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49" r:id="rId5"/>
  </p:sldMasterIdLst>
  <p:notesMasterIdLst>
    <p:notesMasterId r:id="rId53"/>
  </p:notesMasterIdLst>
  <p:handoutMasterIdLst>
    <p:handoutMasterId r:id="rId54"/>
  </p:handoutMasterIdLst>
  <p:sldIdLst>
    <p:sldId id="2628" r:id="rId6"/>
    <p:sldId id="2629" r:id="rId7"/>
    <p:sldId id="2769" r:id="rId8"/>
    <p:sldId id="2797" r:id="rId9"/>
    <p:sldId id="2802" r:id="rId10"/>
    <p:sldId id="2791" r:id="rId11"/>
    <p:sldId id="2789" r:id="rId12"/>
    <p:sldId id="2779" r:id="rId13"/>
    <p:sldId id="2778" r:id="rId14"/>
    <p:sldId id="2781" r:id="rId15"/>
    <p:sldId id="2792" r:id="rId16"/>
    <p:sldId id="2806" r:id="rId17"/>
    <p:sldId id="2807" r:id="rId18"/>
    <p:sldId id="2808" r:id="rId19"/>
    <p:sldId id="2809" r:id="rId20"/>
    <p:sldId id="2810" r:id="rId21"/>
    <p:sldId id="2811" r:id="rId22"/>
    <p:sldId id="2812" r:id="rId23"/>
    <p:sldId id="2815" r:id="rId24"/>
    <p:sldId id="2816" r:id="rId25"/>
    <p:sldId id="2814" r:id="rId26"/>
    <p:sldId id="2793" r:id="rId27"/>
    <p:sldId id="2817" r:id="rId28"/>
    <p:sldId id="2818" r:id="rId29"/>
    <p:sldId id="2819" r:id="rId30"/>
    <p:sldId id="2820" r:id="rId31"/>
    <p:sldId id="2821" r:id="rId32"/>
    <p:sldId id="2822" r:id="rId33"/>
    <p:sldId id="2823" r:id="rId34"/>
    <p:sldId id="2824" r:id="rId35"/>
    <p:sldId id="2825" r:id="rId36"/>
    <p:sldId id="2796" r:id="rId37"/>
    <p:sldId id="2826" r:id="rId38"/>
    <p:sldId id="2827" r:id="rId39"/>
    <p:sldId id="2828" r:id="rId40"/>
    <p:sldId id="2829" r:id="rId41"/>
    <p:sldId id="2795" r:id="rId42"/>
    <p:sldId id="2763" r:id="rId43"/>
    <p:sldId id="2681" r:id="rId44"/>
    <p:sldId id="2756" r:id="rId45"/>
    <p:sldId id="2773" r:id="rId46"/>
    <p:sldId id="2771" r:id="rId47"/>
    <p:sldId id="2798" r:id="rId48"/>
    <p:sldId id="2782" r:id="rId49"/>
    <p:sldId id="2805" r:id="rId50"/>
    <p:sldId id="2799" r:id="rId51"/>
    <p:sldId id="2800" r:id="rId52"/>
  </p:sldIdLst>
  <p:sldSz cx="12192000" cy="6858000"/>
  <p:notesSz cx="6797675" cy="987425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5813" userDrawn="1">
          <p15:clr>
            <a:srgbClr val="A4A3A4"/>
          </p15:clr>
        </p15:guide>
        <p15:guide id="3" orient="horz" pos="399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Marie Steenkamp" initials="SS" lastIdx="1" clrIdx="0"/>
  <p:cmAuthor id="2" name="Laura Thornton" initials="" lastIdx="37" clrIdx="1"/>
  <p:cmAuthor id="3" name="Lies Vanneste" initials="LV" lastIdx="181" clrIdx="2">
    <p:extLst>
      <p:ext uri="{19B8F6BF-5375-455C-9EA6-DF929625EA0E}">
        <p15:presenceInfo xmlns:p15="http://schemas.microsoft.com/office/powerpoint/2012/main" userId="S-1-5-21-331964588-3736651824-1616171890-2707" providerId="AD"/>
      </p:ext>
    </p:extLst>
  </p:cmAuthor>
  <p:cmAuthor id="4" name="Ian Crosbie" initials="IC" lastIdx="7" clrIdx="3">
    <p:extLst>
      <p:ext uri="{19B8F6BF-5375-455C-9EA6-DF929625EA0E}">
        <p15:presenceInfo xmlns:p15="http://schemas.microsoft.com/office/powerpoint/2012/main" userId="S-1-5-21-331964588-3736651824-1616171890-26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7"/>
    <a:srgbClr val="5F5F5F"/>
    <a:srgbClr val="EE7D11"/>
    <a:srgbClr val="0092A7"/>
    <a:srgbClr val="FCE5CF"/>
    <a:srgbClr val="33CCFF"/>
    <a:srgbClr val="4C463C"/>
    <a:srgbClr val="D9D9D9"/>
    <a:srgbClr val="000000"/>
    <a:srgbClr val="0D90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82" autoAdjust="0"/>
    <p:restoredTop sz="96472" autoAdjust="0"/>
  </p:normalViewPr>
  <p:slideViewPr>
    <p:cSldViewPr snapToGrid="0" showGuides="1">
      <p:cViewPr varScale="1">
        <p:scale>
          <a:sx n="119" d="100"/>
          <a:sy n="119" d="100"/>
        </p:scale>
        <p:origin x="69" y="1260"/>
      </p:cViewPr>
      <p:guideLst>
        <p:guide orient="horz" pos="2183"/>
        <p:guide pos="5813"/>
        <p:guide orient="horz" pos="3997"/>
      </p:guideLst>
    </p:cSldViewPr>
  </p:slideViewPr>
  <p:outlineViewPr>
    <p:cViewPr>
      <p:scale>
        <a:sx n="33" d="100"/>
        <a:sy n="33" d="100"/>
      </p:scale>
      <p:origin x="0" y="0"/>
    </p:cViewPr>
  </p:outlineViewPr>
  <p:notesTextViewPr>
    <p:cViewPr>
      <p:scale>
        <a:sx n="3" d="2"/>
        <a:sy n="3" d="2"/>
      </p:scale>
      <p:origin x="0" y="0"/>
    </p:cViewPr>
  </p:notesTextViewPr>
  <p:sorterViewPr>
    <p:cViewPr>
      <p:scale>
        <a:sx n="118" d="100"/>
        <a:sy n="118" d="100"/>
      </p:scale>
      <p:origin x="0" y="-11409"/>
    </p:cViewPr>
  </p:sorter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B6E2F2"/>
            </a:solidFill>
            <a:ln w="76200">
              <a:solidFill>
                <a:schemeClr val="bg1"/>
              </a:solidFill>
            </a:ln>
          </c:spPr>
          <c:dPt>
            <c:idx val="0"/>
            <c:bubble3D val="0"/>
            <c:spPr>
              <a:solidFill>
                <a:srgbClr val="B6E2F2"/>
              </a:solidFill>
              <a:ln w="76200">
                <a:solidFill>
                  <a:schemeClr val="bg1"/>
                </a:solidFill>
              </a:ln>
              <a:effectLst/>
            </c:spPr>
            <c:extLst>
              <c:ext xmlns:c16="http://schemas.microsoft.com/office/drawing/2014/chart" uri="{C3380CC4-5D6E-409C-BE32-E72D297353CC}">
                <c16:uniqueId val="{00000001-A662-4A1E-877E-749D492CF953}"/>
              </c:ext>
            </c:extLst>
          </c:dPt>
          <c:dPt>
            <c:idx val="1"/>
            <c:bubble3D val="0"/>
            <c:spPr>
              <a:solidFill>
                <a:srgbClr val="B6E2F2"/>
              </a:solidFill>
              <a:ln w="76200">
                <a:solidFill>
                  <a:schemeClr val="bg1"/>
                </a:solidFill>
              </a:ln>
              <a:effectLst/>
            </c:spPr>
            <c:extLst>
              <c:ext xmlns:c16="http://schemas.microsoft.com/office/drawing/2014/chart" uri="{C3380CC4-5D6E-409C-BE32-E72D297353CC}">
                <c16:uniqueId val="{00000003-A662-4A1E-877E-749D492CF953}"/>
              </c:ext>
            </c:extLst>
          </c:dPt>
          <c:dPt>
            <c:idx val="2"/>
            <c:bubble3D val="0"/>
            <c:spPr>
              <a:solidFill>
                <a:srgbClr val="B6E2F2"/>
              </a:solidFill>
              <a:ln w="76200">
                <a:solidFill>
                  <a:schemeClr val="bg1"/>
                </a:solidFill>
              </a:ln>
              <a:effectLst/>
            </c:spPr>
            <c:extLst>
              <c:ext xmlns:c16="http://schemas.microsoft.com/office/drawing/2014/chart" uri="{C3380CC4-5D6E-409C-BE32-E72D297353CC}">
                <c16:uniqueId val="{00000005-A662-4A1E-877E-749D492CF953}"/>
              </c:ext>
            </c:extLst>
          </c:dPt>
          <c:dPt>
            <c:idx val="3"/>
            <c:bubble3D val="0"/>
            <c:spPr>
              <a:solidFill>
                <a:srgbClr val="B6E2F2"/>
              </a:solidFill>
              <a:ln w="76200">
                <a:solidFill>
                  <a:schemeClr val="bg1"/>
                </a:solidFill>
              </a:ln>
              <a:effectLst/>
            </c:spPr>
            <c:extLst>
              <c:ext xmlns:c16="http://schemas.microsoft.com/office/drawing/2014/chart" uri="{C3380CC4-5D6E-409C-BE32-E72D297353CC}">
                <c16:uniqueId val="{00000007-A662-4A1E-877E-749D492CF953}"/>
              </c:ext>
            </c:extLst>
          </c:dPt>
          <c:dPt>
            <c:idx val="4"/>
            <c:bubble3D val="0"/>
            <c:spPr>
              <a:solidFill>
                <a:srgbClr val="B6E2F2"/>
              </a:solidFill>
              <a:ln w="76200">
                <a:solidFill>
                  <a:schemeClr val="bg1"/>
                </a:solidFill>
              </a:ln>
              <a:effectLst/>
            </c:spPr>
            <c:extLst>
              <c:ext xmlns:c16="http://schemas.microsoft.com/office/drawing/2014/chart" uri="{C3380CC4-5D6E-409C-BE32-E72D297353CC}">
                <c16:uniqueId val="{00000009-A662-4A1E-877E-749D492CF953}"/>
              </c:ext>
            </c:extLst>
          </c:dPt>
          <c:dPt>
            <c:idx val="5"/>
            <c:bubble3D val="0"/>
            <c:spPr>
              <a:solidFill>
                <a:srgbClr val="B6E2F2"/>
              </a:solidFill>
              <a:ln w="76200">
                <a:solidFill>
                  <a:schemeClr val="bg1"/>
                </a:solidFill>
              </a:ln>
              <a:effectLst/>
            </c:spPr>
            <c:extLst>
              <c:ext xmlns:c16="http://schemas.microsoft.com/office/drawing/2014/chart" uri="{C3380CC4-5D6E-409C-BE32-E72D297353CC}">
                <c16:uniqueId val="{0000000B-A662-4A1E-877E-749D492CF953}"/>
              </c:ext>
            </c:extLst>
          </c:dPt>
          <c:dPt>
            <c:idx val="6"/>
            <c:bubble3D val="0"/>
            <c:spPr>
              <a:solidFill>
                <a:srgbClr val="B6E2F2"/>
              </a:solidFill>
              <a:ln w="76200">
                <a:solidFill>
                  <a:schemeClr val="bg1"/>
                </a:solidFill>
              </a:ln>
              <a:effectLst/>
            </c:spPr>
            <c:extLst>
              <c:ext xmlns:c16="http://schemas.microsoft.com/office/drawing/2014/chart" uri="{C3380CC4-5D6E-409C-BE32-E72D297353CC}">
                <c16:uniqueId val="{0000000D-A662-4A1E-877E-749D492CF953}"/>
              </c:ext>
            </c:extLst>
          </c:dPt>
          <c:dPt>
            <c:idx val="7"/>
            <c:bubble3D val="0"/>
            <c:spPr>
              <a:solidFill>
                <a:srgbClr val="B6E2F2"/>
              </a:solidFill>
              <a:ln w="76200">
                <a:solidFill>
                  <a:schemeClr val="bg1"/>
                </a:solidFill>
              </a:ln>
              <a:effectLst/>
            </c:spPr>
            <c:extLst>
              <c:ext xmlns:c16="http://schemas.microsoft.com/office/drawing/2014/chart" uri="{C3380CC4-5D6E-409C-BE32-E72D297353CC}">
                <c16:uniqueId val="{0000000F-A662-4A1E-877E-749D492CF953}"/>
              </c:ext>
            </c:extLst>
          </c:dPt>
          <c:dPt>
            <c:idx val="8"/>
            <c:bubble3D val="0"/>
            <c:spPr>
              <a:solidFill>
                <a:srgbClr val="B6E2F2"/>
              </a:solidFill>
              <a:ln w="76200">
                <a:solidFill>
                  <a:schemeClr val="bg1"/>
                </a:solidFill>
              </a:ln>
              <a:effectLst/>
            </c:spPr>
            <c:extLst>
              <c:ext xmlns:c16="http://schemas.microsoft.com/office/drawing/2014/chart" uri="{C3380CC4-5D6E-409C-BE32-E72D297353CC}">
                <c16:uniqueId val="{00000011-A662-4A1E-877E-749D492CF953}"/>
              </c:ext>
            </c:extLst>
          </c:dPt>
          <c:dPt>
            <c:idx val="9"/>
            <c:bubble3D val="0"/>
            <c:spPr>
              <a:solidFill>
                <a:srgbClr val="B6E2F2"/>
              </a:solidFill>
              <a:ln w="76200">
                <a:solidFill>
                  <a:schemeClr val="bg1"/>
                </a:solidFill>
              </a:ln>
              <a:effectLst/>
            </c:spPr>
            <c:extLst>
              <c:ext xmlns:c16="http://schemas.microsoft.com/office/drawing/2014/chart" uri="{C3380CC4-5D6E-409C-BE32-E72D297353CC}">
                <c16:uniqueId val="{00000013-A662-4A1E-877E-749D492CF953}"/>
              </c:ext>
            </c:extLst>
          </c:dPt>
          <c:cat>
            <c:strRef>
              <c:f>Sheet1!$A$2:$A$11</c:f>
              <c:strCache>
                <c:ptCount val="4"/>
                <c:pt idx="0">
                  <c:v>1st Qtr</c:v>
                </c:pt>
                <c:pt idx="1">
                  <c:v>2nd Qtr</c:v>
                </c:pt>
                <c:pt idx="2">
                  <c:v>3rd Qtr</c:v>
                </c:pt>
                <c:pt idx="3">
                  <c:v>4th Qtr</c:v>
                </c:pt>
              </c:strCache>
            </c:strRef>
          </c:cat>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00-649F-4A2A-9939-89D149994FB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608338789898913E-2"/>
          <c:y val="4.1480596175478064E-2"/>
          <c:w val="0.87012088548567168"/>
          <c:h val="0.85723448631421073"/>
        </c:manualLayout>
      </c:layout>
      <c:scatterChart>
        <c:scatterStyle val="lineMarker"/>
        <c:varyColors val="0"/>
        <c:ser>
          <c:idx val="0"/>
          <c:order val="0"/>
          <c:tx>
            <c:v>Stratum 1 EFS</c:v>
          </c:tx>
          <c:spPr>
            <a:ln w="38100" cap="flat">
              <a:solidFill>
                <a:srgbClr val="0040A7"/>
              </a:solidFill>
              <a:miter lim="800000"/>
            </a:ln>
            <a:effectLst/>
          </c:spPr>
          <c:marker>
            <c:symbol val="none"/>
          </c:marker>
          <c:xVal>
            <c:numRef>
              <c:f>Sheet1!$A$2:$A$40</c:f>
              <c:numCache>
                <c:formatCode>General</c:formatCode>
                <c:ptCount val="39"/>
                <c:pt idx="0">
                  <c:v>0</c:v>
                </c:pt>
                <c:pt idx="1">
                  <c:v>0.21629021218343583</c:v>
                </c:pt>
                <c:pt idx="2">
                  <c:v>0.21629021218343583</c:v>
                </c:pt>
                <c:pt idx="3">
                  <c:v>0.22176591375770002</c:v>
                </c:pt>
                <c:pt idx="4">
                  <c:v>0.22176591375770002</c:v>
                </c:pt>
                <c:pt idx="5">
                  <c:v>0.22450376454483248</c:v>
                </c:pt>
                <c:pt idx="6">
                  <c:v>0.22450376454483248</c:v>
                </c:pt>
                <c:pt idx="7">
                  <c:v>0.43531827515400418</c:v>
                </c:pt>
                <c:pt idx="8">
                  <c:v>0.43531827515400418</c:v>
                </c:pt>
                <c:pt idx="9">
                  <c:v>0.45995893223819334</c:v>
                </c:pt>
                <c:pt idx="10">
                  <c:v>0.45995893223819334</c:v>
                </c:pt>
                <c:pt idx="11">
                  <c:v>0.46269678302532502</c:v>
                </c:pt>
                <c:pt idx="12">
                  <c:v>0.46269678302532502</c:v>
                </c:pt>
                <c:pt idx="13">
                  <c:v>0.6762491444216292</c:v>
                </c:pt>
                <c:pt idx="14">
                  <c:v>0.6762491444216292</c:v>
                </c:pt>
                <c:pt idx="15">
                  <c:v>0.68172484599589334</c:v>
                </c:pt>
                <c:pt idx="16">
                  <c:v>0.68172484599589334</c:v>
                </c:pt>
                <c:pt idx="17">
                  <c:v>0.89801505817933336</c:v>
                </c:pt>
                <c:pt idx="18">
                  <c:v>0.89801505817933336</c:v>
                </c:pt>
                <c:pt idx="19">
                  <c:v>1.0102669404517417</c:v>
                </c:pt>
                <c:pt idx="20">
                  <c:v>1.0102669404517417</c:v>
                </c:pt>
                <c:pt idx="21">
                  <c:v>1.1389459274469582</c:v>
                </c:pt>
                <c:pt idx="22">
                  <c:v>1.1389459274469582</c:v>
                </c:pt>
                <c:pt idx="23">
                  <c:v>1.1526351813826168</c:v>
                </c:pt>
                <c:pt idx="24">
                  <c:v>1.1526351813826168</c:v>
                </c:pt>
                <c:pt idx="25">
                  <c:v>1.3278576317590667</c:v>
                </c:pt>
                <c:pt idx="26">
                  <c:v>1.3278576317590667</c:v>
                </c:pt>
                <c:pt idx="27">
                  <c:v>1.3607118412046584</c:v>
                </c:pt>
                <c:pt idx="28">
                  <c:v>1.3607118412046584</c:v>
                </c:pt>
                <c:pt idx="29">
                  <c:v>1.5359342915811085</c:v>
                </c:pt>
                <c:pt idx="30">
                  <c:v>1.5359342915811085</c:v>
                </c:pt>
                <c:pt idx="31">
                  <c:v>1.6919917864476417</c:v>
                </c:pt>
                <c:pt idx="32">
                  <c:v>1.6919917864476417</c:v>
                </c:pt>
                <c:pt idx="33">
                  <c:v>2.1464750171115665</c:v>
                </c:pt>
                <c:pt idx="34">
                  <c:v>2.1464750171115665</c:v>
                </c:pt>
                <c:pt idx="35">
                  <c:v>3.0581793292265584</c:v>
                </c:pt>
                <c:pt idx="36">
                  <c:v>3.0581793292265584</c:v>
                </c:pt>
                <c:pt idx="37">
                  <c:v>8.4106776180698333</c:v>
                </c:pt>
                <c:pt idx="38">
                  <c:v>8.4106776180698333</c:v>
                </c:pt>
              </c:numCache>
            </c:numRef>
          </c:xVal>
          <c:yVal>
            <c:numRef>
              <c:f>Sheet1!$B$2:$B$40</c:f>
              <c:numCache>
                <c:formatCode>General</c:formatCode>
                <c:ptCount val="39"/>
                <c:pt idx="0">
                  <c:v>100</c:v>
                </c:pt>
                <c:pt idx="1">
                  <c:v>100</c:v>
                </c:pt>
                <c:pt idx="2">
                  <c:v>99.047619047619094</c:v>
                </c:pt>
                <c:pt idx="3">
                  <c:v>99.047619047619094</c:v>
                </c:pt>
                <c:pt idx="4">
                  <c:v>98.095238095238102</c:v>
                </c:pt>
                <c:pt idx="5">
                  <c:v>98.095238095238102</c:v>
                </c:pt>
                <c:pt idx="6">
                  <c:v>97.142857142857196</c:v>
                </c:pt>
                <c:pt idx="7">
                  <c:v>97.142857142857196</c:v>
                </c:pt>
                <c:pt idx="8">
                  <c:v>96.190476190476204</c:v>
                </c:pt>
                <c:pt idx="9">
                  <c:v>96.190476190476204</c:v>
                </c:pt>
                <c:pt idx="10">
                  <c:v>95.238095238095298</c:v>
                </c:pt>
                <c:pt idx="11">
                  <c:v>95.238095238095298</c:v>
                </c:pt>
                <c:pt idx="12">
                  <c:v>94.285714285714292</c:v>
                </c:pt>
                <c:pt idx="13">
                  <c:v>94.285714285714292</c:v>
                </c:pt>
                <c:pt idx="14">
                  <c:v>93.3333333333334</c:v>
                </c:pt>
                <c:pt idx="15">
                  <c:v>93.3333333333334</c:v>
                </c:pt>
                <c:pt idx="16">
                  <c:v>92.380952380952394</c:v>
                </c:pt>
                <c:pt idx="17">
                  <c:v>92.380952380952394</c:v>
                </c:pt>
                <c:pt idx="18">
                  <c:v>91.428571428571502</c:v>
                </c:pt>
                <c:pt idx="19">
                  <c:v>91.428571428571502</c:v>
                </c:pt>
                <c:pt idx="20">
                  <c:v>90.476190476190496</c:v>
                </c:pt>
                <c:pt idx="21">
                  <c:v>90.476190476190496</c:v>
                </c:pt>
                <c:pt idx="22">
                  <c:v>89.523809523809604</c:v>
                </c:pt>
                <c:pt idx="23">
                  <c:v>89.523809523809604</c:v>
                </c:pt>
                <c:pt idx="24">
                  <c:v>88.571428571428598</c:v>
                </c:pt>
                <c:pt idx="25">
                  <c:v>88.571428571428598</c:v>
                </c:pt>
                <c:pt idx="26">
                  <c:v>87.619047619047691</c:v>
                </c:pt>
                <c:pt idx="27">
                  <c:v>87.619047619047691</c:v>
                </c:pt>
                <c:pt idx="28">
                  <c:v>86.6666666666667</c:v>
                </c:pt>
                <c:pt idx="29">
                  <c:v>86.6666666666667</c:v>
                </c:pt>
                <c:pt idx="30">
                  <c:v>85.714285714285694</c:v>
                </c:pt>
                <c:pt idx="31">
                  <c:v>85.714285714285694</c:v>
                </c:pt>
                <c:pt idx="32">
                  <c:v>84.761904761904802</c:v>
                </c:pt>
                <c:pt idx="33">
                  <c:v>84.761904761904802</c:v>
                </c:pt>
                <c:pt idx="34">
                  <c:v>83.809523809523796</c:v>
                </c:pt>
                <c:pt idx="35">
                  <c:v>83.809523809523796</c:v>
                </c:pt>
                <c:pt idx="36">
                  <c:v>82.85714285714289</c:v>
                </c:pt>
                <c:pt idx="37">
                  <c:v>82.85714285714289</c:v>
                </c:pt>
                <c:pt idx="38">
                  <c:v>82.85714285714289</c:v>
                </c:pt>
              </c:numCache>
            </c:numRef>
          </c:yVal>
          <c:smooth val="0"/>
          <c:extLst>
            <c:ext xmlns:c16="http://schemas.microsoft.com/office/drawing/2014/chart" uri="{C3380CC4-5D6E-409C-BE32-E72D297353CC}">
              <c16:uniqueId val="{00000000-2B98-4876-BE47-55E0414FE83A}"/>
            </c:ext>
          </c:extLst>
        </c:ser>
        <c:ser>
          <c:idx val="1"/>
          <c:order val="1"/>
          <c:tx>
            <c:v>Censor Makrs</c:v>
          </c:tx>
          <c:spPr>
            <a:ln w="19050" cap="rnd">
              <a:noFill/>
              <a:round/>
            </a:ln>
            <a:effectLst/>
          </c:spPr>
          <c:marker>
            <c:symbol val="plus"/>
            <c:size val="9"/>
            <c:spPr>
              <a:noFill/>
              <a:ln w="15875">
                <a:solidFill>
                  <a:srgbClr val="0040A7"/>
                </a:solidFill>
              </a:ln>
              <a:effectLst/>
            </c:spPr>
          </c:marker>
          <c:xVal>
            <c:numRef>
              <c:f>Sheet1!$D$2:$D$88</c:f>
              <c:numCache>
                <c:formatCode>General</c:formatCode>
                <c:ptCount val="87"/>
                <c:pt idx="0">
                  <c:v>3.7727583846680335</c:v>
                </c:pt>
                <c:pt idx="1">
                  <c:v>4.7446954140999331</c:v>
                </c:pt>
                <c:pt idx="2">
                  <c:v>4.8104038329911001</c:v>
                </c:pt>
                <c:pt idx="3">
                  <c:v>4.8158795345653669</c:v>
                </c:pt>
                <c:pt idx="4">
                  <c:v>4.8323066392881584</c:v>
                </c:pt>
                <c:pt idx="5">
                  <c:v>4.8898015058179336</c:v>
                </c:pt>
                <c:pt idx="6">
                  <c:v>4.9691991786447671</c:v>
                </c:pt>
                <c:pt idx="7">
                  <c:v>5.0130047912388749</c:v>
                </c:pt>
                <c:pt idx="8">
                  <c:v>5.0184804928131417</c:v>
                </c:pt>
                <c:pt idx="9">
                  <c:v>5.0485968514715918</c:v>
                </c:pt>
                <c:pt idx="10">
                  <c:v>5.0622861054072583</c:v>
                </c:pt>
                <c:pt idx="11">
                  <c:v>5.0622861054072583</c:v>
                </c:pt>
                <c:pt idx="12">
                  <c:v>5.0869267624914416</c:v>
                </c:pt>
                <c:pt idx="13">
                  <c:v>5.0896646132785746</c:v>
                </c:pt>
                <c:pt idx="14">
                  <c:v>5.1143052703627667</c:v>
                </c:pt>
                <c:pt idx="15">
                  <c:v>5.1964407939767252</c:v>
                </c:pt>
                <c:pt idx="16">
                  <c:v>5.2210814510609165</c:v>
                </c:pt>
                <c:pt idx="17">
                  <c:v>5.234770704996575</c:v>
                </c:pt>
                <c:pt idx="18">
                  <c:v>5.2511978097193666</c:v>
                </c:pt>
                <c:pt idx="19">
                  <c:v>5.2785763175906917</c:v>
                </c:pt>
                <c:pt idx="20">
                  <c:v>5.2950034223134832</c:v>
                </c:pt>
                <c:pt idx="21">
                  <c:v>5.3223819301848083</c:v>
                </c:pt>
                <c:pt idx="22">
                  <c:v>5.3497604380561254</c:v>
                </c:pt>
                <c:pt idx="23">
                  <c:v>5.3552361396303922</c:v>
                </c:pt>
                <c:pt idx="24">
                  <c:v>5.3607118412046582</c:v>
                </c:pt>
                <c:pt idx="25">
                  <c:v>5.3634496919917831</c:v>
                </c:pt>
                <c:pt idx="26">
                  <c:v>5.4182067077344245</c:v>
                </c:pt>
                <c:pt idx="27">
                  <c:v>5.5797399041752245</c:v>
                </c:pt>
                <c:pt idx="28">
                  <c:v>5.6947296372347749</c:v>
                </c:pt>
                <c:pt idx="29">
                  <c:v>5.7084188911704326</c:v>
                </c:pt>
                <c:pt idx="30">
                  <c:v>5.8453114305270333</c:v>
                </c:pt>
                <c:pt idx="31">
                  <c:v>5.9520876112251919</c:v>
                </c:pt>
                <c:pt idx="32">
                  <c:v>6.0561259411362087</c:v>
                </c:pt>
                <c:pt idx="33">
                  <c:v>6.0698151950718673</c:v>
                </c:pt>
                <c:pt idx="34">
                  <c:v>6.0725530458590002</c:v>
                </c:pt>
                <c:pt idx="35">
                  <c:v>6.0752908966461332</c:v>
                </c:pt>
                <c:pt idx="36">
                  <c:v>6.0780287474332662</c:v>
                </c:pt>
                <c:pt idx="37">
                  <c:v>6.0780287474332662</c:v>
                </c:pt>
                <c:pt idx="38">
                  <c:v>6.083504449007525</c:v>
                </c:pt>
                <c:pt idx="39">
                  <c:v>6.0944558521560586</c:v>
                </c:pt>
                <c:pt idx="40">
                  <c:v>6.1081451060917162</c:v>
                </c:pt>
                <c:pt idx="41">
                  <c:v>6.1108829568788501</c:v>
                </c:pt>
                <c:pt idx="42">
                  <c:v>6.1218343600273748</c:v>
                </c:pt>
                <c:pt idx="43">
                  <c:v>6.143737166324434</c:v>
                </c:pt>
                <c:pt idx="44">
                  <c:v>6.1464750171115661</c:v>
                </c:pt>
                <c:pt idx="45">
                  <c:v>6.1492128678986999</c:v>
                </c:pt>
                <c:pt idx="46">
                  <c:v>6.1546885694729667</c:v>
                </c:pt>
                <c:pt idx="47">
                  <c:v>6.1738535249828921</c:v>
                </c:pt>
                <c:pt idx="48">
                  <c:v>6.1957563312799415</c:v>
                </c:pt>
                <c:pt idx="49">
                  <c:v>6.2286105407255334</c:v>
                </c:pt>
                <c:pt idx="50">
                  <c:v>6.2642026009582494</c:v>
                </c:pt>
                <c:pt idx="51">
                  <c:v>6.2915811088295674</c:v>
                </c:pt>
                <c:pt idx="52">
                  <c:v>6.3189596167008917</c:v>
                </c:pt>
                <c:pt idx="53">
                  <c:v>6.3216974674880255</c:v>
                </c:pt>
                <c:pt idx="54">
                  <c:v>6.6858316221765923</c:v>
                </c:pt>
                <c:pt idx="55">
                  <c:v>6.6885694729637253</c:v>
                </c:pt>
                <c:pt idx="56">
                  <c:v>6.8911704312115001</c:v>
                </c:pt>
                <c:pt idx="57">
                  <c:v>6.9322381930184838</c:v>
                </c:pt>
                <c:pt idx="58">
                  <c:v>6.9979466119096498</c:v>
                </c:pt>
                <c:pt idx="59">
                  <c:v>7.0088980150581754</c:v>
                </c:pt>
                <c:pt idx="60">
                  <c:v>7.0198494182067082</c:v>
                </c:pt>
                <c:pt idx="61">
                  <c:v>7.0253251197809758</c:v>
                </c:pt>
                <c:pt idx="62">
                  <c:v>7.0362765229295006</c:v>
                </c:pt>
                <c:pt idx="63">
                  <c:v>7.0636550308008248</c:v>
                </c:pt>
                <c:pt idx="64">
                  <c:v>7.0882956878850081</c:v>
                </c:pt>
                <c:pt idx="65">
                  <c:v>7.0937713894592749</c:v>
                </c:pt>
                <c:pt idx="66">
                  <c:v>7.1019849418206746</c:v>
                </c:pt>
                <c:pt idx="67">
                  <c:v>7.1019849418206746</c:v>
                </c:pt>
                <c:pt idx="68">
                  <c:v>7.121149897330592</c:v>
                </c:pt>
                <c:pt idx="69">
                  <c:v>7.1293634496919909</c:v>
                </c:pt>
                <c:pt idx="70">
                  <c:v>7.159479808350441</c:v>
                </c:pt>
                <c:pt idx="71">
                  <c:v>7.1622176591375748</c:v>
                </c:pt>
                <c:pt idx="72">
                  <c:v>7.1813826146475002</c:v>
                </c:pt>
                <c:pt idx="73">
                  <c:v>7.1895961670088999</c:v>
                </c:pt>
                <c:pt idx="74">
                  <c:v>7.282683093771392</c:v>
                </c:pt>
                <c:pt idx="75">
                  <c:v>7.285420944558525</c:v>
                </c:pt>
                <c:pt idx="76">
                  <c:v>7.3127994524298421</c:v>
                </c:pt>
                <c:pt idx="77">
                  <c:v>7.3237508555783748</c:v>
                </c:pt>
                <c:pt idx="78">
                  <c:v>7.3237508555783748</c:v>
                </c:pt>
                <c:pt idx="79">
                  <c:v>7.3401779603011663</c:v>
                </c:pt>
                <c:pt idx="80">
                  <c:v>7.3456536618754251</c:v>
                </c:pt>
                <c:pt idx="81">
                  <c:v>7.3812457221081411</c:v>
                </c:pt>
                <c:pt idx="82">
                  <c:v>7.4715947980835082</c:v>
                </c:pt>
                <c:pt idx="83">
                  <c:v>7.4852840520191668</c:v>
                </c:pt>
                <c:pt idx="84">
                  <c:v>7.5947980835044504</c:v>
                </c:pt>
                <c:pt idx="85">
                  <c:v>8.1533196440794011</c:v>
                </c:pt>
                <c:pt idx="86">
                  <c:v>8.4106776180698333</c:v>
                </c:pt>
              </c:numCache>
            </c:numRef>
          </c:xVal>
          <c:yVal>
            <c:numRef>
              <c:f>Sheet1!$E$2:$E$88</c:f>
              <c:numCache>
                <c:formatCode>General</c:formatCode>
                <c:ptCount val="87"/>
                <c:pt idx="0">
                  <c:v>82.85714285714289</c:v>
                </c:pt>
                <c:pt idx="1">
                  <c:v>82.85714285714289</c:v>
                </c:pt>
                <c:pt idx="2">
                  <c:v>82.85714285714289</c:v>
                </c:pt>
                <c:pt idx="3">
                  <c:v>82.85714285714289</c:v>
                </c:pt>
                <c:pt idx="4">
                  <c:v>82.85714285714289</c:v>
                </c:pt>
                <c:pt idx="5">
                  <c:v>82.85714285714289</c:v>
                </c:pt>
                <c:pt idx="6">
                  <c:v>82.85714285714289</c:v>
                </c:pt>
                <c:pt idx="7">
                  <c:v>82.85714285714289</c:v>
                </c:pt>
                <c:pt idx="8">
                  <c:v>82.85714285714289</c:v>
                </c:pt>
                <c:pt idx="9">
                  <c:v>82.85714285714289</c:v>
                </c:pt>
                <c:pt idx="10">
                  <c:v>82.85714285714289</c:v>
                </c:pt>
                <c:pt idx="11">
                  <c:v>82.85714285714289</c:v>
                </c:pt>
                <c:pt idx="12">
                  <c:v>82.85714285714289</c:v>
                </c:pt>
                <c:pt idx="13">
                  <c:v>82.85714285714289</c:v>
                </c:pt>
                <c:pt idx="14">
                  <c:v>82.85714285714289</c:v>
                </c:pt>
                <c:pt idx="15">
                  <c:v>82.85714285714289</c:v>
                </c:pt>
                <c:pt idx="16">
                  <c:v>82.85714285714289</c:v>
                </c:pt>
                <c:pt idx="17">
                  <c:v>82.85714285714289</c:v>
                </c:pt>
                <c:pt idx="18">
                  <c:v>82.85714285714289</c:v>
                </c:pt>
                <c:pt idx="19">
                  <c:v>82.85714285714289</c:v>
                </c:pt>
                <c:pt idx="20">
                  <c:v>82.85714285714289</c:v>
                </c:pt>
                <c:pt idx="21">
                  <c:v>82.85714285714289</c:v>
                </c:pt>
                <c:pt idx="22">
                  <c:v>82.85714285714289</c:v>
                </c:pt>
                <c:pt idx="23">
                  <c:v>82.85714285714289</c:v>
                </c:pt>
                <c:pt idx="24">
                  <c:v>82.85714285714289</c:v>
                </c:pt>
                <c:pt idx="25">
                  <c:v>82.85714285714289</c:v>
                </c:pt>
                <c:pt idx="26">
                  <c:v>82.85714285714289</c:v>
                </c:pt>
                <c:pt idx="27">
                  <c:v>82.85714285714289</c:v>
                </c:pt>
                <c:pt idx="28">
                  <c:v>82.85714285714289</c:v>
                </c:pt>
                <c:pt idx="29">
                  <c:v>82.85714285714289</c:v>
                </c:pt>
                <c:pt idx="30">
                  <c:v>82.85714285714289</c:v>
                </c:pt>
                <c:pt idx="31">
                  <c:v>82.85714285714289</c:v>
                </c:pt>
                <c:pt idx="32">
                  <c:v>82.85714285714289</c:v>
                </c:pt>
                <c:pt idx="33">
                  <c:v>82.85714285714289</c:v>
                </c:pt>
                <c:pt idx="34">
                  <c:v>82.85714285714289</c:v>
                </c:pt>
                <c:pt idx="35">
                  <c:v>82.85714285714289</c:v>
                </c:pt>
                <c:pt idx="36">
                  <c:v>82.85714285714289</c:v>
                </c:pt>
                <c:pt idx="37">
                  <c:v>82.85714285714289</c:v>
                </c:pt>
                <c:pt idx="38">
                  <c:v>82.85714285714289</c:v>
                </c:pt>
                <c:pt idx="39">
                  <c:v>82.85714285714289</c:v>
                </c:pt>
                <c:pt idx="40">
                  <c:v>82.85714285714289</c:v>
                </c:pt>
                <c:pt idx="41">
                  <c:v>82.85714285714289</c:v>
                </c:pt>
                <c:pt idx="42">
                  <c:v>82.85714285714289</c:v>
                </c:pt>
                <c:pt idx="43">
                  <c:v>82.85714285714289</c:v>
                </c:pt>
                <c:pt idx="44">
                  <c:v>82.85714285714289</c:v>
                </c:pt>
                <c:pt idx="45">
                  <c:v>82.85714285714289</c:v>
                </c:pt>
                <c:pt idx="46">
                  <c:v>82.85714285714289</c:v>
                </c:pt>
                <c:pt idx="47">
                  <c:v>82.85714285714289</c:v>
                </c:pt>
                <c:pt idx="48">
                  <c:v>82.85714285714289</c:v>
                </c:pt>
                <c:pt idx="49">
                  <c:v>82.85714285714289</c:v>
                </c:pt>
                <c:pt idx="50">
                  <c:v>82.85714285714289</c:v>
                </c:pt>
                <c:pt idx="51">
                  <c:v>82.85714285714289</c:v>
                </c:pt>
                <c:pt idx="52">
                  <c:v>82.85714285714289</c:v>
                </c:pt>
                <c:pt idx="53">
                  <c:v>82.85714285714289</c:v>
                </c:pt>
                <c:pt idx="54">
                  <c:v>82.85714285714289</c:v>
                </c:pt>
                <c:pt idx="55">
                  <c:v>82.85714285714289</c:v>
                </c:pt>
                <c:pt idx="56">
                  <c:v>82.85714285714289</c:v>
                </c:pt>
                <c:pt idx="57">
                  <c:v>82.85714285714289</c:v>
                </c:pt>
                <c:pt idx="58">
                  <c:v>82.85714285714289</c:v>
                </c:pt>
                <c:pt idx="59">
                  <c:v>82.85714285714289</c:v>
                </c:pt>
                <c:pt idx="60">
                  <c:v>82.85714285714289</c:v>
                </c:pt>
                <c:pt idx="61">
                  <c:v>82.85714285714289</c:v>
                </c:pt>
                <c:pt idx="62">
                  <c:v>82.85714285714289</c:v>
                </c:pt>
                <c:pt idx="63">
                  <c:v>82.85714285714289</c:v>
                </c:pt>
                <c:pt idx="64">
                  <c:v>82.85714285714289</c:v>
                </c:pt>
                <c:pt idx="65">
                  <c:v>82.85714285714289</c:v>
                </c:pt>
                <c:pt idx="66">
                  <c:v>82.85714285714289</c:v>
                </c:pt>
                <c:pt idx="67">
                  <c:v>82.85714285714289</c:v>
                </c:pt>
                <c:pt idx="68">
                  <c:v>82.85714285714289</c:v>
                </c:pt>
                <c:pt idx="69">
                  <c:v>82.85714285714289</c:v>
                </c:pt>
                <c:pt idx="70">
                  <c:v>82.85714285714289</c:v>
                </c:pt>
                <c:pt idx="71">
                  <c:v>82.85714285714289</c:v>
                </c:pt>
                <c:pt idx="72">
                  <c:v>82.85714285714289</c:v>
                </c:pt>
                <c:pt idx="73">
                  <c:v>82.85714285714289</c:v>
                </c:pt>
                <c:pt idx="74">
                  <c:v>82.85714285714289</c:v>
                </c:pt>
                <c:pt idx="75">
                  <c:v>82.85714285714289</c:v>
                </c:pt>
                <c:pt idx="76">
                  <c:v>82.85714285714289</c:v>
                </c:pt>
                <c:pt idx="77">
                  <c:v>82.85714285714289</c:v>
                </c:pt>
                <c:pt idx="78">
                  <c:v>82.85714285714289</c:v>
                </c:pt>
                <c:pt idx="79">
                  <c:v>82.85714285714289</c:v>
                </c:pt>
                <c:pt idx="80">
                  <c:v>82.85714285714289</c:v>
                </c:pt>
                <c:pt idx="81">
                  <c:v>82.85714285714289</c:v>
                </c:pt>
                <c:pt idx="82">
                  <c:v>82.85714285714289</c:v>
                </c:pt>
                <c:pt idx="83">
                  <c:v>82.85714285714289</c:v>
                </c:pt>
                <c:pt idx="84">
                  <c:v>82.85714285714289</c:v>
                </c:pt>
                <c:pt idx="85">
                  <c:v>82.85714285714289</c:v>
                </c:pt>
                <c:pt idx="86">
                  <c:v>82.85714285714289</c:v>
                </c:pt>
              </c:numCache>
            </c:numRef>
          </c:yVal>
          <c:smooth val="0"/>
          <c:extLst>
            <c:ext xmlns:c16="http://schemas.microsoft.com/office/drawing/2014/chart" uri="{C3380CC4-5D6E-409C-BE32-E72D297353CC}">
              <c16:uniqueId val="{00000001-2B98-4876-BE47-55E0414FE83A}"/>
            </c:ext>
          </c:extLst>
        </c:ser>
        <c:dLbls>
          <c:showLegendKey val="0"/>
          <c:showVal val="0"/>
          <c:showCatName val="0"/>
          <c:showSerName val="0"/>
          <c:showPercent val="0"/>
          <c:showBubbleSize val="0"/>
        </c:dLbls>
        <c:axId val="652834800"/>
        <c:axId val="652826160"/>
      </c:scatterChart>
      <c:valAx>
        <c:axId val="652834800"/>
        <c:scaling>
          <c:orientation val="minMax"/>
          <c:max val="720"/>
          <c:min val="0"/>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52826160"/>
        <c:crosses val="autoZero"/>
        <c:crossBetween val="midCat"/>
        <c:majorUnit val="120"/>
      </c:valAx>
      <c:valAx>
        <c:axId val="652826160"/>
        <c:scaling>
          <c:orientation val="minMax"/>
          <c:max val="1"/>
          <c:min val="0"/>
        </c:scaling>
        <c:delete val="0"/>
        <c:axPos val="l"/>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52834800"/>
        <c:crosses val="autoZero"/>
        <c:crossBetween val="midCat"/>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cap="flat">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Post-Implant (6 months)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717-4E6C-88D2-A585E11753B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717-4E6C-88D2-A585E11753B2}"/>
              </c:ext>
            </c:extLst>
          </c:dPt>
          <c:dLbls>
            <c:dLbl>
              <c:idx val="0"/>
              <c:layout>
                <c:manualLayout>
                  <c:x val="-0.14283828192476322"/>
                  <c:y val="-0.35388847472929269"/>
                </c:manualLayout>
              </c:layout>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717-4E6C-88D2-A585E11753B2}"/>
                </c:ext>
              </c:extLst>
            </c:dLbl>
            <c:dLbl>
              <c:idx val="1"/>
              <c:layout>
                <c:manualLayout>
                  <c:x val="8.518688588937938E-2"/>
                  <c:y val="6.2443924559684873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7131256465554376"/>
                      <c:h val="8.8313550448697181E-2"/>
                    </c:manualLayout>
                  </c15:layout>
                </c:ext>
                <c:ext xmlns:c16="http://schemas.microsoft.com/office/drawing/2014/chart" uri="{C3380CC4-5D6E-409C-BE32-E72D297353CC}">
                  <c16:uniqueId val="{00000003-E717-4E6C-88D2-A585E11753B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Positive</c:v>
                </c:pt>
                <c:pt idx="1">
                  <c:v>Negative</c:v>
                </c:pt>
              </c:strCache>
            </c:strRef>
          </c:cat>
          <c:val>
            <c:numRef>
              <c:f>Sheet1!$B$2:$B$3</c:f>
              <c:numCache>
                <c:formatCode>General</c:formatCode>
                <c:ptCount val="2"/>
                <c:pt idx="0">
                  <c:v>0.92300000000000004</c:v>
                </c:pt>
                <c:pt idx="1">
                  <c:v>7.6999999999999957E-2</c:v>
                </c:pt>
              </c:numCache>
            </c:numRef>
          </c:val>
          <c:extLst>
            <c:ext xmlns:c16="http://schemas.microsoft.com/office/drawing/2014/chart" uri="{C3380CC4-5D6E-409C-BE32-E72D297353CC}">
              <c16:uniqueId val="{00000004-E717-4E6C-88D2-A585E11753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717-4E6C-88D2-A585E11753B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717-4E6C-88D2-A585E11753B2}"/>
              </c:ext>
            </c:extLst>
          </c:dPt>
          <c:dLbls>
            <c:dLbl>
              <c:idx val="0"/>
              <c:layout>
                <c:manualLayout>
                  <c:x val="-0.22461775979636828"/>
                  <c:y val="-0.10276720005844016"/>
                </c:manualLayout>
              </c:layout>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717-4E6C-88D2-A585E11753B2}"/>
                </c:ext>
              </c:extLst>
            </c:dLbl>
            <c:dLbl>
              <c:idx val="1"/>
              <c:layout>
                <c:manualLayout>
                  <c:x val="0.21956367199292262"/>
                  <c:y val="4.8376130171817903E-2"/>
                </c:manualLayout>
              </c:layout>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717-4E6C-88D2-A585E11753B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Positive</c:v>
                </c:pt>
                <c:pt idx="1">
                  <c:v>Negative</c:v>
                </c:pt>
              </c:strCache>
            </c:strRef>
          </c:cat>
          <c:val>
            <c:numRef>
              <c:f>Sheet1!$B$2:$B$3</c:f>
              <c:numCache>
                <c:formatCode>General</c:formatCode>
                <c:ptCount val="2"/>
                <c:pt idx="0">
                  <c:v>0.55800000000000005</c:v>
                </c:pt>
                <c:pt idx="1">
                  <c:v>0.44199999999999995</c:v>
                </c:pt>
              </c:numCache>
            </c:numRef>
          </c:val>
          <c:extLst>
            <c:ext xmlns:c16="http://schemas.microsoft.com/office/drawing/2014/chart" uri="{C3380CC4-5D6E-409C-BE32-E72D297353CC}">
              <c16:uniqueId val="{00000004-E717-4E6C-88D2-A585E11753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9013050113599"/>
          <c:y val="5.3114140167923637E-2"/>
          <c:w val="0.86895859982593893"/>
          <c:h val="0.86212732612757548"/>
        </c:manualLayout>
      </c:layout>
      <c:barChart>
        <c:barDir val="col"/>
        <c:grouping val="stacked"/>
        <c:varyColors val="0"/>
        <c:ser>
          <c:idx val="0"/>
          <c:order val="0"/>
          <c:tx>
            <c:v>Priority 1</c:v>
          </c:tx>
          <c:spPr>
            <a:solidFill>
              <a:schemeClr val="accent1"/>
            </a:solidFill>
            <a:ln>
              <a:noFill/>
            </a:ln>
            <a:effectLst/>
          </c:spPr>
          <c:invertIfNegative val="0"/>
          <c:cat>
            <c:numRef>
              <c:f>'Calculation for slide market '!$C$25:$M$25</c:f>
              <c:numCache>
                <c:formatCode>General</c:formatCode>
                <c:ptCount val="11"/>
                <c:pt idx="0">
                  <c:v>2025</c:v>
                </c:pt>
                <c:pt idx="1">
                  <c:v>2026</c:v>
                </c:pt>
                <c:pt idx="2">
                  <c:v>2027</c:v>
                </c:pt>
                <c:pt idx="3">
                  <c:v>2028</c:v>
                </c:pt>
                <c:pt idx="4">
                  <c:v>2029</c:v>
                </c:pt>
                <c:pt idx="5">
                  <c:v>2030</c:v>
                </c:pt>
                <c:pt idx="6">
                  <c:v>2031</c:v>
                </c:pt>
                <c:pt idx="7">
                  <c:v>2032</c:v>
                </c:pt>
                <c:pt idx="8">
                  <c:v>2033</c:v>
                </c:pt>
                <c:pt idx="9">
                  <c:v>2034</c:v>
                </c:pt>
                <c:pt idx="10">
                  <c:v>2035</c:v>
                </c:pt>
              </c:numCache>
              <c:extLst/>
            </c:numRef>
          </c:cat>
          <c:val>
            <c:numRef>
              <c:f>'Calculation for slide market '!$C$26:$M$26</c:f>
              <c:numCache>
                <c:formatCode>0.0</c:formatCode>
                <c:ptCount val="11"/>
                <c:pt idx="0">
                  <c:v>17.5</c:v>
                </c:pt>
                <c:pt idx="1">
                  <c:v>18.75</c:v>
                </c:pt>
                <c:pt idx="2">
                  <c:v>20.25</c:v>
                </c:pt>
                <c:pt idx="3">
                  <c:v>22</c:v>
                </c:pt>
                <c:pt idx="4">
                  <c:v>24</c:v>
                </c:pt>
                <c:pt idx="5">
                  <c:v>26.25</c:v>
                </c:pt>
                <c:pt idx="6">
                  <c:v>29</c:v>
                </c:pt>
                <c:pt idx="7">
                  <c:v>32.5</c:v>
                </c:pt>
                <c:pt idx="8">
                  <c:v>35.508380957021146</c:v>
                </c:pt>
                <c:pt idx="9">
                  <c:v>38.795234405813602</c:v>
                </c:pt>
                <c:pt idx="10">
                  <c:v>42.386337310725025</c:v>
                </c:pt>
              </c:numCache>
              <c:extLst/>
            </c:numRef>
          </c:val>
          <c:extLst>
            <c:ext xmlns:c16="http://schemas.microsoft.com/office/drawing/2014/chart" uri="{C3380CC4-5D6E-409C-BE32-E72D297353CC}">
              <c16:uniqueId val="{00000000-2F16-4AFA-95A5-272575254641}"/>
            </c:ext>
          </c:extLst>
        </c:ser>
        <c:ser>
          <c:idx val="1"/>
          <c:order val="1"/>
          <c:tx>
            <c:v>Priority 2</c:v>
          </c:tx>
          <c:spPr>
            <a:solidFill>
              <a:schemeClr val="accent2"/>
            </a:solidFill>
            <a:ln>
              <a:noFill/>
            </a:ln>
            <a:effectLst/>
          </c:spPr>
          <c:invertIfNegative val="0"/>
          <c:cat>
            <c:strLit>
              <c:ptCount val="8"/>
              <c:pt idx="0">
                <c:v>2025</c:v>
              </c:pt>
              <c:pt idx="1">
                <c:v>2026</c:v>
              </c:pt>
              <c:pt idx="2">
                <c:v>2027</c:v>
              </c:pt>
              <c:pt idx="3">
                <c:v>2028</c:v>
              </c:pt>
              <c:pt idx="4">
                <c:v>2029</c:v>
              </c:pt>
              <c:pt idx="5">
                <c:v>2030</c:v>
              </c:pt>
              <c:pt idx="6">
                <c:v>2031</c:v>
              </c:pt>
              <c:pt idx="7">
                <c:v>2032</c:v>
              </c:pt>
              <c:extLst>
                <c:ext xmlns:c15="http://schemas.microsoft.com/office/drawing/2012/chart" uri="{02D57815-91ED-43cb-92C2-25804820EDAC}">
                  <c15:autoCat val="1"/>
                </c:ext>
              </c:extLst>
            </c:strLit>
          </c:cat>
          <c:val>
            <c:numRef>
              <c:f>'Calculation for slide market '!$C$32:$M$32</c:f>
              <c:numCache>
                <c:formatCode>0.0</c:formatCode>
                <c:ptCount val="11"/>
                <c:pt idx="0">
                  <c:v>20.299999999999997</c:v>
                </c:pt>
                <c:pt idx="1">
                  <c:v>21.75</c:v>
                </c:pt>
                <c:pt idx="2">
                  <c:v>23.49</c:v>
                </c:pt>
                <c:pt idx="3">
                  <c:v>25.52</c:v>
                </c:pt>
                <c:pt idx="4">
                  <c:v>27.839999999999996</c:v>
                </c:pt>
                <c:pt idx="5">
                  <c:v>30.45</c:v>
                </c:pt>
                <c:pt idx="6">
                  <c:v>33.64</c:v>
                </c:pt>
                <c:pt idx="7">
                  <c:v>37.699999999999996</c:v>
                </c:pt>
                <c:pt idx="8">
                  <c:v>41.189721910144527</c:v>
                </c:pt>
                <c:pt idx="9">
                  <c:v>45.002471910743772</c:v>
                </c:pt>
                <c:pt idx="10">
                  <c:v>49.168151280441023</c:v>
                </c:pt>
              </c:numCache>
              <c:extLst/>
            </c:numRef>
          </c:val>
          <c:extLst>
            <c:ext xmlns:c16="http://schemas.microsoft.com/office/drawing/2014/chart" uri="{C3380CC4-5D6E-409C-BE32-E72D297353CC}">
              <c16:uniqueId val="{00000001-2F16-4AFA-95A5-272575254641}"/>
            </c:ext>
          </c:extLst>
        </c:ser>
        <c:ser>
          <c:idx val="2"/>
          <c:order val="2"/>
          <c:tx>
            <c:v>Priority 3</c:v>
          </c:tx>
          <c:spPr>
            <a:solidFill>
              <a:schemeClr val="accent3"/>
            </a:solidFill>
            <a:ln>
              <a:noFill/>
            </a:ln>
            <a:effectLst/>
          </c:spPr>
          <c:invertIfNegative val="0"/>
          <c:cat>
            <c:strLit>
              <c:ptCount val="8"/>
              <c:pt idx="0">
                <c:v>2025</c:v>
              </c:pt>
              <c:pt idx="1">
                <c:v>2026</c:v>
              </c:pt>
              <c:pt idx="2">
                <c:v>2027</c:v>
              </c:pt>
              <c:pt idx="3">
                <c:v>2028</c:v>
              </c:pt>
              <c:pt idx="4">
                <c:v>2029</c:v>
              </c:pt>
              <c:pt idx="5">
                <c:v>2030</c:v>
              </c:pt>
              <c:pt idx="6">
                <c:v>2031</c:v>
              </c:pt>
              <c:pt idx="7">
                <c:v>2032</c:v>
              </c:pt>
              <c:extLst>
                <c:ext xmlns:c15="http://schemas.microsoft.com/office/drawing/2012/chart" uri="{02D57815-91ED-43cb-92C2-25804820EDAC}">
                  <c15:autoCat val="1"/>
                </c:ext>
              </c:extLst>
            </c:strLit>
          </c:cat>
          <c:val>
            <c:numRef>
              <c:f>'Calculation for slide market '!$C$38:$M$38</c:f>
              <c:numCache>
                <c:formatCode>0.0</c:formatCode>
                <c:ptCount val="11"/>
                <c:pt idx="0">
                  <c:v>32.200000000000003</c:v>
                </c:pt>
                <c:pt idx="1">
                  <c:v>34.5</c:v>
                </c:pt>
                <c:pt idx="2">
                  <c:v>37.260000000000005</c:v>
                </c:pt>
                <c:pt idx="3">
                  <c:v>40.480000000000004</c:v>
                </c:pt>
                <c:pt idx="4">
                  <c:v>44.160000000000004</c:v>
                </c:pt>
                <c:pt idx="5">
                  <c:v>48.300000000000004</c:v>
                </c:pt>
                <c:pt idx="6">
                  <c:v>53.36</c:v>
                </c:pt>
                <c:pt idx="7">
                  <c:v>59.800000000000004</c:v>
                </c:pt>
                <c:pt idx="8">
                  <c:v>65.33542096091891</c:v>
                </c:pt>
                <c:pt idx="9">
                  <c:v>71.383231306697027</c:v>
                </c:pt>
                <c:pt idx="10">
                  <c:v>77.990860651734053</c:v>
                </c:pt>
              </c:numCache>
              <c:extLst/>
            </c:numRef>
          </c:val>
          <c:extLst>
            <c:ext xmlns:c16="http://schemas.microsoft.com/office/drawing/2014/chart" uri="{C3380CC4-5D6E-409C-BE32-E72D297353CC}">
              <c16:uniqueId val="{00000002-2F16-4AFA-95A5-272575254641}"/>
            </c:ext>
          </c:extLst>
        </c:ser>
        <c:dLbls>
          <c:showLegendKey val="0"/>
          <c:showVal val="0"/>
          <c:showCatName val="0"/>
          <c:showSerName val="0"/>
          <c:showPercent val="0"/>
          <c:showBubbleSize val="0"/>
        </c:dLbls>
        <c:gapWidth val="219"/>
        <c:overlap val="100"/>
        <c:axId val="142583168"/>
        <c:axId val="142582336"/>
      </c:barChart>
      <c:catAx>
        <c:axId val="14258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2582336"/>
        <c:crosses val="autoZero"/>
        <c:auto val="1"/>
        <c:lblAlgn val="ctr"/>
        <c:lblOffset val="100"/>
        <c:noMultiLvlLbl val="0"/>
      </c:catAx>
      <c:valAx>
        <c:axId val="142582336"/>
        <c:scaling>
          <c:orientation val="minMax"/>
          <c:max val="17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2583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82D66A-665B-40D5-995B-D9254026AE28}"/>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eaLnBrk="1" fontAlgn="auto" hangingPunct="1">
              <a:spcBef>
                <a:spcPts val="0"/>
              </a:spcBef>
              <a:spcAft>
                <a:spcPts val="0"/>
              </a:spcAft>
              <a:defRPr sz="1200" dirty="0">
                <a:latin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7379F7A2-D45A-4ADA-B750-BE9EADA0B4B0}"/>
              </a:ext>
            </a:extLst>
          </p:cNvPr>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eaLnBrk="1" fontAlgn="auto" hangingPunct="1">
              <a:spcBef>
                <a:spcPts val="0"/>
              </a:spcBef>
              <a:spcAft>
                <a:spcPts val="0"/>
              </a:spcAft>
              <a:defRPr sz="1200">
                <a:latin typeface="Arial" panose="020B0604020202020204" pitchFamily="34" charset="0"/>
              </a:defRPr>
            </a:lvl1pPr>
          </a:lstStyle>
          <a:p>
            <a:pPr>
              <a:defRPr/>
            </a:pPr>
            <a:fld id="{E7A235B5-D71A-4AF5-8E36-A18340C6FAA2}" type="datetimeFigureOut">
              <a:rPr lang="en-US"/>
              <a:pPr>
                <a:defRPr/>
              </a:pPr>
              <a:t>1/7/2025</a:t>
            </a:fld>
            <a:endParaRPr lang="en-US" dirty="0"/>
          </a:p>
        </p:txBody>
      </p:sp>
      <p:sp>
        <p:nvSpPr>
          <p:cNvPr id="4" name="Footer Placeholder 3">
            <a:extLst>
              <a:ext uri="{FF2B5EF4-FFF2-40B4-BE49-F238E27FC236}">
                <a16:creationId xmlns:a16="http://schemas.microsoft.com/office/drawing/2014/main" id="{04CD9070-A551-457E-AC32-12780A8A11E4}"/>
              </a:ext>
            </a:extLst>
          </p:cNvPr>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EC3DB7-E450-4CF5-BDC4-06FB03C3A5E0}"/>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eaLnBrk="1" fontAlgn="auto" hangingPunct="1">
              <a:spcBef>
                <a:spcPts val="0"/>
              </a:spcBef>
              <a:spcAft>
                <a:spcPts val="0"/>
              </a:spcAft>
              <a:defRPr sz="1200" dirty="0">
                <a:latin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916E6B31-ECC2-4801-9B52-018030CBE5F6}"/>
              </a:ext>
            </a:extLst>
          </p:cNvPr>
          <p:cNvSpPr>
            <a:spLocks noGrp="1"/>
          </p:cNvSpPr>
          <p:nvPr>
            <p:ph type="dt" idx="1"/>
          </p:nvPr>
        </p:nvSpPr>
        <p:spPr>
          <a:xfrm>
            <a:off x="3850443" y="0"/>
            <a:ext cx="2945659" cy="495427"/>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Arial" panose="020B0604020202020204" pitchFamily="34" charset="0"/>
              </a:defRPr>
            </a:lvl1pPr>
          </a:lstStyle>
          <a:p>
            <a:pPr>
              <a:defRPr/>
            </a:pPr>
            <a:fld id="{9A96F91A-FB5E-4694-9F1F-CE0CF2C1876C}" type="datetimeFigureOut">
              <a:rPr lang="en-US"/>
              <a:pPr>
                <a:defRPr/>
              </a:pPr>
              <a:t>1/7/2025</a:t>
            </a:fld>
            <a:endParaRPr lang="en-US" dirty="0"/>
          </a:p>
        </p:txBody>
      </p:sp>
      <p:sp>
        <p:nvSpPr>
          <p:cNvPr id="4" name="Slide Image Placeholder 3">
            <a:extLst>
              <a:ext uri="{FF2B5EF4-FFF2-40B4-BE49-F238E27FC236}">
                <a16:creationId xmlns:a16="http://schemas.microsoft.com/office/drawing/2014/main" id="{3C6B3982-5968-409E-9B46-275E6EADA9CD}"/>
              </a:ext>
            </a:extLst>
          </p:cNvPr>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A2E85FC4-25F5-47EC-A254-45615519D9F6}"/>
              </a:ext>
            </a:extLst>
          </p:cNvPr>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72235E3A-B7E0-4E8D-9C72-D70DFECA90BA}"/>
              </a:ext>
            </a:extLst>
          </p:cNvPr>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4EC6731-AA3B-4573-9964-6ACEC2E2D700}"/>
              </a:ext>
            </a:extLst>
          </p:cNvPr>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Arial" panose="020B0604020202020204" pitchFamily="34" charset="0"/>
              </a:defRPr>
            </a:lvl1pPr>
          </a:lstStyle>
          <a:p>
            <a:pPr>
              <a:defRPr/>
            </a:pPr>
            <a:fld id="{47E41F40-DBB4-4AC4-A66C-0CF593006A4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E41F40-DBB4-4AC4-A66C-0CF593006A48}" type="slidenum">
              <a:rPr lang="en-US" smtClean="0"/>
              <a:pPr>
                <a:defRPr/>
              </a:pPr>
              <a:t>4</a:t>
            </a:fld>
            <a:endParaRPr lang="en-US" dirty="0"/>
          </a:p>
        </p:txBody>
      </p:sp>
    </p:spTree>
    <p:extLst>
      <p:ext uri="{BB962C8B-B14F-4D97-AF65-F5344CB8AC3E}">
        <p14:creationId xmlns:p14="http://schemas.microsoft.com/office/powerpoint/2010/main" val="221196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F16F69-E6CA-40D9-A187-C6A0851B5E3B}" type="slidenum">
              <a:rPr lang="en-US" smtClean="0"/>
              <a:pPr/>
              <a:t>20</a:t>
            </a:fld>
            <a:endParaRPr lang="en-US"/>
          </a:p>
        </p:txBody>
      </p:sp>
    </p:spTree>
    <p:extLst>
      <p:ext uri="{BB962C8B-B14F-4D97-AF65-F5344CB8AC3E}">
        <p14:creationId xmlns:p14="http://schemas.microsoft.com/office/powerpoint/2010/main" val="327002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Google Sans"/>
              </a:rPr>
              <a:t>TIPS is </a:t>
            </a:r>
            <a:r>
              <a:rPr lang="en-US" b="0" i="0">
                <a:solidFill>
                  <a:srgbClr val="E2EEFF"/>
                </a:solidFill>
                <a:effectLst/>
                <a:latin typeface="Google Sans"/>
              </a:rPr>
              <a:t>a procedure that involves inserting a stent to connect a branch of the portal vein to a branch of the hepatic vein to lower the portal pressure</a:t>
            </a:r>
            <a:r>
              <a:rPr lang="en-US" b="0" i="0">
                <a:solidFill>
                  <a:srgbClr val="E8EAED"/>
                </a:solidFill>
                <a:effectLst/>
                <a:latin typeface="Google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While it is a great option and can be very successful in reducing the need for paracentesis, unfortunately many patients are not eligible for the 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In fact, due to the presence of contraindications, </a:t>
            </a:r>
            <a:r>
              <a:rPr lang="en-US" b="1"/>
              <a:t>not all patients </a:t>
            </a:r>
            <a:r>
              <a:rPr lang="en-US" b="0" strike="sngStrike"/>
              <a:t>fewer than 40% of patients </a:t>
            </a:r>
            <a:r>
              <a:rPr lang="en-US" b="0" strike="noStrike"/>
              <a:t>with</a:t>
            </a:r>
            <a:r>
              <a:rPr lang="en-US" b="0"/>
              <a:t> refractory or recurrent ascites are eligible.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Additionally, some patients are eligible for TIPS, but refuse </a:t>
            </a:r>
            <a:r>
              <a:rPr lang="en-US" b="1"/>
              <a:t>the procedure</a:t>
            </a:r>
            <a:r>
              <a:rPr lang="en-US" b="0"/>
              <a:t>.  Typically, this is because of the high risk of hepatic encephalopathy, which is lifestyle limiting for these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1BF16F69-E6CA-40D9-A187-C6A0851B5E3B}" type="slidenum">
              <a:rPr lang="en-US" smtClean="0"/>
              <a:pPr/>
              <a:t>21</a:t>
            </a:fld>
            <a:endParaRPr lang="en-US"/>
          </a:p>
        </p:txBody>
      </p:sp>
    </p:spTree>
    <p:extLst>
      <p:ext uri="{BB962C8B-B14F-4D97-AF65-F5344CB8AC3E}">
        <p14:creationId xmlns:p14="http://schemas.microsoft.com/office/powerpoint/2010/main" val="236100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1F40-DBB4-4AC4-A66C-0CF593006A4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2710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The primary safety endpoint was the combined rate of events due to specific pump system related AEs, including open surgical reinterventions, pump </a:t>
            </a:r>
            <a:r>
              <a:rPr lang="en-US" sz="1800" b="0" err="1"/>
              <a:t>explantations</a:t>
            </a:r>
            <a:r>
              <a:rPr lang="en-US" sz="1800" b="0"/>
              <a:t> without replacement, or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Times New Roman" panose="02020603050405020304" pitchFamily="18"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Times New Roman" panose="02020603050405020304" pitchFamily="18" charset="0"/>
                <a:cs typeface="Tahoma" panose="020B0604030504040204" pitchFamily="34" charset="0"/>
              </a:rPr>
              <a:t>Of the 40 patients implanted with the </a:t>
            </a:r>
            <a:r>
              <a:rPr lang="en-US" sz="1800" b="0" err="1">
                <a:effectLst/>
                <a:latin typeface="Calibri" panose="020F0502020204030204" pitchFamily="34" charset="0"/>
                <a:ea typeface="Times New Roman" panose="02020603050405020304" pitchFamily="18" charset="0"/>
                <a:cs typeface="Tahoma" panose="020B0604030504040204" pitchFamily="34" charset="0"/>
              </a:rPr>
              <a:t>alfapump</a:t>
            </a:r>
            <a:r>
              <a:rPr lang="en-US" sz="1800" b="0">
                <a:effectLst/>
                <a:latin typeface="Calibri" panose="020F0502020204030204" pitchFamily="34" charset="0"/>
                <a:ea typeface="Times New Roman" panose="02020603050405020304" pitchFamily="18" charset="0"/>
                <a:cs typeface="Tahoma" panose="020B0604030504040204" pitchFamily="34" charset="0"/>
              </a:rPr>
              <a:t>, 34 patients were evaluable for the primary safety endpoint. There were 6 patients who exited the study early due to an UNRELATED death or </a:t>
            </a:r>
            <a:r>
              <a:rPr lang="en-US" sz="1800" b="0" err="1">
                <a:effectLst/>
                <a:latin typeface="Calibri" panose="020F0502020204030204" pitchFamily="34" charset="0"/>
                <a:ea typeface="Times New Roman" panose="02020603050405020304" pitchFamily="18" charset="0"/>
                <a:cs typeface="Tahoma" panose="020B0604030504040204" pitchFamily="34" charset="0"/>
              </a:rPr>
              <a:t>explantation</a:t>
            </a:r>
            <a:r>
              <a:rPr lang="en-US" sz="1800" b="0">
                <a:effectLst/>
                <a:latin typeface="Calibri" panose="020F0502020204030204" pitchFamily="34" charset="0"/>
                <a:ea typeface="Times New Roman" panose="02020603050405020304" pitchFamily="18" charset="0"/>
                <a:cs typeface="Tahoma" panose="020B0604030504040204" pitchFamily="34" charset="0"/>
              </a:rPr>
              <a:t> that were excluded from the analysis, per the predefined imputation strategy. </a:t>
            </a:r>
            <a:endParaRPr lang="en-US" sz="1800" b="0">
              <a:effectLst/>
              <a:latin typeface="Arial" panose="020B0604020202020204" pitchFamily="34" charset="0"/>
              <a:ea typeface="Calibri" panose="020F0502020204030204" pitchFamily="34" charset="0"/>
            </a:endParaRP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Calibri" panose="020F0502020204030204" pitchFamily="34" charset="0"/>
                <a:ea typeface="Times New Roman" panose="02020603050405020304" pitchFamily="18" charset="0"/>
                <a:cs typeface="Tahoma" panose="020B0604030504040204" pitchFamily="34" charset="0"/>
              </a:rPr>
              <a:t>The primary safety endpoint rate through 6 months post-implantation for the Pivotal Cohort was 18%. This is consistent with the expected rate of 15%.</a:t>
            </a:r>
            <a:endParaRPr lang="en-US" sz="1200" b="0">
              <a:effectLst/>
              <a:latin typeface="Arial" panose="020B0604020202020204" pitchFamily="34" charset="0"/>
              <a:ea typeface="Calibri" panose="020F0502020204030204" pitchFamily="34" charset="0"/>
            </a:endParaRPr>
          </a:p>
          <a:p>
            <a:endParaRPr lang="en-US" b="0"/>
          </a:p>
          <a:p>
            <a:r>
              <a:rPr lang="en-US" b="0"/>
              <a:t>Of the 6 events that contributed to the primary safety endpoint, all were pump </a:t>
            </a:r>
            <a:r>
              <a:rPr lang="en-US" b="0" err="1"/>
              <a:t>explantations</a:t>
            </a:r>
            <a:r>
              <a:rPr lang="en-US" b="0"/>
              <a:t> without replacement, due to a related adverse event.  </a:t>
            </a:r>
          </a:p>
          <a:p>
            <a:endParaRPr lang="en-US" b="0"/>
          </a:p>
          <a:p>
            <a:r>
              <a:rPr lang="en-US" b="0"/>
              <a:t>There were no pump-related deaths in the pivotal cohort through 6 months.</a:t>
            </a:r>
          </a:p>
          <a:p>
            <a:endParaRPr lang="en-US" b="0"/>
          </a:p>
          <a:p>
            <a:endParaRPr lang="en-US" b="0"/>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6F69-E6CA-40D9-A187-C6A0851B5E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719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a:t>
            </a:r>
            <a:r>
              <a:rPr lang="en-GB" baseline="0" dirty="0" smtClean="0"/>
              <a:t> from analyst: H</a:t>
            </a:r>
            <a:r>
              <a:rPr lang="en-US" baseline="0" dirty="0" smtClean="0"/>
              <a:t>ow many ascites good health days does a typical ascites patient has each month when on standard of care? A: 17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1F40-DBB4-4AC4-A66C-0CF593006A4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439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316E6-05E6-2247-0C48-EAC2E5FA3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515BD-D7F8-6419-4DFF-44338D330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03D5A-CF3E-7FAB-BF96-1B34FF1A78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1CE5CE-AB39-90E5-EE96-C284B7AF502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1F40-DBB4-4AC4-A66C-0CF593006A4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293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47E41F40-DBB4-4AC4-A66C-0CF593006A48}" type="slidenum">
              <a:rPr lang="en-US" smtClean="0"/>
              <a:pPr>
                <a:defRPr/>
              </a:pPr>
              <a:t>42</a:t>
            </a:fld>
            <a:endParaRPr lang="en-US" dirty="0"/>
          </a:p>
        </p:txBody>
      </p:sp>
    </p:spTree>
    <p:extLst>
      <p:ext uri="{BB962C8B-B14F-4D97-AF65-F5344CB8AC3E}">
        <p14:creationId xmlns:p14="http://schemas.microsoft.com/office/powerpoint/2010/main" val="461172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pPr>
              <a:defRPr/>
            </a:pPr>
            <a:fld id="{47E41F40-DBB4-4AC4-A66C-0CF593006A48}" type="slidenum">
              <a:rPr lang="en-US" smtClean="0"/>
              <a:pPr>
                <a:defRPr/>
              </a:pPr>
              <a:t>44</a:t>
            </a:fld>
            <a:endParaRPr lang="en-US"/>
          </a:p>
        </p:txBody>
      </p:sp>
    </p:spTree>
    <p:extLst>
      <p:ext uri="{BB962C8B-B14F-4D97-AF65-F5344CB8AC3E}">
        <p14:creationId xmlns:p14="http://schemas.microsoft.com/office/powerpoint/2010/main" val="246780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47E41F40-DBB4-4AC4-A66C-0CF593006A48}" type="slidenum">
              <a:rPr lang="en-US" smtClean="0"/>
              <a:pPr>
                <a:defRPr/>
              </a:pPr>
              <a:t>9</a:t>
            </a:fld>
            <a:endParaRPr lang="en-US" dirty="0"/>
          </a:p>
        </p:txBody>
      </p:sp>
    </p:spTree>
    <p:extLst>
      <p:ext uri="{BB962C8B-B14F-4D97-AF65-F5344CB8AC3E}">
        <p14:creationId xmlns:p14="http://schemas.microsoft.com/office/powerpoint/2010/main" val="369707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a:t>Cirrhosis affects approximately 2.2 million adults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strike="noStrike"/>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And this number continues to rise due to increased incidence of alcohol liver disease and </a:t>
            </a:r>
            <a:r>
              <a:rPr lang="en-US" b="0" err="1"/>
              <a:t>steatotic</a:t>
            </a:r>
            <a:r>
              <a:rPr lang="en-US" b="0"/>
              <a:t> liver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More than 40,000 patients with cirrhosis progress to liver failure and death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strike="noStrike"/>
          </a:p>
          <a:p>
            <a:endParaRPr lang="en-US"/>
          </a:p>
        </p:txBody>
      </p:sp>
      <p:sp>
        <p:nvSpPr>
          <p:cNvPr id="4" name="Slide Number Placeholder 3"/>
          <p:cNvSpPr>
            <a:spLocks noGrp="1"/>
          </p:cNvSpPr>
          <p:nvPr>
            <p:ph type="sldNum" sz="quarter" idx="5"/>
          </p:nvPr>
        </p:nvSpPr>
        <p:spPr/>
        <p:txBody>
          <a:bodyPr/>
          <a:lstStyle/>
          <a:p>
            <a:fld id="{1BF16F69-E6CA-40D9-A187-C6A0851B5E3B}" type="slidenum">
              <a:rPr lang="en-US" smtClean="0"/>
              <a:pPr/>
              <a:t>12</a:t>
            </a:fld>
            <a:endParaRPr lang="en-US"/>
          </a:p>
        </p:txBody>
      </p:sp>
    </p:spTree>
    <p:extLst>
      <p:ext uri="{BB962C8B-B14F-4D97-AF65-F5344CB8AC3E}">
        <p14:creationId xmlns:p14="http://schemas.microsoft.com/office/powerpoint/2010/main" val="146258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sz="1600" b="0"/>
              <a:t>In patients with cirrhosis, c</a:t>
            </a:r>
            <a:r>
              <a:rPr lang="en-US" sz="1600" b="0">
                <a:latin typeface="Arial" panose="020B0604020202020204" pitchFamily="34" charset="0"/>
                <a:cs typeface="Arial" panose="020B0604020202020204" pitchFamily="34" charset="0"/>
              </a:rPr>
              <a:t>omplications occur due to portal hypertension.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Ascites is actually the main complication, and the landmark of progression into the decompensated phase of cirrhosis.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Ascites generally presents with the potential for spontaneous bacterial peritonitis, can lead to dilutional hyponatremia and in some circumstances acute kidney injury or AKI, or hepatorenal syndrome, or HRS.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These complications are not mutually exclusive, with many patients experiencing a range of issues at any given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30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1F40-DBB4-4AC4-A66C-0CF593006A4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891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a:effectLst/>
                <a:latin typeface="Times New Roman" panose="02020603050405020304" pitchFamily="18" charset="0"/>
                <a:ea typeface="Times New Roman" panose="02020603050405020304" pitchFamily="18" charset="0"/>
              </a:rPr>
              <a:t>Furthermore, with c</a:t>
            </a:r>
            <a:r>
              <a:rPr lang="en-US" sz="1200">
                <a:effectLst/>
                <a:latin typeface="Calibri" panose="020F0502020204030204" pitchFamily="34" charset="0"/>
                <a:ea typeface="Calibri" panose="020F0502020204030204" pitchFamily="34" charset="0"/>
              </a:rPr>
              <a:t>urrent standard of care treatment, patients with recurrent or refractory ascites continue to suffer from debilitating symptoms and poor quality of life.</a:t>
            </a:r>
          </a:p>
          <a:p>
            <a:endParaRPr lang="en-US" sz="1200">
              <a:effectLst/>
              <a:latin typeface="Calibri" panose="020F0502020204030204" pitchFamily="34" charset="0"/>
              <a:ea typeface="Times New Roman" panose="02020603050405020304" pitchFamily="18" charset="0"/>
            </a:endParaRPr>
          </a:p>
          <a:p>
            <a:r>
              <a:rPr lang="en-US" sz="1200">
                <a:effectLst/>
                <a:latin typeface="Times New Roman" panose="02020603050405020304" pitchFamily="18" charset="0"/>
                <a:ea typeface="Times New Roman" panose="02020603050405020304" pitchFamily="18" charset="0"/>
              </a:rPr>
              <a:t>There simply is no ideal management for these patients. Every treatment option we consider has its own benefit-risk profile that must be considered in light of a patient’s specific situation. </a:t>
            </a:r>
          </a:p>
          <a:p>
            <a:endParaRPr lang="en-US" sz="1200">
              <a:effectLst/>
              <a:latin typeface="Times New Roman" panose="02020603050405020304" pitchFamily="18" charset="0"/>
              <a:ea typeface="Times New Roman" panose="02020603050405020304" pitchFamily="18" charset="0"/>
            </a:endParaRPr>
          </a:p>
          <a:p>
            <a:r>
              <a:rPr lang="en-US" sz="1200">
                <a:effectLst/>
                <a:latin typeface="Times New Roman" panose="02020603050405020304" pitchFamily="18" charset="0"/>
                <a:ea typeface="Times New Roman" panose="02020603050405020304" pitchFamily="18" charset="0"/>
              </a:rPr>
              <a:t>Given the high median 1-year mortality in patients with refractory ascites, quality of life is key in the evaluation of therapeutic interventions. </a:t>
            </a:r>
          </a:p>
          <a:p>
            <a:endParaRPr lang="en-US" sz="1200">
              <a:effectLst/>
              <a:latin typeface="Times New Roman" panose="02020603050405020304" pitchFamily="18" charset="0"/>
              <a:ea typeface="Times New Roman" panose="02020603050405020304" pitchFamily="18" charset="0"/>
            </a:endParaRPr>
          </a:p>
          <a:p>
            <a:r>
              <a:rPr lang="en-US" sz="1200">
                <a:effectLst/>
                <a:latin typeface="Times New Roman" panose="02020603050405020304" pitchFamily="18" charset="0"/>
                <a:ea typeface="Times New Roman" panose="02020603050405020304" pitchFamily="18" charset="0"/>
              </a:rPr>
              <a:t>[CLICK]</a:t>
            </a:r>
          </a:p>
          <a:p>
            <a:r>
              <a:rPr lang="en-US" sz="1800">
                <a:effectLst/>
                <a:latin typeface="Calibri" panose="020F0502020204030204" pitchFamily="34" charset="0"/>
                <a:ea typeface="Calibri" panose="020F0502020204030204" pitchFamily="34" charset="0"/>
              </a:rPr>
              <a:t>We need effective treatment that will reduce the need for repeated invasive procedures, improve day to day symptoms, and allow patients to lead a more independent and fulfilled life.</a:t>
            </a:r>
          </a:p>
          <a:p>
            <a:endParaRPr lang="en-US" sz="1800">
              <a:effectLst/>
              <a:latin typeface="Calibri" panose="020F0502020204030204" pitchFamily="34" charset="0"/>
              <a:ea typeface="Times New Roman" panose="02020603050405020304" pitchFamily="18" charset="0"/>
            </a:endParaRPr>
          </a:p>
          <a:p>
            <a:r>
              <a:rPr lang="en-US" sz="1800">
                <a:effectLst/>
                <a:latin typeface="Calibri" panose="020F0502020204030204" pitchFamily="34" charset="0"/>
                <a:ea typeface="Times New Roman" panose="02020603050405020304" pitchFamily="18" charset="0"/>
              </a:rPr>
              <a:t>[PAUSE]</a:t>
            </a:r>
          </a:p>
          <a:p>
            <a:endParaRPr lang="en-US" sz="1800">
              <a:effectLst/>
              <a:latin typeface="Calibri" panose="020F0502020204030204" pitchFamily="34" charset="0"/>
              <a:ea typeface="Times New Roman" panose="02020603050405020304" pitchFamily="18" charset="0"/>
            </a:endParaRPr>
          </a:p>
          <a:p>
            <a:r>
              <a:rPr lang="en-US" sz="1800">
                <a:effectLst/>
                <a:latin typeface="Calibri" panose="020F0502020204030204" pitchFamily="34" charset="0"/>
                <a:ea typeface="Times New Roman" panose="02020603050405020304" pitchFamily="18" charset="0"/>
              </a:rPr>
              <a:t>Thank you. I now invite Dr. </a:t>
            </a:r>
            <a:r>
              <a:rPr lang="en-US" sz="1800" err="1">
                <a:effectLst/>
                <a:latin typeface="Calibri" panose="020F0502020204030204" pitchFamily="34" charset="0"/>
                <a:ea typeface="Times New Roman" panose="02020603050405020304" pitchFamily="18" charset="0"/>
              </a:rPr>
              <a:t>Klarenbeek</a:t>
            </a:r>
            <a:r>
              <a:rPr lang="en-US" sz="1800">
                <a:effectLst/>
                <a:latin typeface="Calibri" panose="020F0502020204030204" pitchFamily="34" charset="0"/>
                <a:ea typeface="Times New Roman" panose="02020603050405020304" pitchFamily="18" charset="0"/>
              </a:rPr>
              <a:t> to present.</a:t>
            </a: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BF16F69-E6CA-40D9-A187-C6A0851B5E3B}" type="slidenum">
              <a:rPr lang="en-US" smtClean="0"/>
              <a:pPr/>
              <a:t>14</a:t>
            </a:fld>
            <a:endParaRPr lang="en-US"/>
          </a:p>
        </p:txBody>
      </p:sp>
    </p:spTree>
    <p:extLst>
      <p:ext uri="{BB962C8B-B14F-4D97-AF65-F5344CB8AC3E}">
        <p14:creationId xmlns:p14="http://schemas.microsoft.com/office/powerpoint/2010/main" val="148076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hangingPunct="1"/>
            <a:r>
              <a:rPr lang="en-US" sz="1800" b="0" dirty="0">
                <a:effectLst/>
                <a:latin typeface="Calibri" panose="020F0502020204030204" pitchFamily="34" charset="0"/>
                <a:ea typeface="Calibri" panose="020F0502020204030204" pitchFamily="34" charset="0"/>
              </a:rPr>
              <a:t>In addition to all the complications that patients with cirrhosis may experience, patients with recurrent or refractory ascites also </a:t>
            </a:r>
            <a:r>
              <a:rPr lang="en-US" sz="1800" dirty="0">
                <a:effectLst/>
                <a:latin typeface="Calibri" panose="020F0502020204030204" pitchFamily="34" charset="0"/>
                <a:ea typeface="Calibri" panose="020F0502020204030204" pitchFamily="34" charset="0"/>
              </a:rPr>
              <a:t>suffer from debilitating symptoms and poor quality of life.</a:t>
            </a:r>
          </a:p>
          <a:p>
            <a:pPr eaLnBrk="1" hangingPunct="1"/>
            <a:endParaRPr lang="en-US" sz="1800" dirty="0">
              <a:solidFill>
                <a:srgbClr val="000000"/>
              </a:solidFill>
              <a:effectLst/>
              <a:latin typeface="Calibri" panose="020F0502020204030204" pitchFamily="34" charset="0"/>
              <a:ea typeface="Times New Roman" panose="02020603050405020304" pitchFamily="18" charset="0"/>
            </a:endParaRPr>
          </a:p>
          <a:p>
            <a:pPr eaLnBrk="1" hangingPunct="1"/>
            <a:r>
              <a:rPr lang="en-US" sz="1800" dirty="0">
                <a:solidFill>
                  <a:srgbClr val="000000"/>
                </a:solidFill>
                <a:effectLst/>
                <a:latin typeface="Times New Roman" panose="02020603050405020304" pitchFamily="18" charset="0"/>
                <a:ea typeface="Times New Roman" panose="02020603050405020304" pitchFamily="18" charset="0"/>
              </a:rPr>
              <a:t>They suffer from generalized abdominal distention that frequently causes significant pain, early satiety, nausea, shortness of breath, </a:t>
            </a:r>
            <a:r>
              <a:rPr lang="en-US" sz="1800" b="0" dirty="0">
                <a:solidFill>
                  <a:srgbClr val="000000"/>
                </a:solidFill>
                <a:effectLst/>
                <a:latin typeface="Times New Roman" panose="02020603050405020304" pitchFamily="18" charset="0"/>
                <a:ea typeface="Times New Roman" panose="02020603050405020304" pitchFamily="18" charset="0"/>
              </a:rPr>
              <a:t>hernias, </a:t>
            </a:r>
            <a:r>
              <a:rPr lang="en-US" sz="1800" dirty="0">
                <a:solidFill>
                  <a:srgbClr val="000000"/>
                </a:solidFill>
                <a:effectLst/>
                <a:latin typeface="Times New Roman" panose="02020603050405020304" pitchFamily="18" charset="0"/>
                <a:ea typeface="Times New Roman" panose="02020603050405020304" pitchFamily="18" charset="0"/>
              </a:rPr>
              <a:t>and constipation.</a:t>
            </a:r>
          </a:p>
          <a:p>
            <a:pPr eaLnBrk="1" hangingPunct="1"/>
            <a:endParaRPr lang="en-US" sz="1800" dirty="0">
              <a:solidFill>
                <a:srgbClr val="000000"/>
              </a:solidFill>
              <a:effectLst/>
              <a:latin typeface="Times New Roman" panose="02020603050405020304" pitchFamily="18" charset="0"/>
              <a:ea typeface="Times New Roman" panose="02020603050405020304" pitchFamily="18" charset="0"/>
            </a:endParaRPr>
          </a:p>
          <a:p>
            <a:pPr eaLnBrk="1" hangingPunct="1"/>
            <a:r>
              <a:rPr lang="en-US" sz="2800" b="0" strike="noStrike" dirty="0"/>
              <a:t>They are also prone to electrolyte abnormalities and nutritional deficiencies that lead to subsequent clinical decline. </a:t>
            </a:r>
          </a:p>
          <a:p>
            <a:pPr eaLnBrk="1" hangingPunct="1"/>
            <a:r>
              <a:rPr lang="en-US" sz="2800" b="0" dirty="0"/>
              <a:t>[CLICK]</a:t>
            </a:r>
          </a:p>
          <a:p>
            <a:pPr eaLnBrk="1" hangingPunct="1"/>
            <a:r>
              <a:rPr lang="en-US" sz="2800" b="0" dirty="0"/>
              <a:t>As if this wasn’t bad enough, p</a:t>
            </a:r>
            <a:r>
              <a:rPr lang="en-US" sz="4000" b="0" i="0" dirty="0">
                <a:solidFill>
                  <a:srgbClr val="212121"/>
                </a:solidFill>
                <a:effectLst/>
                <a:latin typeface="Cambria" panose="02040503050406030204" pitchFamily="18" charset="0"/>
              </a:rPr>
              <a:t>erceived stigma is common among patients with cirrhosis, and is associated with adverse attitudes and behaviors such as increased depression and withdrawal from society. </a:t>
            </a:r>
          </a:p>
          <a:p>
            <a:pPr eaLnBrk="1" hangingPunct="1"/>
            <a:r>
              <a:rPr lang="en-US" sz="1800" b="0" strike="noStrike" dirty="0">
                <a:effectLst/>
                <a:latin typeface="Calibri" panose="020F0502020204030204" pitchFamily="34" charset="0"/>
                <a:ea typeface="Calibri" panose="020F0502020204030204" pitchFamily="34" charset="0"/>
                <a:cs typeface="Times New Roman" panose="02020603050405020304" pitchFamily="18" charset="0"/>
              </a:rPr>
              <a:t>[CLICK]</a:t>
            </a:r>
          </a:p>
          <a:p>
            <a:pPr algn="l"/>
            <a:r>
              <a:rPr lang="en-US" sz="1800" b="0" strike="noStrike" dirty="0">
                <a:effectLst/>
                <a:latin typeface="Calibri" panose="020F0502020204030204" pitchFamily="34" charset="0"/>
                <a:ea typeface="Calibri" panose="020F0502020204030204" pitchFamily="34" charset="0"/>
                <a:cs typeface="Times New Roman" panose="02020603050405020304" pitchFamily="18" charset="0"/>
              </a:rPr>
              <a:t>Patients often need a caregiver to </a:t>
            </a:r>
            <a:r>
              <a:rPr lang="en-US" sz="1800" b="0" i="0" u="none" strike="noStrike" baseline="0" dirty="0">
                <a:latin typeface="ACaslonPro-Regular"/>
              </a:rPr>
              <a:t>drive them to their frequent medical appointments due to hepatic encephalopathy, and up to one-third experience impairment in their activities of daily living due to frailty. </a:t>
            </a:r>
          </a:p>
          <a:p>
            <a:pPr algn="l"/>
            <a:endParaRPr lang="en-US" sz="1800" b="0" i="0" u="none" strike="noStrike" baseline="0" dirty="0">
              <a:latin typeface="ACaslonPro-Regular"/>
            </a:endParaRPr>
          </a:p>
          <a:p>
            <a:pPr algn="l"/>
            <a:r>
              <a:rPr lang="en-US" sz="1800" b="0" i="0" u="none" strike="noStrike" baseline="0" dirty="0">
                <a:latin typeface="ACaslonPro-Regular"/>
              </a:rPr>
              <a:t>As a result, a typical patient with cirrhosis requires </a:t>
            </a:r>
            <a:r>
              <a:rPr lang="en-US" sz="1800" b="1" i="0" u="none" strike="noStrike" baseline="0" dirty="0">
                <a:latin typeface="ACaslonPro-Regular"/>
              </a:rPr>
              <a:t>approximately</a:t>
            </a:r>
            <a:r>
              <a:rPr lang="en-US" sz="1800" b="0" i="0" u="none" strike="noStrike" baseline="0" dirty="0">
                <a:latin typeface="ACaslonPro-Regular"/>
              </a:rPr>
              <a:t> 9 hours per week of informal caregiving by friends and family.</a:t>
            </a:r>
            <a:endParaRPr lang="en-US" sz="1800" b="1" strike="noStrike"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sz="1800" b="0" strike="noStrike"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r>
              <a:rPr lang="en-US" sz="1800" b="0" strike="noStrike" dirty="0">
                <a:effectLst/>
                <a:latin typeface="Calibri" panose="020F0502020204030204" pitchFamily="34" charset="0"/>
                <a:ea typeface="Calibri" panose="020F0502020204030204" pitchFamily="34" charset="0"/>
                <a:cs typeface="Times New Roman" panose="02020603050405020304" pitchFamily="18" charset="0"/>
              </a:rPr>
              <a:t>So as you can imagine, these patients are miserable much of the time and have a very poor prognosis.</a:t>
            </a:r>
            <a:endParaRPr lang="en-US" altLang="en-US" sz="1800" b="0" strike="noStrike" dirty="0">
              <a:solidFill>
                <a:srgbClr val="000000"/>
              </a:solidFill>
              <a:effectLst/>
              <a:latin typeface="Times New Roman" panose="02020603050405020304" pitchFamily="18" charset="0"/>
              <a:ea typeface="Source Sans Pro Light" panose="020B0403030403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BF16F69-E6CA-40D9-A187-C6A0851B5E3B}" type="slidenum">
              <a:rPr lang="en-US" smtClean="0"/>
              <a:pPr/>
              <a:t>15</a:t>
            </a:fld>
            <a:endParaRPr lang="en-US"/>
          </a:p>
        </p:txBody>
      </p:sp>
    </p:spTree>
    <p:extLst>
      <p:ext uri="{BB962C8B-B14F-4D97-AF65-F5344CB8AC3E}">
        <p14:creationId xmlns:p14="http://schemas.microsoft.com/office/powerpoint/2010/main" val="11054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cs typeface="Tahoma" panose="020B0604030504040204" pitchFamily="34" charset="0"/>
              </a:rPr>
              <a:t>Survival in patients with refractory ascites declines very rapidly.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a typeface="Times New Roman" panose="02020603050405020304" pitchFamily="18"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Calibri" panose="020F0502020204030204" pitchFamily="34" charset="0"/>
                <a:ea typeface="Times New Roman" panose="02020603050405020304" pitchFamily="18" charset="0"/>
                <a:cs typeface="Tahoma" panose="020B0604030504040204" pitchFamily="34" charset="0"/>
              </a:rPr>
              <a:t>Shown here are the outcomes reported in a recent 2023 meta-analysis from </a:t>
            </a:r>
            <a:r>
              <a:rPr lang="en-US" sz="1200" b="0" err="1">
                <a:effectLst/>
                <a:latin typeface="Calibri" panose="020F0502020204030204" pitchFamily="34" charset="0"/>
                <a:ea typeface="Times New Roman" panose="02020603050405020304" pitchFamily="18" charset="0"/>
                <a:cs typeface="Tahoma" panose="020B0604030504040204" pitchFamily="34" charset="0"/>
              </a:rPr>
              <a:t>Larrue</a:t>
            </a:r>
            <a:r>
              <a:rPr lang="en-US" sz="1200" b="0">
                <a:effectLst/>
                <a:latin typeface="Calibri" panose="020F0502020204030204" pitchFamily="34" charset="0"/>
                <a:ea typeface="Times New Roman" panose="02020603050405020304" pitchFamily="18" charset="0"/>
                <a:cs typeface="Tahoma" panose="020B0604030504040204" pitchFamily="34" charset="0"/>
              </a:rPr>
              <a:t>, of patients with refractory ascites receiving TIPS or standard of care, which was </a:t>
            </a:r>
            <a:r>
              <a:rPr lang="en-US" sz="1200" b="1">
                <a:effectLst/>
                <a:latin typeface="Calibri" panose="020F0502020204030204" pitchFamily="34" charset="0"/>
                <a:ea typeface="Times New Roman" panose="02020603050405020304" pitchFamily="18" charset="0"/>
                <a:cs typeface="Tahoma" panose="020B0604030504040204" pitchFamily="34" charset="0"/>
              </a:rPr>
              <a:t>large volume paracentesis</a:t>
            </a:r>
            <a:r>
              <a:rPr lang="en-US" sz="1200" b="0">
                <a:effectLst/>
                <a:latin typeface="Calibri" panose="020F0502020204030204" pitchFamily="34" charset="0"/>
                <a:ea typeface="Times New Roman" panose="02020603050405020304" pitchFamily="18" charset="0"/>
                <a:cs typeface="Tahoma" panose="020B0604030504040204" pitchFamily="34" charset="0"/>
              </a:rPr>
              <a:t>.  I will get into more detail on these treatments in the next few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a typeface="Times New Roman" panose="02020603050405020304" pitchFamily="18"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Calibri" panose="020F0502020204030204" pitchFamily="34" charset="0"/>
                <a:ea typeface="Times New Roman" panose="02020603050405020304" pitchFamily="18" charset="0"/>
                <a:cs typeface="Tahoma" panose="020B0604030504040204" pitchFamily="34" charset="0"/>
              </a:rPr>
              <a:t>The meta-analysis reported a survival rate of 61% in the TIPS group, shown in red, and 40% for standard of care, shown in green, at 2 years follow-up.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a typeface="Times New Roman" panose="02020603050405020304" pitchFamily="18"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cs typeface="Tahoma" panose="020B0604030504040204" pitchFamily="34" charset="0"/>
              </a:rPr>
              <a:t>The primary reason survival is so poor…</a:t>
            </a:r>
            <a:endParaRPr lang="en-US" sz="1200">
              <a:effectLst/>
              <a:latin typeface="Calibri" panose="020F050202020403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1BF16F69-E6CA-40D9-A187-C6A0851B5E3B}" type="slidenum">
              <a:rPr lang="en-US" smtClean="0"/>
              <a:pPr/>
              <a:t>16</a:t>
            </a:fld>
            <a:endParaRPr lang="en-US"/>
          </a:p>
        </p:txBody>
      </p:sp>
    </p:spTree>
    <p:extLst>
      <p:ext uri="{BB962C8B-B14F-4D97-AF65-F5344CB8AC3E}">
        <p14:creationId xmlns:p14="http://schemas.microsoft.com/office/powerpoint/2010/main" val="167335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effectLst/>
                <a:latin typeface="Calibri" panose="020F0502020204030204" pitchFamily="34" charset="0"/>
                <a:ea typeface="Times New Roman" panose="02020603050405020304" pitchFamily="18" charset="0"/>
                <a:cs typeface="Tahoma" panose="020B0604030504040204" pitchFamily="34" charset="0"/>
              </a:rPr>
              <a:t>….is that t</a:t>
            </a:r>
            <a:r>
              <a:rPr lang="en-US" sz="1000" b="0" dirty="0"/>
              <a:t>he only proven CURE for ascites associated with liver dysfunction is liver transplantation. And, </a:t>
            </a:r>
            <a:r>
              <a:rPr lang="en-US" sz="1000" b="0" dirty="0">
                <a:effectLst/>
                <a:latin typeface="Times New Roman" panose="02020603050405020304" pitchFamily="18" charset="0"/>
                <a:ea typeface="Times New Roman" panose="02020603050405020304" pitchFamily="18" charset="0"/>
              </a:rPr>
              <a:t>unfortunately it is only available for a small sector of the population due to limited organ availability, compounded by very specific eligibility criteria. </a:t>
            </a:r>
            <a:r>
              <a:rPr lang="en-US" sz="1000" b="1" dirty="0">
                <a:solidFill>
                  <a:schemeClr val="tx1"/>
                </a:solidFill>
              </a:rPr>
              <a:t>If a patient can get transplant, they should.  For the rest there is LVP or TIPS.  This becomes a personal choice with different risks.  There is a need for additional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effectLst/>
              <a:latin typeface="Times New Roman" panose="02020603050405020304" pitchFamily="18" charset="0"/>
              <a:ea typeface="Times New Roman" panose="02020603050405020304" pitchFamily="18" charset="0"/>
            </a:endParaRPr>
          </a:p>
          <a:p>
            <a:endParaRPr lang="en-US" sz="1000" b="0" dirty="0"/>
          </a:p>
          <a:p>
            <a:r>
              <a:rPr lang="en-US" sz="1000" b="0" dirty="0"/>
              <a:t>Every other treatment is patient management or palliative care. </a:t>
            </a:r>
          </a:p>
          <a:p>
            <a:r>
              <a:rPr lang="en-US" sz="1000" b="0" dirty="0"/>
              <a:t>[CLICK]</a:t>
            </a:r>
          </a:p>
          <a:p>
            <a:r>
              <a:rPr lang="en-US" sz="1000" b="0" strike="noStrike" dirty="0">
                <a:effectLst/>
                <a:latin typeface="Calibri" panose="020F0502020204030204" pitchFamily="34" charset="0"/>
                <a:ea typeface="Times New Roman" panose="02020603050405020304" pitchFamily="18" charset="0"/>
                <a:cs typeface="Tahoma" panose="020B0604030504040204" pitchFamily="34" charset="0"/>
              </a:rPr>
              <a:t>Large volume paracentesis is first line treatment.</a:t>
            </a:r>
          </a:p>
          <a:p>
            <a:r>
              <a:rPr lang="en-US" sz="1000" b="0" strike="noStrike" dirty="0">
                <a:effectLst/>
                <a:latin typeface="Calibri" panose="020F0502020204030204" pitchFamily="34" charset="0"/>
                <a:ea typeface="Times New Roman" panose="02020603050405020304" pitchFamily="18" charset="0"/>
                <a:cs typeface="Tahoma" panose="020B0604030504040204" pitchFamily="34" charset="0"/>
              </a:rPr>
              <a:t>[CLICK]</a:t>
            </a:r>
          </a:p>
          <a:p>
            <a:r>
              <a:rPr lang="en-US" sz="1000" b="0" strike="noStrike" dirty="0">
                <a:effectLst/>
                <a:latin typeface="Calibri" panose="020F0502020204030204" pitchFamily="34" charset="0"/>
                <a:ea typeface="Times New Roman" panose="02020603050405020304" pitchFamily="18" charset="0"/>
                <a:cs typeface="Tahoma" panose="020B0604030504040204" pitchFamily="34" charset="0"/>
              </a:rPr>
              <a:t>The secondary treatment option is </a:t>
            </a:r>
            <a:r>
              <a:rPr lang="en-US" sz="1000" b="0" strike="noStrike" dirty="0" err="1">
                <a:effectLst/>
                <a:latin typeface="Calibri" panose="020F0502020204030204" pitchFamily="34" charset="0"/>
                <a:ea typeface="Times New Roman" panose="02020603050405020304" pitchFamily="18" charset="0"/>
                <a:cs typeface="Tahoma" panose="020B0604030504040204" pitchFamily="34" charset="0"/>
              </a:rPr>
              <a:t>transjugular</a:t>
            </a:r>
            <a:r>
              <a:rPr lang="en-US" sz="1000" b="0" strike="noStrike" dirty="0">
                <a:effectLst/>
                <a:latin typeface="Calibri" panose="020F0502020204030204" pitchFamily="34" charset="0"/>
                <a:ea typeface="Times New Roman" panose="02020603050405020304" pitchFamily="18" charset="0"/>
                <a:cs typeface="Tahoma" panose="020B0604030504040204" pitchFamily="34" charset="0"/>
              </a:rPr>
              <a:t> intrahepatic portosystemic shunt placement, or TIPS.</a:t>
            </a:r>
          </a:p>
          <a:p>
            <a:endParaRPr lang="en-US" sz="1000" b="0" strike="noStrike" dirty="0">
              <a:effectLst/>
              <a:latin typeface="Calibri" panose="020F0502020204030204" pitchFamily="34" charset="0"/>
              <a:ea typeface="Times New Roman" panose="02020603050405020304" pitchFamily="18" charset="0"/>
              <a:cs typeface="Tahoma" panose="020B0604030504040204" pitchFamily="34" charset="0"/>
            </a:endParaRPr>
          </a:p>
          <a:p>
            <a:r>
              <a:rPr lang="en-US" sz="1000" b="0" strike="noStrike">
                <a:effectLst/>
                <a:latin typeface="Calibri" panose="020F0502020204030204" pitchFamily="34" charset="0"/>
                <a:ea typeface="Times New Roman" panose="02020603050405020304" pitchFamily="18" charset="0"/>
                <a:cs typeface="Tahoma" panose="020B0604030504040204" pitchFamily="34" charset="0"/>
              </a:rPr>
              <a:t>Let me speak to both of these </a:t>
            </a:r>
            <a:r>
              <a:rPr lang="en-US" sz="1000" b="1" strike="noStrike">
                <a:effectLst/>
                <a:latin typeface="Calibri" panose="020F0502020204030204" pitchFamily="34" charset="0"/>
                <a:ea typeface="Times New Roman" panose="02020603050405020304" pitchFamily="18" charset="0"/>
                <a:cs typeface="Tahoma" panose="020B0604030504040204" pitchFamily="34" charset="0"/>
              </a:rPr>
              <a:t>options</a:t>
            </a:r>
            <a:r>
              <a:rPr lang="en-US" sz="1000" b="0" strike="noStrike">
                <a:effectLst/>
                <a:latin typeface="Calibri" panose="020F0502020204030204" pitchFamily="34" charset="0"/>
                <a:ea typeface="Times New Roman" panose="02020603050405020304" pitchFamily="18" charset="0"/>
                <a:cs typeface="Tahoma" panose="020B0604030504040204" pitchFamily="34" charset="0"/>
              </a:rPr>
              <a:t> in more detail…</a:t>
            </a:r>
          </a:p>
          <a:p>
            <a:endParaRPr lang="en-US" sz="1000" b="0" strike="noStrike" dirty="0">
              <a:effectLst/>
              <a:latin typeface="Calibri" panose="020F0502020204030204" pitchFamily="34" charset="0"/>
              <a:ea typeface="Times New Roman" panose="02020603050405020304" pitchFamily="18" charset="0"/>
              <a:cs typeface="Tahoma" panose="020B0604030504040204" pitchFamily="34" charset="0"/>
            </a:endParaRPr>
          </a:p>
          <a:p>
            <a:endParaRPr lang="en-US" sz="1000" b="0" strike="noStrike" dirty="0">
              <a:effectLst/>
              <a:latin typeface="Calibri" panose="020F0502020204030204" pitchFamily="34" charset="0"/>
              <a:ea typeface="Times New Roman" panose="02020603050405020304" pitchFamily="18" charset="0"/>
              <a:cs typeface="Tahoma" panose="020B0604030504040204" pitchFamily="34" charset="0"/>
            </a:endParaRPr>
          </a:p>
          <a:p>
            <a:endParaRPr lang="en-US" sz="1000" b="0" strike="noStrike" dirty="0">
              <a:effectLst/>
              <a:latin typeface="Calibri" panose="020F0502020204030204" pitchFamily="34" charset="0"/>
              <a:ea typeface="Times New Roman" panose="02020603050405020304" pitchFamily="18" charset="0"/>
              <a:cs typeface="Tahoma" panose="020B0604030504040204" pitchFamily="34" charset="0"/>
            </a:endParaRPr>
          </a:p>
          <a:p>
            <a:endParaRPr lang="en-US" b="0" dirty="0"/>
          </a:p>
        </p:txBody>
      </p:sp>
      <p:sp>
        <p:nvSpPr>
          <p:cNvPr id="4" name="Slide Number Placeholder 3"/>
          <p:cNvSpPr>
            <a:spLocks noGrp="1"/>
          </p:cNvSpPr>
          <p:nvPr>
            <p:ph type="sldNum" sz="quarter" idx="5"/>
          </p:nvPr>
        </p:nvSpPr>
        <p:spPr/>
        <p:txBody>
          <a:bodyPr/>
          <a:lstStyle/>
          <a:p>
            <a:fld id="{1BF16F69-E6CA-40D9-A187-C6A0851B5E3B}" type="slidenum">
              <a:rPr lang="en-US" smtClean="0"/>
              <a:pPr/>
              <a:t>17</a:t>
            </a:fld>
            <a:endParaRPr lang="en-US"/>
          </a:p>
        </p:txBody>
      </p:sp>
    </p:spTree>
    <p:extLst>
      <p:ext uri="{BB962C8B-B14F-4D97-AF65-F5344CB8AC3E}">
        <p14:creationId xmlns:p14="http://schemas.microsoft.com/office/powerpoint/2010/main" val="3466488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800" b="0" dirty="0">
                <a:effectLst/>
                <a:latin typeface="Times New Roman" panose="02020603050405020304" pitchFamily="18" charset="0"/>
                <a:ea typeface="Times New Roman" panose="02020603050405020304" pitchFamily="18" charset="0"/>
              </a:rPr>
              <a:t>Large volume paracentesis, or LVP, involves direct aspiration of more than 5 liters.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Times New Roman" panose="02020603050405020304" pitchFamily="18" charset="0"/>
              </a:rPr>
              <a:t>[CLICK]</a:t>
            </a:r>
          </a:p>
          <a:p>
            <a:r>
              <a:rPr lang="en-US" sz="1800" b="0" dirty="0">
                <a:effectLst/>
                <a:latin typeface="Times New Roman" panose="02020603050405020304" pitchFamily="18" charset="0"/>
                <a:ea typeface="Times New Roman" panose="02020603050405020304" pitchFamily="18" charset="0"/>
              </a:rPr>
              <a:t>In general paracentesis is invasive, time consuming, and costly. </a:t>
            </a:r>
            <a:r>
              <a:rPr lang="en-US" sz="1800" b="0" i="0" dirty="0">
                <a:solidFill>
                  <a:srgbClr val="333333"/>
                </a:solidFill>
                <a:effectLst/>
                <a:latin typeface="Georgia" panose="02040502050405020303" pitchFamily="18" charset="0"/>
              </a:rPr>
              <a:t>The procedure can be done in a hospital or outpatient clinic and involves the insertion of a temporary abdominal drain for 4–6 hours to remove </a:t>
            </a:r>
            <a:r>
              <a:rPr lang="en-US" sz="1800" b="0" i="0" dirty="0" err="1">
                <a:solidFill>
                  <a:srgbClr val="333333"/>
                </a:solidFill>
                <a:effectLst/>
                <a:latin typeface="Georgia" panose="02040502050405020303" pitchFamily="18" charset="0"/>
              </a:rPr>
              <a:t>ascitic</a:t>
            </a:r>
            <a:r>
              <a:rPr lang="en-US" sz="1800" b="0" i="0" dirty="0">
                <a:solidFill>
                  <a:srgbClr val="333333"/>
                </a:solidFill>
                <a:effectLst/>
                <a:latin typeface="Georgia" panose="02040502050405020303" pitchFamily="18" charset="0"/>
              </a:rPr>
              <a:t> fluid. </a:t>
            </a:r>
          </a:p>
          <a:p>
            <a:r>
              <a:rPr lang="en-US" sz="1800" b="0" i="0" dirty="0">
                <a:solidFill>
                  <a:srgbClr val="333333"/>
                </a:solidFill>
                <a:effectLst/>
                <a:latin typeface="Georgia" panose="02040502050405020303" pitchFamily="18" charset="0"/>
              </a:rPr>
              <a:t>[CLICK]</a:t>
            </a:r>
          </a:p>
          <a:p>
            <a:r>
              <a:rPr lang="en-US" sz="1800" b="0" i="0" dirty="0">
                <a:solidFill>
                  <a:srgbClr val="333333"/>
                </a:solidFill>
                <a:effectLst/>
                <a:latin typeface="Georgia" panose="02040502050405020303" pitchFamily="18" charset="0"/>
              </a:rPr>
              <a:t>It also requires simultaneous administration of intravenous human albumin solution to try to avoid some of the complications associated with the procedure, such as </a:t>
            </a:r>
            <a:r>
              <a:rPr lang="en-US" sz="1800" b="0" dirty="0">
                <a:effectLst/>
                <a:latin typeface="Times New Roman" panose="02020603050405020304" pitchFamily="18" charset="0"/>
                <a:ea typeface="Times New Roman" panose="02020603050405020304" pitchFamily="18" charset="0"/>
              </a:rPr>
              <a:t>paracentesis-induced circulatory dysfunction.  This </a:t>
            </a:r>
            <a:r>
              <a:rPr lang="en-US" sz="1800" b="0" strike="noStrike" dirty="0">
                <a:effectLst/>
                <a:latin typeface="Times New Roman" panose="02020603050405020304" pitchFamily="18" charset="0"/>
                <a:ea typeface="Times New Roman" panose="02020603050405020304" pitchFamily="18" charset="0"/>
              </a:rPr>
              <a:t>severe complication </a:t>
            </a:r>
            <a:r>
              <a:rPr lang="en-US" sz="2800" b="0" i="0" strike="noStrike" dirty="0">
                <a:solidFill>
                  <a:srgbClr val="212121"/>
                </a:solidFill>
                <a:effectLst/>
                <a:latin typeface="Cambria" panose="02040503050406030204" pitchFamily="18" charset="0"/>
              </a:rPr>
              <a:t>leads to faster re-accumulation of ascites, hyponatremia, renal impairment, and shorter survival.</a:t>
            </a:r>
            <a:r>
              <a:rPr lang="en-US" sz="1800" b="0" strike="noStrike" dirty="0">
                <a:effectLst/>
                <a:latin typeface="Times New Roman" panose="02020603050405020304" pitchFamily="18" charset="0"/>
                <a:ea typeface="Times New Roman" panose="02020603050405020304" pitchFamily="18" charset="0"/>
              </a:rPr>
              <a:t> </a:t>
            </a:r>
          </a:p>
          <a:p>
            <a:r>
              <a:rPr lang="en-US" sz="1800" b="0" dirty="0">
                <a:effectLst/>
                <a:latin typeface="Times New Roman" panose="02020603050405020304" pitchFamily="18" charset="0"/>
                <a:ea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Times New Roman" panose="02020603050405020304" pitchFamily="18" charset="0"/>
              </a:rPr>
              <a:t>And even with this procedure, ascites will recur, so the procedure usually must be repeated frequently, on average, every 10-14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Times New Roman" panose="02020603050405020304" pitchFamily="18" charset="0"/>
            </a:endParaRPr>
          </a:p>
          <a:p>
            <a:r>
              <a:rPr lang="en-US" sz="1800" b="0" dirty="0">
                <a:effectLst/>
                <a:latin typeface="Times New Roman" panose="02020603050405020304" pitchFamily="18" charset="0"/>
                <a:ea typeface="Times New Roman" panose="02020603050405020304" pitchFamily="18" charset="0"/>
              </a:rPr>
              <a:t>This repetition creates a burdensome cycle for patients that includes a high proportion of days with debilitating symptoms of tense ascites between treatments. </a:t>
            </a:r>
          </a:p>
        </p:txBody>
      </p:sp>
      <p:sp>
        <p:nvSpPr>
          <p:cNvPr id="4" name="Slide Number Placeholder 3"/>
          <p:cNvSpPr>
            <a:spLocks noGrp="1"/>
          </p:cNvSpPr>
          <p:nvPr>
            <p:ph type="sldNum" sz="quarter" idx="5"/>
          </p:nvPr>
        </p:nvSpPr>
        <p:spPr/>
        <p:txBody>
          <a:bodyPr/>
          <a:lstStyle/>
          <a:p>
            <a:fld id="{1BF16F69-E6CA-40D9-A187-C6A0851B5E3B}" type="slidenum">
              <a:rPr lang="en-US" smtClean="0"/>
              <a:pPr/>
              <a:t>18</a:t>
            </a:fld>
            <a:endParaRPr lang="en-US"/>
          </a:p>
        </p:txBody>
      </p:sp>
    </p:spTree>
    <p:extLst>
      <p:ext uri="{BB962C8B-B14F-4D97-AF65-F5344CB8AC3E}">
        <p14:creationId xmlns:p14="http://schemas.microsoft.com/office/powerpoint/2010/main" val="398498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1137303" y="1500884"/>
            <a:ext cx="10515600" cy="4351338"/>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7">
            <a:extLst>
              <a:ext uri="{FF2B5EF4-FFF2-40B4-BE49-F238E27FC236}">
                <a16:creationId xmlns:a16="http://schemas.microsoft.com/office/drawing/2014/main" id="{8563B8C7-5F00-4BC6-9E45-2C2045EC6501}"/>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3">
            <a:extLst>
              <a:ext uri="{FF2B5EF4-FFF2-40B4-BE49-F238E27FC236}">
                <a16:creationId xmlns:a16="http://schemas.microsoft.com/office/drawing/2014/main" id="{938E3B84-F89E-4A92-9D14-C17D7E3C22B2}"/>
              </a:ext>
            </a:extLst>
          </p:cNvPr>
          <p:cNvSpPr>
            <a:spLocks noGrp="1"/>
          </p:cNvSpPr>
          <p:nvPr>
            <p:ph type="dt" sz="half" idx="14"/>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886A53C-A9F8-4F01-A645-ADA533B82331}"/>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9964D64-AE06-44A2-8279-BB3D7EA0BCCE}"/>
              </a:ext>
            </a:extLst>
          </p:cNvPr>
          <p:cNvSpPr>
            <a:spLocks noGrp="1"/>
          </p:cNvSpPr>
          <p:nvPr>
            <p:ph type="sldNum" sz="quarter" idx="16"/>
          </p:nvPr>
        </p:nvSpPr>
        <p:spPr/>
        <p:txBody>
          <a:bodyPr/>
          <a:lstStyle>
            <a:lvl1pPr>
              <a:defRPr/>
            </a:lvl1pPr>
          </a:lstStyle>
          <a:p>
            <a:pPr>
              <a:defRPr/>
            </a:pPr>
            <a:fld id="{44A02DC6-7BCF-4472-AFEC-004D3B6A25CF}" type="slidenum">
              <a:rPr lang="en-US"/>
              <a:pPr>
                <a:defRPr/>
              </a:pPr>
              <a:t>‹#›</a:t>
            </a:fld>
            <a:endParaRPr lang="en-US" dirty="0"/>
          </a:p>
        </p:txBody>
      </p:sp>
    </p:spTree>
    <p:extLst>
      <p:ext uri="{BB962C8B-B14F-4D97-AF65-F5344CB8AC3E}">
        <p14:creationId xmlns:p14="http://schemas.microsoft.com/office/powerpoint/2010/main" val="3201159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97617A-6DB0-5481-12FE-208B24B80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6B59530-74C3-9E5D-031B-43B3CE6CA9C9}"/>
              </a:ext>
            </a:extLst>
          </p:cNvPr>
          <p:cNvSpPr/>
          <p:nvPr userDrawn="1"/>
        </p:nvSpPr>
        <p:spPr>
          <a:xfrm>
            <a:off x="5191933" y="1369859"/>
            <a:ext cx="6445842" cy="4937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C8C2C34A-EB60-02BF-CBB0-DF79E143F247}"/>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21F5E69D-CDCD-A2E0-D003-85B9BC4C442A}"/>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E6A9511D-080A-37D4-4CCA-046D2461B2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7913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70860D-E30D-7929-25C5-24230A1D01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flipV="1">
            <a:off x="0" y="0"/>
            <a:ext cx="12192000" cy="6858000"/>
          </a:xfrm>
          <a:prstGeom prst="rect">
            <a:avLst/>
          </a:prstGeom>
        </p:spPr>
      </p:pic>
      <p:sp>
        <p:nvSpPr>
          <p:cNvPr id="8" name="Rectangle 7">
            <a:extLst>
              <a:ext uri="{FF2B5EF4-FFF2-40B4-BE49-F238E27FC236}">
                <a16:creationId xmlns:a16="http://schemas.microsoft.com/office/drawing/2014/main" id="{C1B67FA4-E737-0BE6-CBA5-8564321F0539}"/>
              </a:ext>
            </a:extLst>
          </p:cNvPr>
          <p:cNvSpPr/>
          <p:nvPr userDrawn="1"/>
        </p:nvSpPr>
        <p:spPr>
          <a:xfrm>
            <a:off x="5191933" y="1369859"/>
            <a:ext cx="6445842" cy="4937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BCFE67F8-C405-AC47-79CF-F0588EAC68EF}"/>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46F49C44-5878-84ED-7816-544B0A6C67DA}"/>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4E2DA502-66EC-65F4-B02D-2572DCFC24E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42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22829F-03E0-8B55-00A5-241E2B084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56B713A7-8CB0-F2D1-B554-999F4596C986}"/>
              </a:ext>
            </a:extLst>
          </p:cNvPr>
          <p:cNvSpPr/>
          <p:nvPr userDrawn="1"/>
        </p:nvSpPr>
        <p:spPr>
          <a:xfrm>
            <a:off x="5191933" y="1369859"/>
            <a:ext cx="6445842" cy="4937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5943734B-6F0A-2793-8ADA-B2AB36242F55}"/>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4455CD08-AA31-8073-05AF-ECA234D28A03}"/>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A5059859-17CB-356F-64BB-296D0048D41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58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CDA5B3-3D72-D179-54D6-E45FD93B2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1A1E9A7-27CC-59CB-7329-28D4A9C08973}"/>
              </a:ext>
            </a:extLst>
          </p:cNvPr>
          <p:cNvSpPr/>
          <p:nvPr userDrawn="1"/>
        </p:nvSpPr>
        <p:spPr>
          <a:xfrm>
            <a:off x="5191933" y="1369859"/>
            <a:ext cx="6445842" cy="4937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6F0FD01F-556B-1860-53F7-11F589F0CC68}"/>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A4EC5B07-9499-32F4-95A4-70BE0E010396}"/>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12D621A6-DEF3-FF84-F532-81BB36E3B38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923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C68C63-9237-AAAE-2390-95C392EACE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V="1">
            <a:off x="0" y="0"/>
            <a:ext cx="12192000" cy="6858000"/>
          </a:xfrm>
          <a:prstGeom prst="rect">
            <a:avLst/>
          </a:prstGeom>
        </p:spPr>
      </p:pic>
      <p:sp>
        <p:nvSpPr>
          <p:cNvPr id="8" name="Rectangle 7">
            <a:extLst>
              <a:ext uri="{FF2B5EF4-FFF2-40B4-BE49-F238E27FC236}">
                <a16:creationId xmlns:a16="http://schemas.microsoft.com/office/drawing/2014/main" id="{B21E3DEC-164F-7E4B-1C18-722F27A6AAEB}"/>
              </a:ext>
            </a:extLst>
          </p:cNvPr>
          <p:cNvSpPr/>
          <p:nvPr userDrawn="1"/>
        </p:nvSpPr>
        <p:spPr>
          <a:xfrm>
            <a:off x="5191933" y="1369859"/>
            <a:ext cx="6445842" cy="4937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0C2BDBF6-7E47-E5EB-44DF-8CFF9FB79624}"/>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975BEEBB-ED82-EDB0-63D4-37E8AB4F3BCB}"/>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67EBF152-CE25-E491-505D-C2167A8DAF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747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0"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1588CD93-80D1-49FB-B2D0-144401B1FB16}"/>
              </a:ext>
            </a:extLst>
          </p:cNvPr>
          <p:cNvSpPr>
            <a:spLocks noGrp="1"/>
          </p:cNvSpPr>
          <p:nvPr>
            <p:ph type="sldNum" sz="quarter" idx="12"/>
          </p:nvPr>
        </p:nvSpPr>
        <p:spPr/>
        <p:txBody>
          <a:bodyPr/>
          <a:lstStyle>
            <a:lvl1pPr>
              <a:defRPr smtClean="0"/>
            </a:lvl1pPr>
          </a:lstStyle>
          <a:p>
            <a:pPr>
              <a:defRPr/>
            </a:pPr>
            <a:fld id="{F3D59566-3FA3-4484-8D79-743FCBC3BC76}" type="slidenum">
              <a:rPr lang="en-US"/>
              <a:pPr>
                <a:defRPr/>
              </a:pPr>
              <a:t>‹#›</a:t>
            </a:fld>
            <a:endParaRPr lang="en-US" dirty="0"/>
          </a:p>
        </p:txBody>
      </p:sp>
    </p:spTree>
    <p:extLst>
      <p:ext uri="{BB962C8B-B14F-4D97-AF65-F5344CB8AC3E}">
        <p14:creationId xmlns:p14="http://schemas.microsoft.com/office/powerpoint/2010/main" val="3608525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Tree>
    <p:extLst>
      <p:ext uri="{BB962C8B-B14F-4D97-AF65-F5344CB8AC3E}">
        <p14:creationId xmlns:p14="http://schemas.microsoft.com/office/powerpoint/2010/main" val="3622485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2257620" y="2170631"/>
            <a:ext cx="2078727" cy="1738799"/>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6" name="Picture Placeholder 74"/>
          <p:cNvSpPr>
            <a:spLocks noGrp="1"/>
          </p:cNvSpPr>
          <p:nvPr>
            <p:ph type="pic" sz="quarter" idx="11"/>
          </p:nvPr>
        </p:nvSpPr>
        <p:spPr>
          <a:xfrm>
            <a:off x="7326957" y="2170631"/>
            <a:ext cx="2078727" cy="1738799"/>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8" name="Title 1">
            <a:extLst>
              <a:ext uri="{FF2B5EF4-FFF2-40B4-BE49-F238E27FC236}">
                <a16:creationId xmlns:a16="http://schemas.microsoft.com/office/drawing/2014/main" id="{5147FF5C-9CCC-4562-A7EF-BBCCCEF3F5E0}"/>
              </a:ext>
            </a:extLst>
          </p:cNvPr>
          <p:cNvSpPr>
            <a:spLocks noGrp="1"/>
          </p:cNvSpPr>
          <p:nvPr>
            <p:ph type="title"/>
          </p:nvPr>
        </p:nvSpPr>
        <p:spPr>
          <a:xfrm>
            <a:off x="1102406" y="452927"/>
            <a:ext cx="10477145" cy="470019"/>
          </a:xfrm>
        </p:spPr>
        <p:txBody>
          <a:bodyPr/>
          <a:lstStyle>
            <a:lvl1pPr>
              <a:defRPr sz="2800">
                <a:solidFill>
                  <a:srgbClr val="005187"/>
                </a:solidFill>
              </a:defRPr>
            </a:lvl1pPr>
          </a:lstStyle>
          <a:p>
            <a:r>
              <a:rPr lang="en-US" dirty="0"/>
              <a:t>Click to edit Master title style</a:t>
            </a:r>
            <a:endParaRPr lang="en-GB" dirty="0"/>
          </a:p>
        </p:txBody>
      </p:sp>
      <p:sp>
        <p:nvSpPr>
          <p:cNvPr id="7" name="Content Placeholder 7">
            <a:extLst>
              <a:ext uri="{FF2B5EF4-FFF2-40B4-BE49-F238E27FC236}">
                <a16:creationId xmlns:a16="http://schemas.microsoft.com/office/drawing/2014/main" id="{44E0F7B0-B666-4650-85E1-5FE7E2081C17}"/>
              </a:ext>
            </a:extLst>
          </p:cNvPr>
          <p:cNvSpPr>
            <a:spLocks noGrp="1"/>
          </p:cNvSpPr>
          <p:nvPr>
            <p:ph sz="quarter" idx="14"/>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9" name="Slide Number Placeholder 4">
            <a:extLst>
              <a:ext uri="{FF2B5EF4-FFF2-40B4-BE49-F238E27FC236}">
                <a16:creationId xmlns:a16="http://schemas.microsoft.com/office/drawing/2014/main" id="{69AC44F4-B781-4155-BD6B-F3E7502030D6}"/>
              </a:ext>
            </a:extLst>
          </p:cNvPr>
          <p:cNvSpPr>
            <a:spLocks noGrp="1"/>
          </p:cNvSpPr>
          <p:nvPr>
            <p:ph type="sldNum" sz="quarter" idx="15"/>
          </p:nvPr>
        </p:nvSpPr>
        <p:spPr/>
        <p:txBody>
          <a:bodyPr/>
          <a:lstStyle>
            <a:lvl1pPr>
              <a:defRPr smtClean="0"/>
            </a:lvl1pPr>
          </a:lstStyle>
          <a:p>
            <a:pPr>
              <a:defRPr/>
            </a:pPr>
            <a:fld id="{1B031B86-D227-45CD-A50F-6AF70267C5A9}" type="slidenum">
              <a:rPr lang="en-US"/>
              <a:pPr>
                <a:defRPr/>
              </a:pPr>
              <a:t>‹#›</a:t>
            </a:fld>
            <a:endParaRPr lang="en-US" dirty="0"/>
          </a:p>
        </p:txBody>
      </p:sp>
    </p:spTree>
    <p:extLst>
      <p:ext uri="{BB962C8B-B14F-4D97-AF65-F5344CB8AC3E}">
        <p14:creationId xmlns:p14="http://schemas.microsoft.com/office/powerpoint/2010/main" val="24263762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113A2880-ABE3-4244-B19E-D18D5E3C241D}"/>
              </a:ext>
            </a:extLst>
          </p:cNvPr>
          <p:cNvSpPr>
            <a:spLocks noGrp="1"/>
          </p:cNvSpPr>
          <p:nvPr>
            <p:ph type="sldNum" sz="quarter" idx="11"/>
          </p:nvPr>
        </p:nvSpPr>
        <p:spPr/>
        <p:txBody>
          <a:bodyPr/>
          <a:lstStyle>
            <a:lvl1pPr>
              <a:defRPr smtClean="0"/>
            </a:lvl1pPr>
          </a:lstStyle>
          <a:p>
            <a:pPr>
              <a:defRPr/>
            </a:pPr>
            <a:fld id="{87785E67-7FD7-4B34-AC48-B3F444398A06}" type="slidenum">
              <a:rPr lang="en-US"/>
              <a:pPr>
                <a:defRPr/>
              </a:pPr>
              <a:t>‹#›</a:t>
            </a:fld>
            <a:endParaRPr lang="en-US" dirty="0"/>
          </a:p>
        </p:txBody>
      </p:sp>
    </p:spTree>
    <p:extLst>
      <p:ext uri="{BB962C8B-B14F-4D97-AF65-F5344CB8AC3E}">
        <p14:creationId xmlns:p14="http://schemas.microsoft.com/office/powerpoint/2010/main" val="101762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D7B5805E-D570-4021-982E-B26F136F6E04}"/>
              </a:ext>
            </a:extLst>
          </p:cNvPr>
          <p:cNvSpPr>
            <a:spLocks noGrp="1"/>
          </p:cNvSpPr>
          <p:nvPr>
            <p:ph type="sldNum" sz="quarter" idx="11"/>
          </p:nvPr>
        </p:nvSpPr>
        <p:spPr/>
        <p:txBody>
          <a:bodyPr/>
          <a:lstStyle>
            <a:lvl1pPr>
              <a:defRPr smtClean="0"/>
            </a:lvl1pPr>
          </a:lstStyle>
          <a:p>
            <a:pPr>
              <a:defRPr/>
            </a:pPr>
            <a:fld id="{AD893701-3277-4770-AEA1-2DFEA3212538}" type="slidenum">
              <a:rPr lang="en-US"/>
              <a:pPr>
                <a:defRPr/>
              </a:pPr>
              <a:t>‹#›</a:t>
            </a:fld>
            <a:endParaRPr lang="en-US" dirty="0"/>
          </a:p>
        </p:txBody>
      </p:sp>
    </p:spTree>
    <p:extLst>
      <p:ext uri="{BB962C8B-B14F-4D97-AF65-F5344CB8AC3E}">
        <p14:creationId xmlns:p14="http://schemas.microsoft.com/office/powerpoint/2010/main" val="8134769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F5D-E6F3-4CB6-B542-73B26F98D110}"/>
              </a:ext>
            </a:extLst>
          </p:cNvPr>
          <p:cNvSpPr>
            <a:spLocks noGrp="1"/>
          </p:cNvSpPr>
          <p:nvPr>
            <p:ph type="title"/>
          </p:nvPr>
        </p:nvSpPr>
        <p:spPr>
          <a:xfrm>
            <a:off x="1102406" y="452927"/>
            <a:ext cx="10477145" cy="470019"/>
          </a:xfrm>
        </p:spPr>
        <p:txBody>
          <a:bodyPr/>
          <a:lstStyle>
            <a:lvl1pPr>
              <a:defRPr sz="2800">
                <a:solidFill>
                  <a:srgbClr val="005187"/>
                </a:solidFill>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2726F41C-5A25-4EEB-A431-49A000FD228C}"/>
              </a:ext>
            </a:extLst>
          </p:cNvPr>
          <p:cNvSpPr>
            <a:spLocks noGrp="1"/>
          </p:cNvSpPr>
          <p:nvPr>
            <p:ph type="body" sz="quarter" idx="14"/>
          </p:nvPr>
        </p:nvSpPr>
        <p:spPr>
          <a:xfrm>
            <a:off x="1128713" y="1503363"/>
            <a:ext cx="10467975" cy="4435475"/>
          </a:xfrm>
          <a:prstGeom prst="rect">
            <a:avLst/>
          </a:prstGeom>
        </p:spPr>
        <p:txBody>
          <a:bodyPr/>
          <a:lstStyle>
            <a:lvl1pPr>
              <a:defRPr sz="1800">
                <a:solidFill>
                  <a:schemeClr val="accent4"/>
                </a:solidFill>
                <a:latin typeface="Arial" panose="020B0604020202020204" pitchFamily="34" charset="0"/>
                <a:ea typeface="Source Sans Pro Light" panose="020B0403030403020204" pitchFamily="34" charset="0"/>
              </a:defRPr>
            </a:lvl1pPr>
            <a:lvl2pPr>
              <a:defRPr sz="1600">
                <a:solidFill>
                  <a:schemeClr val="accent4"/>
                </a:solidFill>
                <a:latin typeface="Arial" panose="020B0604020202020204" pitchFamily="34" charset="0"/>
                <a:ea typeface="Source Sans Pro Light" panose="020B0403030403020204" pitchFamily="34" charset="0"/>
              </a:defRPr>
            </a:lvl2pPr>
            <a:lvl3pPr>
              <a:defRPr sz="1400">
                <a:solidFill>
                  <a:schemeClr val="accent4"/>
                </a:solidFill>
                <a:latin typeface="Arial" panose="020B0604020202020204" pitchFamily="34" charset="0"/>
                <a:ea typeface="Source Sans Pro Light" panose="020B0403030403020204" pitchFamily="34" charset="0"/>
              </a:defRPr>
            </a:lvl3pPr>
            <a:lvl4pPr>
              <a:defRPr sz="1200">
                <a:solidFill>
                  <a:schemeClr val="accent4"/>
                </a:solidFill>
                <a:latin typeface="Arial" panose="020B0604020202020204" pitchFamily="34" charset="0"/>
                <a:ea typeface="Source Sans Pro Light" panose="020B0403030403020204" pitchFamily="34" charset="0"/>
              </a:defRPr>
            </a:lvl4pPr>
            <a:lvl5pPr>
              <a:defRPr sz="1200">
                <a:solidFill>
                  <a:schemeClr val="accent4"/>
                </a:solidFill>
                <a:latin typeface="Arial" panose="020B0604020202020204" pitchFamily="34" charset="0"/>
                <a:ea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a:extLst>
              <a:ext uri="{FF2B5EF4-FFF2-40B4-BE49-F238E27FC236}">
                <a16:creationId xmlns:a16="http://schemas.microsoft.com/office/drawing/2014/main" id="{3869F55E-2235-4793-9F68-63C42B65624E}"/>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3">
            <a:extLst>
              <a:ext uri="{FF2B5EF4-FFF2-40B4-BE49-F238E27FC236}">
                <a16:creationId xmlns:a16="http://schemas.microsoft.com/office/drawing/2014/main" id="{5A912103-06B5-406F-A3A6-8A03A66DEC92}"/>
              </a:ext>
            </a:extLst>
          </p:cNvPr>
          <p:cNvSpPr>
            <a:spLocks noGrp="1"/>
          </p:cNvSpPr>
          <p:nvPr>
            <p:ph type="dt" sz="half" idx="15"/>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BD89B20-FD24-4612-B310-46D80EB453BB}"/>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DB3CB6-E862-4A49-B0A6-7C4562B513A6}"/>
              </a:ext>
            </a:extLst>
          </p:cNvPr>
          <p:cNvSpPr>
            <a:spLocks noGrp="1"/>
          </p:cNvSpPr>
          <p:nvPr>
            <p:ph type="sldNum" sz="quarter" idx="17"/>
          </p:nvPr>
        </p:nvSpPr>
        <p:spPr/>
        <p:txBody>
          <a:bodyPr/>
          <a:lstStyle>
            <a:lvl1pPr>
              <a:defRPr/>
            </a:lvl1pPr>
          </a:lstStyle>
          <a:p>
            <a:pPr>
              <a:defRPr/>
            </a:pPr>
            <a:fld id="{1B5C562C-421F-4A59-8EDA-B9FCCC30ADA0}" type="slidenum">
              <a:rPr lang="en-US"/>
              <a:pPr>
                <a:defRPr/>
              </a:pPr>
              <a:t>‹#›</a:t>
            </a:fld>
            <a:endParaRPr lang="en-US" dirty="0"/>
          </a:p>
        </p:txBody>
      </p:sp>
    </p:spTree>
    <p:extLst>
      <p:ext uri="{BB962C8B-B14F-4D97-AF65-F5344CB8AC3E}">
        <p14:creationId xmlns:p14="http://schemas.microsoft.com/office/powerpoint/2010/main" val="928191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CF3A8588-44AF-4779-BE2A-2B99AC3CBD0E}"/>
              </a:ext>
            </a:extLst>
          </p:cNvPr>
          <p:cNvSpPr>
            <a:spLocks noGrp="1"/>
          </p:cNvSpPr>
          <p:nvPr>
            <p:ph type="sldNum" sz="quarter" idx="11"/>
          </p:nvPr>
        </p:nvSpPr>
        <p:spPr/>
        <p:txBody>
          <a:bodyPr/>
          <a:lstStyle>
            <a:lvl1pPr>
              <a:defRPr smtClean="0"/>
            </a:lvl1pPr>
          </a:lstStyle>
          <a:p>
            <a:pPr>
              <a:defRPr/>
            </a:pPr>
            <a:fld id="{FE6145EE-A36B-4C5B-83E5-B88373F86095}" type="slidenum">
              <a:rPr lang="en-US"/>
              <a:pPr>
                <a:defRPr/>
              </a:pPr>
              <a:t>‹#›</a:t>
            </a:fld>
            <a:endParaRPr lang="en-US" dirty="0"/>
          </a:p>
        </p:txBody>
      </p:sp>
    </p:spTree>
    <p:extLst>
      <p:ext uri="{BB962C8B-B14F-4D97-AF65-F5344CB8AC3E}">
        <p14:creationId xmlns:p14="http://schemas.microsoft.com/office/powerpoint/2010/main" val="3682709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29"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E63DECDE-4650-48BF-BE86-00E9A523C861}"/>
              </a:ext>
            </a:extLst>
          </p:cNvPr>
          <p:cNvSpPr>
            <a:spLocks noGrp="1"/>
          </p:cNvSpPr>
          <p:nvPr>
            <p:ph type="sldNum" sz="quarter" idx="11"/>
          </p:nvPr>
        </p:nvSpPr>
        <p:spPr/>
        <p:txBody>
          <a:bodyPr/>
          <a:lstStyle>
            <a:lvl1pPr>
              <a:defRPr smtClean="0"/>
            </a:lvl1pPr>
          </a:lstStyle>
          <a:p>
            <a:pPr>
              <a:defRPr/>
            </a:pPr>
            <a:fld id="{8CB97851-BDDD-4DE6-B3B8-478CF7D6AE83}" type="slidenum">
              <a:rPr lang="en-US"/>
              <a:pPr>
                <a:defRPr/>
              </a:pPr>
              <a:t>‹#›</a:t>
            </a:fld>
            <a:endParaRPr lang="en-US" dirty="0"/>
          </a:p>
        </p:txBody>
      </p:sp>
    </p:spTree>
    <p:extLst>
      <p:ext uri="{BB962C8B-B14F-4D97-AF65-F5344CB8AC3E}">
        <p14:creationId xmlns:p14="http://schemas.microsoft.com/office/powerpoint/2010/main" val="457713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24" name="Picture Placeholder 23"/>
          <p:cNvSpPr>
            <a:spLocks noGrp="1"/>
          </p:cNvSpPr>
          <p:nvPr>
            <p:ph type="pic" sz="quarter" idx="12"/>
          </p:nvPr>
        </p:nvSpPr>
        <p:spPr>
          <a:xfrm>
            <a:off x="8404167" y="4605250"/>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6" name="Title 1">
            <a:extLst>
              <a:ext uri="{FF2B5EF4-FFF2-40B4-BE49-F238E27FC236}">
                <a16:creationId xmlns:a16="http://schemas.microsoft.com/office/drawing/2014/main" id="{9F0420AE-3E79-4F5E-A40B-EA27B33DE270}"/>
              </a:ext>
            </a:extLst>
          </p:cNvPr>
          <p:cNvSpPr>
            <a:spLocks noGrp="1"/>
          </p:cNvSpPr>
          <p:nvPr>
            <p:ph type="title"/>
          </p:nvPr>
        </p:nvSpPr>
        <p:spPr>
          <a:xfrm>
            <a:off x="1102406" y="452927"/>
            <a:ext cx="10477145" cy="470019"/>
          </a:xfrm>
        </p:spPr>
        <p:txBody>
          <a:bodyPr/>
          <a:lstStyle>
            <a:lvl1pPr>
              <a:defRPr sz="2800">
                <a:solidFill>
                  <a:srgbClr val="005187"/>
                </a:solidFill>
              </a:defRPr>
            </a:lvl1pPr>
          </a:lstStyle>
          <a:p>
            <a:r>
              <a:rPr lang="en-US" dirty="0"/>
              <a:t>Click to edit Master title style</a:t>
            </a:r>
            <a:endParaRPr lang="en-GB" dirty="0"/>
          </a:p>
        </p:txBody>
      </p:sp>
      <p:sp>
        <p:nvSpPr>
          <p:cNvPr id="8" name="Content Placeholder 7">
            <a:extLst>
              <a:ext uri="{FF2B5EF4-FFF2-40B4-BE49-F238E27FC236}">
                <a16:creationId xmlns:a16="http://schemas.microsoft.com/office/drawing/2014/main" id="{DEF33435-4C0A-4E02-A569-39AC2F5E9701}"/>
              </a:ext>
            </a:extLst>
          </p:cNvPr>
          <p:cNvSpPr>
            <a:spLocks noGrp="1"/>
          </p:cNvSpPr>
          <p:nvPr>
            <p:ph sz="quarter" idx="14"/>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7" name="Slide Number Placeholder 4">
            <a:extLst>
              <a:ext uri="{FF2B5EF4-FFF2-40B4-BE49-F238E27FC236}">
                <a16:creationId xmlns:a16="http://schemas.microsoft.com/office/drawing/2014/main" id="{E56AF7B9-8033-4AD8-A303-E4D476774FB6}"/>
              </a:ext>
            </a:extLst>
          </p:cNvPr>
          <p:cNvSpPr>
            <a:spLocks noGrp="1"/>
          </p:cNvSpPr>
          <p:nvPr>
            <p:ph type="sldNum" sz="quarter" idx="15"/>
          </p:nvPr>
        </p:nvSpPr>
        <p:spPr/>
        <p:txBody>
          <a:bodyPr/>
          <a:lstStyle>
            <a:lvl1pPr>
              <a:defRPr smtClean="0"/>
            </a:lvl1pPr>
          </a:lstStyle>
          <a:p>
            <a:pPr>
              <a:defRPr/>
            </a:pPr>
            <a:fld id="{AD962853-8D1B-4756-AD3E-DDE65DD9AC81}" type="slidenum">
              <a:rPr lang="en-US"/>
              <a:pPr>
                <a:defRPr/>
              </a:pPr>
              <a:t>‹#›</a:t>
            </a:fld>
            <a:endParaRPr lang="en-US" dirty="0"/>
          </a:p>
        </p:txBody>
      </p:sp>
    </p:spTree>
    <p:extLst>
      <p:ext uri="{BB962C8B-B14F-4D97-AF65-F5344CB8AC3E}">
        <p14:creationId xmlns:p14="http://schemas.microsoft.com/office/powerpoint/2010/main" val="1754181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Content MASTER">
    <p:spTree>
      <p:nvGrpSpPr>
        <p:cNvPr id="1" name=""/>
        <p:cNvGrpSpPr/>
        <p:nvPr/>
      </p:nvGrpSpPr>
      <p:grpSpPr>
        <a:xfrm>
          <a:off x="0" y="0"/>
          <a:ext cx="0" cy="0"/>
          <a:chOff x="0" y="0"/>
          <a:chExt cx="0" cy="0"/>
        </a:xfrm>
      </p:grpSpPr>
      <p:sp>
        <p:nvSpPr>
          <p:cNvPr id="5" name="Rectangle 5"/>
          <p:cNvSpPr>
            <a:spLocks noGrp="1" noChangeArrowheads="1"/>
          </p:cNvSpPr>
          <p:nvPr>
            <p:ph idx="1"/>
          </p:nvPr>
        </p:nvSpPr>
        <p:spPr bwMode="auto">
          <a:xfrm>
            <a:off x="419102" y="1402080"/>
            <a:ext cx="11377084" cy="530352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a:buClr>
                <a:schemeClr val="accent6"/>
              </a:buClr>
              <a:defRPr/>
            </a:lvl1pPr>
            <a:lvl2pPr>
              <a:buClr>
                <a:schemeClr val="accent6"/>
              </a:buClr>
              <a:defRPr/>
            </a:lvl2pPr>
            <a:lvl3pPr>
              <a:buClr>
                <a:schemeClr val="accent6"/>
              </a:buClr>
              <a:defRPr/>
            </a:lvl3pPr>
          </a:lstStyle>
          <a:p>
            <a:pPr lvl="0"/>
            <a:r>
              <a:rPr lang="en-US"/>
              <a:t>Click to edit Master text styles</a:t>
            </a:r>
          </a:p>
          <a:p>
            <a:pPr lvl="1"/>
            <a:r>
              <a:rPr lang="en-US"/>
              <a:t>Second level</a:t>
            </a:r>
          </a:p>
          <a:p>
            <a:pPr lvl="2"/>
            <a:r>
              <a:rPr lang="en-US"/>
              <a:t>Third level</a:t>
            </a:r>
          </a:p>
        </p:txBody>
      </p:sp>
      <p:sp>
        <p:nvSpPr>
          <p:cNvPr id="11" name="Rectangle 4">
            <a:extLst>
              <a:ext uri="{FF2B5EF4-FFF2-40B4-BE49-F238E27FC236}">
                <a16:creationId xmlns:a16="http://schemas.microsoft.com/office/drawing/2014/main" id="{3CD34FF9-7A7E-4370-9381-C9799DDA853F}"/>
              </a:ext>
            </a:extLst>
          </p:cNvPr>
          <p:cNvSpPr>
            <a:spLocks noGrp="1" noChangeArrowheads="1"/>
          </p:cNvSpPr>
          <p:nvPr>
            <p:ph type="title"/>
          </p:nvPr>
        </p:nvSpPr>
        <p:spPr bwMode="auto">
          <a:xfrm>
            <a:off x="419102" y="83892"/>
            <a:ext cx="11375136" cy="1097280"/>
          </a:xfrm>
          <a:prstGeom prst="rect">
            <a:avLst/>
          </a:prstGeom>
          <a:noFill/>
          <a:ln w="12700">
            <a:noFill/>
            <a:miter lim="800000"/>
            <a:headEnd/>
            <a:tailEnd/>
          </a:ln>
        </p:spPr>
        <p:txBody>
          <a:bodyPr vert="horz" wrap="square" lIns="90488" tIns="0" rIns="0" bIns="0" numCol="1" anchor="ctr" anchorCtr="0" compatLnSpc="1">
            <a:prstTxWarp prst="textNoShape">
              <a:avLst/>
            </a:prstTxWarp>
            <a:normAutofit/>
          </a:bodyPr>
          <a:lstStyle/>
          <a:p>
            <a:pPr lvl="0"/>
            <a:r>
              <a:rPr lang="en-GB" altLang="en-US"/>
              <a:t>Click to edit Master title style</a:t>
            </a:r>
          </a:p>
        </p:txBody>
      </p:sp>
    </p:spTree>
    <p:extLst>
      <p:ext uri="{BB962C8B-B14F-4D97-AF65-F5344CB8AC3E}">
        <p14:creationId xmlns:p14="http://schemas.microsoft.com/office/powerpoint/2010/main" val="6518459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MAST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9102" y="1289304"/>
            <a:ext cx="5585884" cy="5212080"/>
          </a:xfrm>
        </p:spPr>
        <p:txBody>
          <a:bodyPr/>
          <a:lstStyle>
            <a:lvl1pPr>
              <a:buClr>
                <a:schemeClr val="accent6"/>
              </a:buClr>
              <a:buSzPct val="100000"/>
              <a:defRPr sz="3000">
                <a:solidFill>
                  <a:srgbClr val="1E2D3A"/>
                </a:solidFill>
              </a:defRPr>
            </a:lvl1pPr>
            <a:lvl2pPr>
              <a:buClr>
                <a:schemeClr val="accent6"/>
              </a:buClr>
              <a:buSzPct val="100000"/>
              <a:defRPr sz="3000">
                <a:solidFill>
                  <a:srgbClr val="1E2D3A"/>
                </a:solidFill>
              </a:defRPr>
            </a:lvl2pPr>
            <a:lvl3pPr>
              <a:buClr>
                <a:schemeClr val="accent6"/>
              </a:buClr>
              <a:buSzPct val="100000"/>
              <a:defRPr sz="3000">
                <a:solidFill>
                  <a:srgbClr val="1E2D3A"/>
                </a:solidFill>
              </a:defRPr>
            </a:lvl3pPr>
            <a:lvl4pPr>
              <a:buClr>
                <a:srgbClr val="46A0C8"/>
              </a:buClr>
              <a:buSzPct val="85000"/>
              <a:defRPr sz="2400">
                <a:solidFill>
                  <a:srgbClr val="1E2D3A"/>
                </a:solidFill>
              </a:defRPr>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sz="half" idx="10" hasCustomPrompt="1"/>
          </p:nvPr>
        </p:nvSpPr>
        <p:spPr>
          <a:xfrm>
            <a:off x="6400801" y="1289304"/>
            <a:ext cx="5585884" cy="5212080"/>
          </a:xfrm>
        </p:spPr>
        <p:txBody>
          <a:bodyPr/>
          <a:lstStyle>
            <a:lvl1pPr>
              <a:buClr>
                <a:schemeClr val="accent6"/>
              </a:buClr>
              <a:buSzPct val="100000"/>
              <a:defRPr sz="3000">
                <a:solidFill>
                  <a:srgbClr val="1E2D3A"/>
                </a:solidFill>
              </a:defRPr>
            </a:lvl1pPr>
            <a:lvl2pPr>
              <a:buClr>
                <a:schemeClr val="accent6"/>
              </a:buClr>
              <a:buSzPct val="100000"/>
              <a:defRPr sz="3000">
                <a:solidFill>
                  <a:srgbClr val="1E2D3A"/>
                </a:solidFill>
              </a:defRPr>
            </a:lvl2pPr>
            <a:lvl3pPr>
              <a:buClr>
                <a:schemeClr val="accent6"/>
              </a:buClr>
              <a:buSzPct val="100000"/>
              <a:defRPr sz="3000">
                <a:solidFill>
                  <a:srgbClr val="1E2D3A"/>
                </a:solidFill>
              </a:defRPr>
            </a:lvl3pPr>
            <a:lvl4pPr>
              <a:buClrTx/>
              <a:buSzPct val="85000"/>
              <a:defRPr sz="2400">
                <a:solidFill>
                  <a:srgbClr val="1E2D3A"/>
                </a:solidFill>
              </a:defRPr>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Rectangle 4">
            <a:extLst>
              <a:ext uri="{FF2B5EF4-FFF2-40B4-BE49-F238E27FC236}">
                <a16:creationId xmlns:a16="http://schemas.microsoft.com/office/drawing/2014/main" id="{21752406-58AF-4793-9D00-A6E22CECC674}"/>
              </a:ext>
            </a:extLst>
          </p:cNvPr>
          <p:cNvSpPr>
            <a:spLocks noGrp="1" noChangeArrowheads="1"/>
          </p:cNvSpPr>
          <p:nvPr>
            <p:ph type="title"/>
          </p:nvPr>
        </p:nvSpPr>
        <p:spPr bwMode="auto">
          <a:xfrm>
            <a:off x="419102" y="82296"/>
            <a:ext cx="11375136" cy="1097280"/>
          </a:xfrm>
          <a:prstGeom prst="rect">
            <a:avLst/>
          </a:prstGeom>
          <a:noFill/>
          <a:ln w="12700">
            <a:noFill/>
            <a:miter lim="800000"/>
            <a:headEnd/>
            <a:tailEnd/>
          </a:ln>
        </p:spPr>
        <p:txBody>
          <a:bodyPr vert="horz" wrap="square" lIns="90488" tIns="0" rIns="0" bIns="0" numCol="1" anchor="ctr" anchorCtr="0" compatLnSpc="1">
            <a:prstTxWarp prst="textNoShape">
              <a:avLst/>
            </a:prstTxWarp>
            <a:normAutofit/>
          </a:bodyPr>
          <a:lstStyle/>
          <a:p>
            <a:pPr lvl="0"/>
            <a:r>
              <a:rPr lang="en-GB" altLang="en-US"/>
              <a:t>Click to edit Master title style</a:t>
            </a:r>
          </a:p>
        </p:txBody>
      </p:sp>
    </p:spTree>
    <p:extLst>
      <p:ext uri="{BB962C8B-B14F-4D97-AF65-F5344CB8AC3E}">
        <p14:creationId xmlns:p14="http://schemas.microsoft.com/office/powerpoint/2010/main" val="27151701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1137303" y="1500884"/>
            <a:ext cx="10515600" cy="4351338"/>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7">
            <a:extLst>
              <a:ext uri="{FF2B5EF4-FFF2-40B4-BE49-F238E27FC236}">
                <a16:creationId xmlns:a16="http://schemas.microsoft.com/office/drawing/2014/main" id="{8563B8C7-5F00-4BC6-9E45-2C2045EC6501}"/>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3">
            <a:extLst>
              <a:ext uri="{FF2B5EF4-FFF2-40B4-BE49-F238E27FC236}">
                <a16:creationId xmlns:a16="http://schemas.microsoft.com/office/drawing/2014/main" id="{938E3B84-F89E-4A92-9D14-C17D7E3C22B2}"/>
              </a:ext>
            </a:extLst>
          </p:cNvPr>
          <p:cNvSpPr>
            <a:spLocks noGrp="1"/>
          </p:cNvSpPr>
          <p:nvPr>
            <p:ph type="dt" sz="half" idx="14"/>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886A53C-A9F8-4F01-A645-ADA533B82331}"/>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9964D64-AE06-44A2-8279-BB3D7EA0BCCE}"/>
              </a:ext>
            </a:extLst>
          </p:cNvPr>
          <p:cNvSpPr>
            <a:spLocks noGrp="1"/>
          </p:cNvSpPr>
          <p:nvPr>
            <p:ph type="sldNum" sz="quarter" idx="16"/>
          </p:nvPr>
        </p:nvSpPr>
        <p:spPr/>
        <p:txBody>
          <a:bodyPr/>
          <a:lstStyle>
            <a:lvl1pPr>
              <a:defRPr/>
            </a:lvl1pPr>
          </a:lstStyle>
          <a:p>
            <a:pPr>
              <a:defRPr/>
            </a:pPr>
            <a:fld id="{44A02DC6-7BCF-4472-AFEC-004D3B6A25CF}" type="slidenum">
              <a:rPr lang="en-US"/>
              <a:pPr>
                <a:defRPr/>
              </a:pPr>
              <a:t>‹#›</a:t>
            </a:fld>
            <a:endParaRPr lang="en-US" dirty="0"/>
          </a:p>
        </p:txBody>
      </p:sp>
    </p:spTree>
    <p:extLst>
      <p:ext uri="{BB962C8B-B14F-4D97-AF65-F5344CB8AC3E}">
        <p14:creationId xmlns:p14="http://schemas.microsoft.com/office/powerpoint/2010/main" val="3258756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F5D-E6F3-4CB6-B542-73B26F98D110}"/>
              </a:ext>
            </a:extLst>
          </p:cNvPr>
          <p:cNvSpPr>
            <a:spLocks noGrp="1"/>
          </p:cNvSpPr>
          <p:nvPr>
            <p:ph type="title"/>
          </p:nvPr>
        </p:nvSpPr>
        <p:spPr>
          <a:xfrm>
            <a:off x="1102406" y="452927"/>
            <a:ext cx="10477145" cy="470019"/>
          </a:xfrm>
        </p:spPr>
        <p:txBody>
          <a:bodyPr/>
          <a:lstStyle>
            <a:lvl1pPr>
              <a:defRPr sz="2800">
                <a:solidFill>
                  <a:srgbClr val="005187"/>
                </a:solidFill>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2726F41C-5A25-4EEB-A431-49A000FD228C}"/>
              </a:ext>
            </a:extLst>
          </p:cNvPr>
          <p:cNvSpPr>
            <a:spLocks noGrp="1"/>
          </p:cNvSpPr>
          <p:nvPr>
            <p:ph type="body" sz="quarter" idx="14"/>
          </p:nvPr>
        </p:nvSpPr>
        <p:spPr>
          <a:xfrm>
            <a:off x="1128713" y="1503363"/>
            <a:ext cx="10467975" cy="4435475"/>
          </a:xfrm>
          <a:prstGeom prst="rect">
            <a:avLst/>
          </a:prstGeom>
        </p:spPr>
        <p:txBody>
          <a:bodyPr/>
          <a:lstStyle>
            <a:lvl1pPr>
              <a:defRPr sz="1800">
                <a:solidFill>
                  <a:schemeClr val="accent4"/>
                </a:solidFill>
                <a:latin typeface="Arial" panose="020B0604020202020204" pitchFamily="34" charset="0"/>
                <a:ea typeface="Source Sans Pro Light" panose="020B0403030403020204" pitchFamily="34" charset="0"/>
              </a:defRPr>
            </a:lvl1pPr>
            <a:lvl2pPr>
              <a:defRPr sz="1600">
                <a:solidFill>
                  <a:schemeClr val="accent4"/>
                </a:solidFill>
                <a:latin typeface="Arial" panose="020B0604020202020204" pitchFamily="34" charset="0"/>
                <a:ea typeface="Source Sans Pro Light" panose="020B0403030403020204" pitchFamily="34" charset="0"/>
              </a:defRPr>
            </a:lvl2pPr>
            <a:lvl3pPr>
              <a:defRPr sz="1400">
                <a:solidFill>
                  <a:schemeClr val="accent4"/>
                </a:solidFill>
                <a:latin typeface="Arial" panose="020B0604020202020204" pitchFamily="34" charset="0"/>
                <a:ea typeface="Source Sans Pro Light" panose="020B0403030403020204" pitchFamily="34" charset="0"/>
              </a:defRPr>
            </a:lvl3pPr>
            <a:lvl4pPr>
              <a:defRPr sz="1200">
                <a:solidFill>
                  <a:schemeClr val="accent4"/>
                </a:solidFill>
                <a:latin typeface="Arial" panose="020B0604020202020204" pitchFamily="34" charset="0"/>
                <a:ea typeface="Source Sans Pro Light" panose="020B0403030403020204" pitchFamily="34" charset="0"/>
              </a:defRPr>
            </a:lvl4pPr>
            <a:lvl5pPr>
              <a:defRPr sz="1200">
                <a:solidFill>
                  <a:schemeClr val="accent4"/>
                </a:solidFill>
                <a:latin typeface="Arial" panose="020B0604020202020204" pitchFamily="34" charset="0"/>
                <a:ea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a:extLst>
              <a:ext uri="{FF2B5EF4-FFF2-40B4-BE49-F238E27FC236}">
                <a16:creationId xmlns:a16="http://schemas.microsoft.com/office/drawing/2014/main" id="{3869F55E-2235-4793-9F68-63C42B65624E}"/>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3">
            <a:extLst>
              <a:ext uri="{FF2B5EF4-FFF2-40B4-BE49-F238E27FC236}">
                <a16:creationId xmlns:a16="http://schemas.microsoft.com/office/drawing/2014/main" id="{5A912103-06B5-406F-A3A6-8A03A66DEC92}"/>
              </a:ext>
            </a:extLst>
          </p:cNvPr>
          <p:cNvSpPr>
            <a:spLocks noGrp="1"/>
          </p:cNvSpPr>
          <p:nvPr>
            <p:ph type="dt" sz="half" idx="15"/>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BD89B20-FD24-4612-B310-46D80EB453BB}"/>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DB3CB6-E862-4A49-B0A6-7C4562B513A6}"/>
              </a:ext>
            </a:extLst>
          </p:cNvPr>
          <p:cNvSpPr>
            <a:spLocks noGrp="1"/>
          </p:cNvSpPr>
          <p:nvPr>
            <p:ph type="sldNum" sz="quarter" idx="17"/>
          </p:nvPr>
        </p:nvSpPr>
        <p:spPr/>
        <p:txBody>
          <a:bodyPr/>
          <a:lstStyle>
            <a:lvl1pPr>
              <a:defRPr/>
            </a:lvl1pPr>
          </a:lstStyle>
          <a:p>
            <a:pPr>
              <a:defRPr/>
            </a:pPr>
            <a:fld id="{1B5C562C-421F-4A59-8EDA-B9FCCC30ADA0}" type="slidenum">
              <a:rPr lang="en-US"/>
              <a:pPr>
                <a:defRPr/>
              </a:pPr>
              <a:t>‹#›</a:t>
            </a:fld>
            <a:endParaRPr lang="en-US" dirty="0"/>
          </a:p>
        </p:txBody>
      </p:sp>
    </p:spTree>
    <p:extLst>
      <p:ext uri="{BB962C8B-B14F-4D97-AF65-F5344CB8AC3E}">
        <p14:creationId xmlns:p14="http://schemas.microsoft.com/office/powerpoint/2010/main" val="3690558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F5D-E6F3-4CB6-B542-73B26F98D110}"/>
              </a:ext>
            </a:extLst>
          </p:cNvPr>
          <p:cNvSpPr>
            <a:spLocks noGrp="1"/>
          </p:cNvSpPr>
          <p:nvPr>
            <p:ph type="title"/>
          </p:nvPr>
        </p:nvSpPr>
        <p:spPr>
          <a:xfrm>
            <a:off x="1102406" y="452927"/>
            <a:ext cx="10477145" cy="470019"/>
          </a:xfrm>
        </p:spPr>
        <p:txBody>
          <a:bodyPr/>
          <a:lstStyle>
            <a:lvl1pPr>
              <a:defRPr sz="2800">
                <a:solidFill>
                  <a:srgbClr val="0092A7"/>
                </a:solidFill>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2726F41C-5A25-4EEB-A431-49A000FD228C}"/>
              </a:ext>
            </a:extLst>
          </p:cNvPr>
          <p:cNvSpPr>
            <a:spLocks noGrp="1"/>
          </p:cNvSpPr>
          <p:nvPr>
            <p:ph type="body" sz="quarter" idx="14"/>
          </p:nvPr>
        </p:nvSpPr>
        <p:spPr>
          <a:xfrm>
            <a:off x="1128713" y="1503363"/>
            <a:ext cx="10467975" cy="4435475"/>
          </a:xfrm>
          <a:prstGeom prst="rect">
            <a:avLst/>
          </a:prstGeom>
        </p:spPr>
        <p:txBody>
          <a:bodyPr/>
          <a:lstStyle>
            <a:lvl1pPr>
              <a:defRPr sz="1800">
                <a:solidFill>
                  <a:schemeClr val="accent4"/>
                </a:solidFill>
                <a:latin typeface="Arial" panose="020B0604020202020204" pitchFamily="34" charset="0"/>
                <a:ea typeface="Source Sans Pro Light" panose="020B0403030403020204" pitchFamily="34" charset="0"/>
              </a:defRPr>
            </a:lvl1pPr>
            <a:lvl2pPr>
              <a:defRPr sz="1600">
                <a:solidFill>
                  <a:schemeClr val="accent4"/>
                </a:solidFill>
                <a:latin typeface="Arial" panose="020B0604020202020204" pitchFamily="34" charset="0"/>
                <a:ea typeface="Source Sans Pro Light" panose="020B0403030403020204" pitchFamily="34" charset="0"/>
              </a:defRPr>
            </a:lvl2pPr>
            <a:lvl3pPr>
              <a:defRPr sz="1400">
                <a:solidFill>
                  <a:schemeClr val="accent4"/>
                </a:solidFill>
                <a:latin typeface="Arial" panose="020B0604020202020204" pitchFamily="34" charset="0"/>
                <a:ea typeface="Source Sans Pro Light" panose="020B0403030403020204" pitchFamily="34" charset="0"/>
              </a:defRPr>
            </a:lvl3pPr>
            <a:lvl4pPr>
              <a:defRPr sz="1200">
                <a:solidFill>
                  <a:schemeClr val="accent4"/>
                </a:solidFill>
                <a:latin typeface="Arial" panose="020B0604020202020204" pitchFamily="34" charset="0"/>
                <a:ea typeface="Source Sans Pro Light" panose="020B0403030403020204" pitchFamily="34" charset="0"/>
              </a:defRPr>
            </a:lvl4pPr>
            <a:lvl5pPr>
              <a:defRPr sz="1200">
                <a:solidFill>
                  <a:schemeClr val="accent4"/>
                </a:solidFill>
                <a:latin typeface="Arial" panose="020B0604020202020204" pitchFamily="34" charset="0"/>
                <a:ea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a:extLst>
              <a:ext uri="{FF2B5EF4-FFF2-40B4-BE49-F238E27FC236}">
                <a16:creationId xmlns:a16="http://schemas.microsoft.com/office/drawing/2014/main" id="{E6FB524D-EA66-4B7F-88D4-D0DA5386F09F}"/>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2">
            <a:extLst>
              <a:ext uri="{FF2B5EF4-FFF2-40B4-BE49-F238E27FC236}">
                <a16:creationId xmlns:a16="http://schemas.microsoft.com/office/drawing/2014/main" id="{D7FCE82F-6B6C-477E-AA4F-98F0EB9FC688}"/>
              </a:ext>
            </a:extLst>
          </p:cNvPr>
          <p:cNvSpPr>
            <a:spLocks noGrp="1"/>
          </p:cNvSpPr>
          <p:nvPr>
            <p:ph type="dt" sz="half" idx="15"/>
          </p:nvPr>
        </p:nvSpPr>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BC03B13C-B65E-48C4-BD27-64F4AC9D2948}"/>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154510E8-3912-48DB-B554-039AEBFEA040}"/>
              </a:ext>
            </a:extLst>
          </p:cNvPr>
          <p:cNvSpPr>
            <a:spLocks noGrp="1"/>
          </p:cNvSpPr>
          <p:nvPr>
            <p:ph type="sldNum" sz="quarter" idx="17"/>
          </p:nvPr>
        </p:nvSpPr>
        <p:spPr/>
        <p:txBody>
          <a:bodyPr/>
          <a:lstStyle>
            <a:lvl1pPr>
              <a:defRPr smtClean="0">
                <a:solidFill>
                  <a:schemeClr val="bg1"/>
                </a:solidFill>
              </a:defRPr>
            </a:lvl1pPr>
          </a:lstStyle>
          <a:p>
            <a:pPr>
              <a:defRPr/>
            </a:pPr>
            <a:fld id="{7170C9FE-973E-4245-ABF7-59D3044B89DA}" type="slidenum">
              <a:rPr lang="en-US"/>
              <a:pPr>
                <a:defRPr/>
              </a:pPr>
              <a:t>‹#›</a:t>
            </a:fld>
            <a:endParaRPr lang="en-US" dirty="0"/>
          </a:p>
        </p:txBody>
      </p:sp>
    </p:spTree>
    <p:extLst>
      <p:ext uri="{BB962C8B-B14F-4D97-AF65-F5344CB8AC3E}">
        <p14:creationId xmlns:p14="http://schemas.microsoft.com/office/powerpoint/2010/main" val="25416130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F5D-E6F3-4CB6-B542-73B26F98D110}"/>
              </a:ext>
            </a:extLst>
          </p:cNvPr>
          <p:cNvSpPr>
            <a:spLocks noGrp="1"/>
          </p:cNvSpPr>
          <p:nvPr>
            <p:ph type="title"/>
          </p:nvPr>
        </p:nvSpPr>
        <p:spPr>
          <a:xfrm>
            <a:off x="1102406" y="452927"/>
            <a:ext cx="10477145" cy="470019"/>
          </a:xfrm>
        </p:spPr>
        <p:txBody>
          <a:bodyPr/>
          <a:lstStyle>
            <a:lvl1pPr>
              <a:defRPr sz="2800">
                <a:solidFill>
                  <a:schemeClr val="accent3"/>
                </a:solidFill>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2726F41C-5A25-4EEB-A431-49A000FD228C}"/>
              </a:ext>
            </a:extLst>
          </p:cNvPr>
          <p:cNvSpPr>
            <a:spLocks noGrp="1"/>
          </p:cNvSpPr>
          <p:nvPr>
            <p:ph type="body" sz="quarter" idx="14"/>
          </p:nvPr>
        </p:nvSpPr>
        <p:spPr>
          <a:xfrm>
            <a:off x="1128713" y="1503363"/>
            <a:ext cx="10467975" cy="4435475"/>
          </a:xfrm>
          <a:prstGeom prst="rect">
            <a:avLst/>
          </a:prstGeom>
        </p:spPr>
        <p:txBody>
          <a:bodyPr/>
          <a:lstStyle>
            <a:lvl1pPr>
              <a:defRPr sz="1800">
                <a:solidFill>
                  <a:schemeClr val="accent4"/>
                </a:solidFill>
                <a:latin typeface="Arial" panose="020B0604020202020204" pitchFamily="34" charset="0"/>
                <a:ea typeface="Source Sans Pro Light" panose="020B0403030403020204" pitchFamily="34" charset="0"/>
              </a:defRPr>
            </a:lvl1pPr>
            <a:lvl2pPr>
              <a:defRPr sz="1600">
                <a:solidFill>
                  <a:schemeClr val="accent4"/>
                </a:solidFill>
                <a:latin typeface="Arial" panose="020B0604020202020204" pitchFamily="34" charset="0"/>
                <a:ea typeface="Source Sans Pro Light" panose="020B0403030403020204" pitchFamily="34" charset="0"/>
              </a:defRPr>
            </a:lvl2pPr>
            <a:lvl3pPr>
              <a:defRPr sz="1400">
                <a:solidFill>
                  <a:schemeClr val="accent4"/>
                </a:solidFill>
                <a:latin typeface="Arial" panose="020B0604020202020204" pitchFamily="34" charset="0"/>
                <a:ea typeface="Source Sans Pro Light" panose="020B0403030403020204" pitchFamily="34" charset="0"/>
              </a:defRPr>
            </a:lvl3pPr>
            <a:lvl4pPr>
              <a:defRPr sz="1200">
                <a:solidFill>
                  <a:schemeClr val="accent4"/>
                </a:solidFill>
                <a:latin typeface="Arial" panose="020B0604020202020204" pitchFamily="34" charset="0"/>
                <a:ea typeface="Source Sans Pro Light" panose="020B0403030403020204" pitchFamily="34" charset="0"/>
              </a:defRPr>
            </a:lvl4pPr>
            <a:lvl5pPr>
              <a:defRPr sz="1200">
                <a:solidFill>
                  <a:schemeClr val="accent4"/>
                </a:solidFill>
                <a:latin typeface="Arial" panose="020B0604020202020204" pitchFamily="34" charset="0"/>
                <a:ea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a:extLst>
              <a:ext uri="{FF2B5EF4-FFF2-40B4-BE49-F238E27FC236}">
                <a16:creationId xmlns:a16="http://schemas.microsoft.com/office/drawing/2014/main" id="{C7AC76A9-00EA-4E73-B1D8-442EE385FA59}"/>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2">
            <a:extLst>
              <a:ext uri="{FF2B5EF4-FFF2-40B4-BE49-F238E27FC236}">
                <a16:creationId xmlns:a16="http://schemas.microsoft.com/office/drawing/2014/main" id="{4E6B4724-E54C-4107-9C3B-73BD98445826}"/>
              </a:ext>
            </a:extLst>
          </p:cNvPr>
          <p:cNvSpPr>
            <a:spLocks noGrp="1"/>
          </p:cNvSpPr>
          <p:nvPr>
            <p:ph type="dt" sz="half" idx="15"/>
          </p:nvPr>
        </p:nvSpPr>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5B5245F5-0F6D-43C3-AB70-41EE9056C1D3}"/>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174EFF40-0BA2-432C-939A-2CF78317113E}"/>
              </a:ext>
            </a:extLst>
          </p:cNvPr>
          <p:cNvSpPr>
            <a:spLocks noGrp="1"/>
          </p:cNvSpPr>
          <p:nvPr>
            <p:ph type="sldNum" sz="quarter" idx="17"/>
          </p:nvPr>
        </p:nvSpPr>
        <p:spPr/>
        <p:txBody>
          <a:bodyPr/>
          <a:lstStyle>
            <a:lvl1pPr>
              <a:defRPr smtClean="0">
                <a:solidFill>
                  <a:schemeClr val="bg1"/>
                </a:solidFill>
              </a:defRPr>
            </a:lvl1pPr>
          </a:lstStyle>
          <a:p>
            <a:pPr>
              <a:defRPr/>
            </a:pPr>
            <a:fld id="{74A734D5-49E2-4D02-98D4-5BDEB59EF635}" type="slidenum">
              <a:rPr lang="en-US"/>
              <a:pPr>
                <a:defRPr/>
              </a:pPr>
              <a:t>‹#›</a:t>
            </a:fld>
            <a:endParaRPr lang="en-US" dirty="0"/>
          </a:p>
        </p:txBody>
      </p:sp>
    </p:spTree>
    <p:extLst>
      <p:ext uri="{BB962C8B-B14F-4D97-AF65-F5344CB8AC3E}">
        <p14:creationId xmlns:p14="http://schemas.microsoft.com/office/powerpoint/2010/main" val="80122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F5D-E6F3-4CB6-B542-73B26F98D110}"/>
              </a:ext>
            </a:extLst>
          </p:cNvPr>
          <p:cNvSpPr>
            <a:spLocks noGrp="1"/>
          </p:cNvSpPr>
          <p:nvPr>
            <p:ph type="title"/>
          </p:nvPr>
        </p:nvSpPr>
        <p:spPr>
          <a:xfrm>
            <a:off x="1102406" y="452927"/>
            <a:ext cx="10477145" cy="470019"/>
          </a:xfrm>
        </p:spPr>
        <p:txBody>
          <a:bodyPr/>
          <a:lstStyle>
            <a:lvl1pPr>
              <a:defRPr sz="2800">
                <a:solidFill>
                  <a:schemeClr val="accent6"/>
                </a:solidFill>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2726F41C-5A25-4EEB-A431-49A000FD228C}"/>
              </a:ext>
            </a:extLst>
          </p:cNvPr>
          <p:cNvSpPr>
            <a:spLocks noGrp="1"/>
          </p:cNvSpPr>
          <p:nvPr>
            <p:ph type="body" sz="quarter" idx="14"/>
          </p:nvPr>
        </p:nvSpPr>
        <p:spPr>
          <a:xfrm>
            <a:off x="1128713" y="1503363"/>
            <a:ext cx="10467975" cy="4435475"/>
          </a:xfrm>
          <a:prstGeom prst="rect">
            <a:avLst/>
          </a:prstGeom>
        </p:spPr>
        <p:txBody>
          <a:bodyPr/>
          <a:lstStyle>
            <a:lvl1pPr>
              <a:defRPr sz="1800">
                <a:solidFill>
                  <a:schemeClr val="accent4"/>
                </a:solidFill>
                <a:latin typeface="Arial" panose="020B0604020202020204" pitchFamily="34" charset="0"/>
                <a:ea typeface="Source Sans Pro Light" panose="020B0403030403020204" pitchFamily="34" charset="0"/>
              </a:defRPr>
            </a:lvl1pPr>
            <a:lvl2pPr>
              <a:defRPr sz="1600">
                <a:solidFill>
                  <a:schemeClr val="accent4"/>
                </a:solidFill>
                <a:latin typeface="Arial" panose="020B0604020202020204" pitchFamily="34" charset="0"/>
                <a:ea typeface="Source Sans Pro Light" panose="020B0403030403020204" pitchFamily="34" charset="0"/>
              </a:defRPr>
            </a:lvl2pPr>
            <a:lvl3pPr>
              <a:defRPr sz="1400">
                <a:solidFill>
                  <a:schemeClr val="accent4"/>
                </a:solidFill>
                <a:latin typeface="Arial" panose="020B0604020202020204" pitchFamily="34" charset="0"/>
                <a:ea typeface="Source Sans Pro Light" panose="020B0403030403020204" pitchFamily="34" charset="0"/>
              </a:defRPr>
            </a:lvl3pPr>
            <a:lvl4pPr>
              <a:defRPr sz="1200">
                <a:solidFill>
                  <a:schemeClr val="accent4"/>
                </a:solidFill>
                <a:latin typeface="Arial" panose="020B0604020202020204" pitchFamily="34" charset="0"/>
                <a:ea typeface="Source Sans Pro Light" panose="020B0403030403020204" pitchFamily="34" charset="0"/>
              </a:defRPr>
            </a:lvl4pPr>
            <a:lvl5pPr>
              <a:defRPr sz="1200">
                <a:solidFill>
                  <a:schemeClr val="accent4"/>
                </a:solidFill>
                <a:latin typeface="Arial" panose="020B0604020202020204" pitchFamily="34" charset="0"/>
                <a:ea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a:extLst>
              <a:ext uri="{FF2B5EF4-FFF2-40B4-BE49-F238E27FC236}">
                <a16:creationId xmlns:a16="http://schemas.microsoft.com/office/drawing/2014/main" id="{949F387A-9B43-4583-A126-691BFE9D7B0A}"/>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2">
            <a:extLst>
              <a:ext uri="{FF2B5EF4-FFF2-40B4-BE49-F238E27FC236}">
                <a16:creationId xmlns:a16="http://schemas.microsoft.com/office/drawing/2014/main" id="{4768CCB2-8278-4517-B4EF-44294E83E812}"/>
              </a:ext>
            </a:extLst>
          </p:cNvPr>
          <p:cNvSpPr>
            <a:spLocks noGrp="1"/>
          </p:cNvSpPr>
          <p:nvPr>
            <p:ph type="dt" sz="half" idx="15"/>
          </p:nvPr>
        </p:nvSpPr>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C9B74F3E-94AD-4E31-9286-5F76C09E211A}"/>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5D9826BA-4F6C-47FD-983A-2FAF103FBE50}"/>
              </a:ext>
            </a:extLst>
          </p:cNvPr>
          <p:cNvSpPr>
            <a:spLocks noGrp="1"/>
          </p:cNvSpPr>
          <p:nvPr>
            <p:ph type="sldNum" sz="quarter" idx="17"/>
          </p:nvPr>
        </p:nvSpPr>
        <p:spPr/>
        <p:txBody>
          <a:bodyPr/>
          <a:lstStyle>
            <a:lvl1pPr>
              <a:defRPr smtClean="0">
                <a:solidFill>
                  <a:schemeClr val="bg1"/>
                </a:solidFill>
              </a:defRPr>
            </a:lvl1pPr>
          </a:lstStyle>
          <a:p>
            <a:pPr>
              <a:defRPr/>
            </a:pPr>
            <a:fld id="{322293B9-1680-4189-A34F-BAF17404533A}" type="slidenum">
              <a:rPr lang="en-US"/>
              <a:pPr>
                <a:defRPr/>
              </a:pPr>
              <a:t>‹#›</a:t>
            </a:fld>
            <a:endParaRPr lang="en-US" dirty="0"/>
          </a:p>
        </p:txBody>
      </p:sp>
    </p:spTree>
    <p:extLst>
      <p:ext uri="{BB962C8B-B14F-4D97-AF65-F5344CB8AC3E}">
        <p14:creationId xmlns:p14="http://schemas.microsoft.com/office/powerpoint/2010/main" val="4508425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F5D-E6F3-4CB6-B542-73B26F98D110}"/>
              </a:ext>
            </a:extLst>
          </p:cNvPr>
          <p:cNvSpPr>
            <a:spLocks noGrp="1"/>
          </p:cNvSpPr>
          <p:nvPr>
            <p:ph type="title"/>
          </p:nvPr>
        </p:nvSpPr>
        <p:spPr>
          <a:xfrm>
            <a:off x="1102406" y="452927"/>
            <a:ext cx="10477145" cy="470019"/>
          </a:xfrm>
        </p:spPr>
        <p:txBody>
          <a:bodyPr/>
          <a:lstStyle>
            <a:lvl1pPr>
              <a:defRPr sz="2800">
                <a:solidFill>
                  <a:srgbClr val="0092A7"/>
                </a:solidFill>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2726F41C-5A25-4EEB-A431-49A000FD228C}"/>
              </a:ext>
            </a:extLst>
          </p:cNvPr>
          <p:cNvSpPr>
            <a:spLocks noGrp="1"/>
          </p:cNvSpPr>
          <p:nvPr>
            <p:ph type="body" sz="quarter" idx="14"/>
          </p:nvPr>
        </p:nvSpPr>
        <p:spPr>
          <a:xfrm>
            <a:off x="1128713" y="1503363"/>
            <a:ext cx="10467975" cy="4435475"/>
          </a:xfrm>
          <a:prstGeom prst="rect">
            <a:avLst/>
          </a:prstGeom>
        </p:spPr>
        <p:txBody>
          <a:bodyPr/>
          <a:lstStyle>
            <a:lvl1pPr>
              <a:defRPr sz="1800">
                <a:solidFill>
                  <a:schemeClr val="accent4"/>
                </a:solidFill>
                <a:latin typeface="Arial" panose="020B0604020202020204" pitchFamily="34" charset="0"/>
                <a:ea typeface="Source Sans Pro Light" panose="020B0403030403020204" pitchFamily="34" charset="0"/>
              </a:defRPr>
            </a:lvl1pPr>
            <a:lvl2pPr>
              <a:defRPr sz="1600">
                <a:solidFill>
                  <a:schemeClr val="accent4"/>
                </a:solidFill>
                <a:latin typeface="Arial" panose="020B0604020202020204" pitchFamily="34" charset="0"/>
                <a:ea typeface="Source Sans Pro Light" panose="020B0403030403020204" pitchFamily="34" charset="0"/>
              </a:defRPr>
            </a:lvl2pPr>
            <a:lvl3pPr>
              <a:defRPr sz="1400">
                <a:solidFill>
                  <a:schemeClr val="accent4"/>
                </a:solidFill>
                <a:latin typeface="Arial" panose="020B0604020202020204" pitchFamily="34" charset="0"/>
                <a:ea typeface="Source Sans Pro Light" panose="020B0403030403020204" pitchFamily="34" charset="0"/>
              </a:defRPr>
            </a:lvl3pPr>
            <a:lvl4pPr>
              <a:defRPr sz="1200">
                <a:solidFill>
                  <a:schemeClr val="accent4"/>
                </a:solidFill>
                <a:latin typeface="Arial" panose="020B0604020202020204" pitchFamily="34" charset="0"/>
                <a:ea typeface="Source Sans Pro Light" panose="020B0403030403020204" pitchFamily="34" charset="0"/>
              </a:defRPr>
            </a:lvl4pPr>
            <a:lvl5pPr>
              <a:defRPr sz="1200">
                <a:solidFill>
                  <a:schemeClr val="accent4"/>
                </a:solidFill>
                <a:latin typeface="Arial" panose="020B0604020202020204" pitchFamily="34" charset="0"/>
                <a:ea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a:extLst>
              <a:ext uri="{FF2B5EF4-FFF2-40B4-BE49-F238E27FC236}">
                <a16:creationId xmlns:a16="http://schemas.microsoft.com/office/drawing/2014/main" id="{E6FB524D-EA66-4B7F-88D4-D0DA5386F09F}"/>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2">
            <a:extLst>
              <a:ext uri="{FF2B5EF4-FFF2-40B4-BE49-F238E27FC236}">
                <a16:creationId xmlns:a16="http://schemas.microsoft.com/office/drawing/2014/main" id="{D7FCE82F-6B6C-477E-AA4F-98F0EB9FC688}"/>
              </a:ext>
            </a:extLst>
          </p:cNvPr>
          <p:cNvSpPr>
            <a:spLocks noGrp="1"/>
          </p:cNvSpPr>
          <p:nvPr>
            <p:ph type="dt" sz="half" idx="15"/>
          </p:nvPr>
        </p:nvSpPr>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BC03B13C-B65E-48C4-BD27-64F4AC9D2948}"/>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154510E8-3912-48DB-B554-039AEBFEA040}"/>
              </a:ext>
            </a:extLst>
          </p:cNvPr>
          <p:cNvSpPr>
            <a:spLocks noGrp="1"/>
          </p:cNvSpPr>
          <p:nvPr>
            <p:ph type="sldNum" sz="quarter" idx="17"/>
          </p:nvPr>
        </p:nvSpPr>
        <p:spPr/>
        <p:txBody>
          <a:bodyPr/>
          <a:lstStyle>
            <a:lvl1pPr>
              <a:defRPr smtClean="0">
                <a:solidFill>
                  <a:schemeClr val="bg1"/>
                </a:solidFill>
              </a:defRPr>
            </a:lvl1pPr>
          </a:lstStyle>
          <a:p>
            <a:pPr>
              <a:defRPr/>
            </a:pPr>
            <a:fld id="{7170C9FE-973E-4245-ABF7-59D3044B89DA}" type="slidenum">
              <a:rPr lang="en-US"/>
              <a:pPr>
                <a:defRPr/>
              </a:pPr>
              <a:t>‹#›</a:t>
            </a:fld>
            <a:endParaRPr lang="en-US" dirty="0"/>
          </a:p>
        </p:txBody>
      </p:sp>
    </p:spTree>
    <p:extLst>
      <p:ext uri="{BB962C8B-B14F-4D97-AF65-F5344CB8AC3E}">
        <p14:creationId xmlns:p14="http://schemas.microsoft.com/office/powerpoint/2010/main" val="3680888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New front p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4E8562-60E3-F591-1BB2-9D81834A3652}"/>
              </a:ext>
            </a:extLst>
          </p:cNvPr>
          <p:cNvSpPr/>
          <p:nvPr userDrawn="1"/>
        </p:nvSpPr>
        <p:spPr>
          <a:xfrm>
            <a:off x="565688" y="1369859"/>
            <a:ext cx="6445842" cy="4937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6D384C-FBFD-45C5-B978-5E86C698196A}"/>
              </a:ext>
            </a:extLst>
          </p:cNvPr>
          <p:cNvSpPr/>
          <p:nvPr/>
        </p:nvSpPr>
        <p:spPr>
          <a:xfrm>
            <a:off x="12319000" y="1552575"/>
            <a:ext cx="715963" cy="714375"/>
          </a:xfrm>
          <a:prstGeom prst="rect">
            <a:avLst/>
          </a:prstGeom>
          <a:solidFill>
            <a:srgbClr val="143C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6" name="Rectangle 5">
            <a:extLst>
              <a:ext uri="{FF2B5EF4-FFF2-40B4-BE49-F238E27FC236}">
                <a16:creationId xmlns:a16="http://schemas.microsoft.com/office/drawing/2014/main" id="{FB93EA37-5485-40D3-B5ED-36B37F4BDA55}"/>
              </a:ext>
            </a:extLst>
          </p:cNvPr>
          <p:cNvSpPr/>
          <p:nvPr/>
        </p:nvSpPr>
        <p:spPr>
          <a:xfrm>
            <a:off x="12319000" y="2308225"/>
            <a:ext cx="715963" cy="714375"/>
          </a:xfrm>
          <a:prstGeom prst="rect">
            <a:avLst/>
          </a:prstGeom>
          <a:solidFill>
            <a:srgbClr val="0D90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7" name="Rectangle 6">
            <a:extLst>
              <a:ext uri="{FF2B5EF4-FFF2-40B4-BE49-F238E27FC236}">
                <a16:creationId xmlns:a16="http://schemas.microsoft.com/office/drawing/2014/main" id="{317C1749-191B-459C-AD63-EEEE47A601A9}"/>
              </a:ext>
            </a:extLst>
          </p:cNvPr>
          <p:cNvSpPr/>
          <p:nvPr/>
        </p:nvSpPr>
        <p:spPr>
          <a:xfrm>
            <a:off x="12319000" y="3073400"/>
            <a:ext cx="715963" cy="714375"/>
          </a:xfrm>
          <a:prstGeom prst="rect">
            <a:avLst/>
          </a:prstGeom>
          <a:solidFill>
            <a:srgbClr val="4EB9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8" name="Rectangle 7">
            <a:extLst>
              <a:ext uri="{FF2B5EF4-FFF2-40B4-BE49-F238E27FC236}">
                <a16:creationId xmlns:a16="http://schemas.microsoft.com/office/drawing/2014/main" id="{767F2012-88CD-4ECB-AA44-7D878FE22E93}"/>
              </a:ext>
            </a:extLst>
          </p:cNvPr>
          <p:cNvSpPr/>
          <p:nvPr/>
        </p:nvSpPr>
        <p:spPr>
          <a:xfrm>
            <a:off x="12319000" y="3857625"/>
            <a:ext cx="715963" cy="71596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9" name="Rectangle 8">
            <a:extLst>
              <a:ext uri="{FF2B5EF4-FFF2-40B4-BE49-F238E27FC236}">
                <a16:creationId xmlns:a16="http://schemas.microsoft.com/office/drawing/2014/main" id="{AD2A84F1-93B9-4B8A-8989-7EBA553D5CB6}"/>
              </a:ext>
            </a:extLst>
          </p:cNvPr>
          <p:cNvSpPr/>
          <p:nvPr/>
        </p:nvSpPr>
        <p:spPr>
          <a:xfrm>
            <a:off x="12319000" y="4672013"/>
            <a:ext cx="715963" cy="715962"/>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pic>
        <p:nvPicPr>
          <p:cNvPr id="12" name="Afbeelding 13">
            <a:extLst>
              <a:ext uri="{FF2B5EF4-FFF2-40B4-BE49-F238E27FC236}">
                <a16:creationId xmlns:a16="http://schemas.microsoft.com/office/drawing/2014/main" id="{EE5E47EA-5178-0947-A186-26B73E3F3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92" y="138116"/>
            <a:ext cx="5049521" cy="1074996"/>
          </a:xfrm>
          <a:prstGeom prst="rect">
            <a:avLst/>
          </a:prstGeom>
        </p:spPr>
      </p:pic>
      <p:sp>
        <p:nvSpPr>
          <p:cNvPr id="3" name="Content Placeholder 2">
            <a:extLst>
              <a:ext uri="{FF2B5EF4-FFF2-40B4-BE49-F238E27FC236}">
                <a16:creationId xmlns:a16="http://schemas.microsoft.com/office/drawing/2014/main" id="{A3E1F5F2-52DF-4A96-BF74-0C71EAAFFA6E}"/>
              </a:ext>
            </a:extLst>
          </p:cNvPr>
          <p:cNvSpPr>
            <a:spLocks noGrp="1"/>
          </p:cNvSpPr>
          <p:nvPr>
            <p:ph sz="quarter" idx="10"/>
          </p:nvPr>
        </p:nvSpPr>
        <p:spPr>
          <a:xfrm>
            <a:off x="7248524" y="1159805"/>
            <a:ext cx="4611504" cy="2428875"/>
          </a:xfrm>
        </p:spPr>
        <p:txBody>
          <a:bodyPr anchor="b"/>
          <a:lstStyle>
            <a:lvl1pPr marL="0" indent="0">
              <a:buNone/>
              <a:defRPr sz="3600" b="1" i="0">
                <a:solidFill>
                  <a:schemeClr val="accent1"/>
                </a:solidFill>
                <a:latin typeface="Arial Black" panose="020B0604020202020204" pitchFamily="34" charset="0"/>
                <a:cs typeface="Arial Black" panose="020B0604020202020204" pitchFamily="34" charset="0"/>
              </a:defRPr>
            </a:lvl1pPr>
            <a:lvl2pPr marL="265112" indent="0">
              <a:buNone/>
              <a:defRPr/>
            </a:lvl2pPr>
          </a:lstStyle>
          <a:p>
            <a:pPr lvl="0"/>
            <a:r>
              <a:rPr lang="en-US" dirty="0"/>
              <a:t>Click to edit Master text styles</a:t>
            </a:r>
          </a:p>
        </p:txBody>
      </p:sp>
      <p:sp>
        <p:nvSpPr>
          <p:cNvPr id="10" name="Content Placeholder 9">
            <a:extLst>
              <a:ext uri="{FF2B5EF4-FFF2-40B4-BE49-F238E27FC236}">
                <a16:creationId xmlns:a16="http://schemas.microsoft.com/office/drawing/2014/main" id="{9CF583AF-EA10-4B09-B3EB-360B1A39128A}"/>
              </a:ext>
            </a:extLst>
          </p:cNvPr>
          <p:cNvSpPr>
            <a:spLocks noGrp="1"/>
          </p:cNvSpPr>
          <p:nvPr>
            <p:ph sz="quarter" idx="11"/>
          </p:nvPr>
        </p:nvSpPr>
        <p:spPr>
          <a:xfrm>
            <a:off x="7248524" y="6122018"/>
            <a:ext cx="3796102" cy="438150"/>
          </a:xfrm>
        </p:spPr>
        <p:txBody>
          <a:bodyPr/>
          <a:lstStyle>
            <a:lvl1pPr marL="0" indent="0" algn="l">
              <a:buNone/>
              <a:defRPr sz="1400">
                <a:latin typeface="+mj-lt"/>
              </a:defRPr>
            </a:lvl1pPr>
            <a:lvl2pPr marL="265112" indent="0" algn="r">
              <a:buNone/>
              <a:defRPr/>
            </a:lvl2pPr>
            <a:lvl3pPr marL="444500" indent="0" algn="r">
              <a:buNone/>
              <a:defRPr/>
            </a:lvl3pPr>
            <a:lvl4pPr marL="623887" indent="0" algn="r">
              <a:buNone/>
              <a:defRPr/>
            </a:lvl4pPr>
            <a:lvl5pPr marL="803275" indent="0" algn="r">
              <a:buNone/>
              <a:defRPr/>
            </a:lvl5pPr>
          </a:lstStyle>
          <a:p>
            <a:pPr lvl="0"/>
            <a:r>
              <a:rPr lang="en-US" dirty="0"/>
              <a:t>Click to edit Master text styles</a:t>
            </a:r>
          </a:p>
        </p:txBody>
      </p:sp>
      <p:sp>
        <p:nvSpPr>
          <p:cNvPr id="18" name="Content Placeholder 9">
            <a:extLst>
              <a:ext uri="{FF2B5EF4-FFF2-40B4-BE49-F238E27FC236}">
                <a16:creationId xmlns:a16="http://schemas.microsoft.com/office/drawing/2014/main" id="{A6289803-13D7-48EC-9A43-1299449C65D9}"/>
              </a:ext>
            </a:extLst>
          </p:cNvPr>
          <p:cNvSpPr>
            <a:spLocks noGrp="1"/>
          </p:cNvSpPr>
          <p:nvPr>
            <p:ph sz="quarter" idx="12"/>
          </p:nvPr>
        </p:nvSpPr>
        <p:spPr>
          <a:xfrm>
            <a:off x="7248524" y="3635729"/>
            <a:ext cx="4620977" cy="438150"/>
          </a:xfrm>
        </p:spPr>
        <p:txBody>
          <a:bodyPr/>
          <a:lstStyle>
            <a:lvl1pPr marL="0" indent="0" algn="l">
              <a:buNone/>
              <a:defRPr sz="1600">
                <a:latin typeface="+mj-lt"/>
              </a:defRPr>
            </a:lvl1pPr>
            <a:lvl2pPr marL="265112" indent="0" algn="r">
              <a:buNone/>
              <a:defRPr/>
            </a:lvl2pPr>
            <a:lvl3pPr marL="444500" indent="0" algn="r">
              <a:buNone/>
              <a:defRPr/>
            </a:lvl3pPr>
            <a:lvl4pPr marL="623887" indent="0" algn="r">
              <a:buNone/>
              <a:defRPr/>
            </a:lvl4pPr>
            <a:lvl5pPr marL="803275" indent="0" algn="r">
              <a:buNone/>
              <a:defRPr/>
            </a:lvl5pPr>
          </a:lstStyle>
          <a:p>
            <a:pPr lvl="0"/>
            <a:r>
              <a:rPr lang="en-US" dirty="0"/>
              <a:t>Click to edit Master text styles</a:t>
            </a:r>
          </a:p>
        </p:txBody>
      </p:sp>
      <p:pic>
        <p:nvPicPr>
          <p:cNvPr id="15" name="Graphic 14">
            <a:extLst>
              <a:ext uri="{FF2B5EF4-FFF2-40B4-BE49-F238E27FC236}">
                <a16:creationId xmlns:a16="http://schemas.microsoft.com/office/drawing/2014/main" id="{967C6A4D-652C-80B7-2B16-A7C79F481F3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206857" y="1977000"/>
            <a:ext cx="2333754" cy="1593326"/>
          </a:xfrm>
          <a:prstGeom prst="rect">
            <a:avLst/>
          </a:prstGeom>
        </p:spPr>
      </p:pic>
      <p:pic>
        <p:nvPicPr>
          <p:cNvPr id="16" name="Graphic 15">
            <a:extLst>
              <a:ext uri="{FF2B5EF4-FFF2-40B4-BE49-F238E27FC236}">
                <a16:creationId xmlns:a16="http://schemas.microsoft.com/office/drawing/2014/main" id="{1C76B4FB-7C9E-A503-280A-A59A91E47E4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4632273" y="3196255"/>
            <a:ext cx="1268272" cy="2788995"/>
          </a:xfrm>
          <a:prstGeom prst="rect">
            <a:avLst/>
          </a:prstGeom>
        </p:spPr>
      </p:pic>
    </p:spTree>
    <p:extLst>
      <p:ext uri="{BB962C8B-B14F-4D97-AF65-F5344CB8AC3E}">
        <p14:creationId xmlns:p14="http://schemas.microsoft.com/office/powerpoint/2010/main" val="3015280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628">
          <p15:clr>
            <a:srgbClr val="FBAE40"/>
          </p15:clr>
        </p15:guide>
        <p15:guide id="4" orient="horz" pos="397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5E2605-A6B9-2E00-865A-5ABA34644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59093"/>
            <a:ext cx="12192000" cy="7217093"/>
          </a:xfrm>
          <a:prstGeom prst="rect">
            <a:avLst/>
          </a:prstGeom>
        </p:spPr>
      </p:pic>
      <p:sp>
        <p:nvSpPr>
          <p:cNvPr id="9" name="Rectangle 8">
            <a:extLst>
              <a:ext uri="{FF2B5EF4-FFF2-40B4-BE49-F238E27FC236}">
                <a16:creationId xmlns:a16="http://schemas.microsoft.com/office/drawing/2014/main" id="{97885ADD-41B4-8D02-51A9-45D229127A00}"/>
              </a:ext>
            </a:extLst>
          </p:cNvPr>
          <p:cNvSpPr/>
          <p:nvPr userDrawn="1"/>
        </p:nvSpPr>
        <p:spPr>
          <a:xfrm>
            <a:off x="5191933" y="1369859"/>
            <a:ext cx="6445842" cy="4937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4">
            <a:extLst>
              <a:ext uri="{FF2B5EF4-FFF2-40B4-BE49-F238E27FC236}">
                <a16:creationId xmlns:a16="http://schemas.microsoft.com/office/drawing/2014/main" id="{7CA80C61-D740-4E9D-965C-9DDF0293A729}"/>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24" name="Text Placeholder 14">
            <a:extLst>
              <a:ext uri="{FF2B5EF4-FFF2-40B4-BE49-F238E27FC236}">
                <a16:creationId xmlns:a16="http://schemas.microsoft.com/office/drawing/2014/main" id="{4FE88893-A224-46BC-870E-306420817AD3}"/>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8" name="D29963EA-849E-4D86-A099-1598A8324E7B"/>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800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DC910-F616-62AD-F068-B6C841F288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rot="5400000" flipH="1">
            <a:off x="2667000" y="-2667000"/>
            <a:ext cx="6858000" cy="12192000"/>
          </a:xfrm>
          <a:prstGeom prst="rect">
            <a:avLst/>
          </a:prstGeom>
        </p:spPr>
      </p:pic>
      <p:sp>
        <p:nvSpPr>
          <p:cNvPr id="12" name="Rectangle 11">
            <a:extLst>
              <a:ext uri="{FF2B5EF4-FFF2-40B4-BE49-F238E27FC236}">
                <a16:creationId xmlns:a16="http://schemas.microsoft.com/office/drawing/2014/main" id="{0F9ADED0-42C8-6F55-18C5-C2C5F2F98395}"/>
              </a:ext>
            </a:extLst>
          </p:cNvPr>
          <p:cNvSpPr/>
          <p:nvPr userDrawn="1"/>
        </p:nvSpPr>
        <p:spPr>
          <a:xfrm>
            <a:off x="5191933" y="1369859"/>
            <a:ext cx="6445842" cy="4937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4">
            <a:extLst>
              <a:ext uri="{FF2B5EF4-FFF2-40B4-BE49-F238E27FC236}">
                <a16:creationId xmlns:a16="http://schemas.microsoft.com/office/drawing/2014/main" id="{821C5E17-64FE-8E5D-5316-0BC8529EB276}"/>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4" name="Text Placeholder 14">
            <a:extLst>
              <a:ext uri="{FF2B5EF4-FFF2-40B4-BE49-F238E27FC236}">
                <a16:creationId xmlns:a16="http://schemas.microsoft.com/office/drawing/2014/main" id="{51977442-80C6-5A62-B83D-215F0EDCDCC3}"/>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5" name="D29963EA-849E-4D86-A099-1598A8324E7B">
            <a:extLst>
              <a:ext uri="{FF2B5EF4-FFF2-40B4-BE49-F238E27FC236}">
                <a16:creationId xmlns:a16="http://schemas.microsoft.com/office/drawing/2014/main" id="{0A93EA57-8D8D-1C57-4B2A-59E15AA9DB6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516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D059B-F25D-AA0E-378A-082EEC3B59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70779D2-9776-7C38-9E7C-F07F1B045428}"/>
              </a:ext>
            </a:extLst>
          </p:cNvPr>
          <p:cNvSpPr/>
          <p:nvPr userDrawn="1"/>
        </p:nvSpPr>
        <p:spPr>
          <a:xfrm>
            <a:off x="5191933" y="1369859"/>
            <a:ext cx="6445842" cy="4937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E4535DAA-1F94-7A26-917A-297A356CACA9}"/>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7131043F-A915-760C-E1C7-7E71F6E42DD8}"/>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45CC4811-D654-89E7-D4BF-4FE15DCCBE2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660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97617A-6DB0-5481-12FE-208B24B80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6B59530-74C3-9E5D-031B-43B3CE6CA9C9}"/>
              </a:ext>
            </a:extLst>
          </p:cNvPr>
          <p:cNvSpPr/>
          <p:nvPr userDrawn="1"/>
        </p:nvSpPr>
        <p:spPr>
          <a:xfrm>
            <a:off x="5191933" y="1369859"/>
            <a:ext cx="6445842" cy="4937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C8C2C34A-EB60-02BF-CBB0-DF79E143F247}"/>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21F5E69D-CDCD-A2E0-D003-85B9BC4C442A}"/>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E6A9511D-080A-37D4-4CCA-046D2461B2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0427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70860D-E30D-7929-25C5-24230A1D01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flipV="1">
            <a:off x="0" y="0"/>
            <a:ext cx="12192000" cy="6858000"/>
          </a:xfrm>
          <a:prstGeom prst="rect">
            <a:avLst/>
          </a:prstGeom>
        </p:spPr>
      </p:pic>
      <p:sp>
        <p:nvSpPr>
          <p:cNvPr id="8" name="Rectangle 7">
            <a:extLst>
              <a:ext uri="{FF2B5EF4-FFF2-40B4-BE49-F238E27FC236}">
                <a16:creationId xmlns:a16="http://schemas.microsoft.com/office/drawing/2014/main" id="{C1B67FA4-E737-0BE6-CBA5-8564321F0539}"/>
              </a:ext>
            </a:extLst>
          </p:cNvPr>
          <p:cNvSpPr/>
          <p:nvPr userDrawn="1"/>
        </p:nvSpPr>
        <p:spPr>
          <a:xfrm>
            <a:off x="5191933" y="1369859"/>
            <a:ext cx="6445842" cy="4937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BCFE67F8-C405-AC47-79CF-F0588EAC68EF}"/>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46F49C44-5878-84ED-7816-544B0A6C67DA}"/>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4E2DA502-66EC-65F4-B02D-2572DCFC24E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869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22829F-03E0-8B55-00A5-241E2B084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56B713A7-8CB0-F2D1-B554-999F4596C986}"/>
              </a:ext>
            </a:extLst>
          </p:cNvPr>
          <p:cNvSpPr/>
          <p:nvPr userDrawn="1"/>
        </p:nvSpPr>
        <p:spPr>
          <a:xfrm>
            <a:off x="5191933" y="1369859"/>
            <a:ext cx="6445842" cy="4937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5943734B-6F0A-2793-8ADA-B2AB36242F55}"/>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4455CD08-AA31-8073-05AF-ECA234D28A03}"/>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A5059859-17CB-356F-64BB-296D0048D41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794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CDA5B3-3D72-D179-54D6-E45FD93B2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1A1E9A7-27CC-59CB-7329-28D4A9C08973}"/>
              </a:ext>
            </a:extLst>
          </p:cNvPr>
          <p:cNvSpPr/>
          <p:nvPr userDrawn="1"/>
        </p:nvSpPr>
        <p:spPr>
          <a:xfrm>
            <a:off x="5191933" y="1369859"/>
            <a:ext cx="6445842" cy="4937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6F0FD01F-556B-1860-53F7-11F589F0CC68}"/>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A4EC5B07-9499-32F4-95A4-70BE0E010396}"/>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12D621A6-DEF3-FF84-F532-81BB36E3B38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210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C68C63-9237-AAAE-2390-95C392EACE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V="1">
            <a:off x="0" y="0"/>
            <a:ext cx="12192000" cy="6858000"/>
          </a:xfrm>
          <a:prstGeom prst="rect">
            <a:avLst/>
          </a:prstGeom>
        </p:spPr>
      </p:pic>
      <p:sp>
        <p:nvSpPr>
          <p:cNvPr id="8" name="Rectangle 7">
            <a:extLst>
              <a:ext uri="{FF2B5EF4-FFF2-40B4-BE49-F238E27FC236}">
                <a16:creationId xmlns:a16="http://schemas.microsoft.com/office/drawing/2014/main" id="{B21E3DEC-164F-7E4B-1C18-722F27A6AAEB}"/>
              </a:ext>
            </a:extLst>
          </p:cNvPr>
          <p:cNvSpPr/>
          <p:nvPr userDrawn="1"/>
        </p:nvSpPr>
        <p:spPr>
          <a:xfrm>
            <a:off x="5191933" y="1369859"/>
            <a:ext cx="6445842" cy="4937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0C2BDBF6-7E47-E5EB-44DF-8CFF9FB79624}"/>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975BEEBB-ED82-EDB0-63D4-37E8AB4F3BCB}"/>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67EBF152-CE25-E491-505D-C2167A8DAF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3359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0"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1588CD93-80D1-49FB-B2D0-144401B1FB16}"/>
              </a:ext>
            </a:extLst>
          </p:cNvPr>
          <p:cNvSpPr>
            <a:spLocks noGrp="1"/>
          </p:cNvSpPr>
          <p:nvPr>
            <p:ph type="sldNum" sz="quarter" idx="12"/>
          </p:nvPr>
        </p:nvSpPr>
        <p:spPr/>
        <p:txBody>
          <a:bodyPr/>
          <a:lstStyle>
            <a:lvl1pPr>
              <a:defRPr smtClean="0"/>
            </a:lvl1pPr>
          </a:lstStyle>
          <a:p>
            <a:pPr>
              <a:defRPr/>
            </a:pPr>
            <a:fld id="{F3D59566-3FA3-4484-8D79-743FCBC3BC76}" type="slidenum">
              <a:rPr lang="en-US"/>
              <a:pPr>
                <a:defRPr/>
              </a:pPr>
              <a:t>‹#›</a:t>
            </a:fld>
            <a:endParaRPr lang="en-US" dirty="0"/>
          </a:p>
        </p:txBody>
      </p:sp>
    </p:spTree>
    <p:extLst>
      <p:ext uri="{BB962C8B-B14F-4D97-AF65-F5344CB8AC3E}">
        <p14:creationId xmlns:p14="http://schemas.microsoft.com/office/powerpoint/2010/main" val="2648773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F5D-E6F3-4CB6-B542-73B26F98D110}"/>
              </a:ext>
            </a:extLst>
          </p:cNvPr>
          <p:cNvSpPr>
            <a:spLocks noGrp="1"/>
          </p:cNvSpPr>
          <p:nvPr>
            <p:ph type="title"/>
          </p:nvPr>
        </p:nvSpPr>
        <p:spPr>
          <a:xfrm>
            <a:off x="1102406" y="452927"/>
            <a:ext cx="10477145" cy="470019"/>
          </a:xfrm>
        </p:spPr>
        <p:txBody>
          <a:bodyPr/>
          <a:lstStyle>
            <a:lvl1pPr>
              <a:defRPr sz="2800">
                <a:solidFill>
                  <a:schemeClr val="accent3"/>
                </a:solidFill>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2726F41C-5A25-4EEB-A431-49A000FD228C}"/>
              </a:ext>
            </a:extLst>
          </p:cNvPr>
          <p:cNvSpPr>
            <a:spLocks noGrp="1"/>
          </p:cNvSpPr>
          <p:nvPr>
            <p:ph type="body" sz="quarter" idx="14"/>
          </p:nvPr>
        </p:nvSpPr>
        <p:spPr>
          <a:xfrm>
            <a:off x="1128713" y="1503363"/>
            <a:ext cx="10467975" cy="4435475"/>
          </a:xfrm>
          <a:prstGeom prst="rect">
            <a:avLst/>
          </a:prstGeom>
        </p:spPr>
        <p:txBody>
          <a:bodyPr/>
          <a:lstStyle>
            <a:lvl1pPr>
              <a:defRPr sz="1800">
                <a:solidFill>
                  <a:schemeClr val="accent4"/>
                </a:solidFill>
                <a:latin typeface="Arial" panose="020B0604020202020204" pitchFamily="34" charset="0"/>
                <a:ea typeface="Source Sans Pro Light" panose="020B0403030403020204" pitchFamily="34" charset="0"/>
              </a:defRPr>
            </a:lvl1pPr>
            <a:lvl2pPr>
              <a:defRPr sz="1600">
                <a:solidFill>
                  <a:schemeClr val="accent4"/>
                </a:solidFill>
                <a:latin typeface="Arial" panose="020B0604020202020204" pitchFamily="34" charset="0"/>
                <a:ea typeface="Source Sans Pro Light" panose="020B0403030403020204" pitchFamily="34" charset="0"/>
              </a:defRPr>
            </a:lvl2pPr>
            <a:lvl3pPr>
              <a:defRPr sz="1400">
                <a:solidFill>
                  <a:schemeClr val="accent4"/>
                </a:solidFill>
                <a:latin typeface="Arial" panose="020B0604020202020204" pitchFamily="34" charset="0"/>
                <a:ea typeface="Source Sans Pro Light" panose="020B0403030403020204" pitchFamily="34" charset="0"/>
              </a:defRPr>
            </a:lvl3pPr>
            <a:lvl4pPr>
              <a:defRPr sz="1200">
                <a:solidFill>
                  <a:schemeClr val="accent4"/>
                </a:solidFill>
                <a:latin typeface="Arial" panose="020B0604020202020204" pitchFamily="34" charset="0"/>
                <a:ea typeface="Source Sans Pro Light" panose="020B0403030403020204" pitchFamily="34" charset="0"/>
              </a:defRPr>
            </a:lvl4pPr>
            <a:lvl5pPr>
              <a:defRPr sz="1200">
                <a:solidFill>
                  <a:schemeClr val="accent4"/>
                </a:solidFill>
                <a:latin typeface="Arial" panose="020B0604020202020204" pitchFamily="34" charset="0"/>
                <a:ea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a:extLst>
              <a:ext uri="{FF2B5EF4-FFF2-40B4-BE49-F238E27FC236}">
                <a16:creationId xmlns:a16="http://schemas.microsoft.com/office/drawing/2014/main" id="{C7AC76A9-00EA-4E73-B1D8-442EE385FA59}"/>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2">
            <a:extLst>
              <a:ext uri="{FF2B5EF4-FFF2-40B4-BE49-F238E27FC236}">
                <a16:creationId xmlns:a16="http://schemas.microsoft.com/office/drawing/2014/main" id="{4E6B4724-E54C-4107-9C3B-73BD98445826}"/>
              </a:ext>
            </a:extLst>
          </p:cNvPr>
          <p:cNvSpPr>
            <a:spLocks noGrp="1"/>
          </p:cNvSpPr>
          <p:nvPr>
            <p:ph type="dt" sz="half" idx="15"/>
          </p:nvPr>
        </p:nvSpPr>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5B5245F5-0F6D-43C3-AB70-41EE9056C1D3}"/>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174EFF40-0BA2-432C-939A-2CF78317113E}"/>
              </a:ext>
            </a:extLst>
          </p:cNvPr>
          <p:cNvSpPr>
            <a:spLocks noGrp="1"/>
          </p:cNvSpPr>
          <p:nvPr>
            <p:ph type="sldNum" sz="quarter" idx="17"/>
          </p:nvPr>
        </p:nvSpPr>
        <p:spPr/>
        <p:txBody>
          <a:bodyPr/>
          <a:lstStyle>
            <a:lvl1pPr>
              <a:defRPr smtClean="0">
                <a:solidFill>
                  <a:schemeClr val="bg1"/>
                </a:solidFill>
              </a:defRPr>
            </a:lvl1pPr>
          </a:lstStyle>
          <a:p>
            <a:pPr>
              <a:defRPr/>
            </a:pPr>
            <a:fld id="{74A734D5-49E2-4D02-98D4-5BDEB59EF635}" type="slidenum">
              <a:rPr lang="en-US"/>
              <a:pPr>
                <a:defRPr/>
              </a:pPr>
              <a:t>‹#›</a:t>
            </a:fld>
            <a:endParaRPr lang="en-US" dirty="0"/>
          </a:p>
        </p:txBody>
      </p:sp>
    </p:spTree>
    <p:extLst>
      <p:ext uri="{BB962C8B-B14F-4D97-AF65-F5344CB8AC3E}">
        <p14:creationId xmlns:p14="http://schemas.microsoft.com/office/powerpoint/2010/main" val="1569822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Tree>
    <p:extLst>
      <p:ext uri="{BB962C8B-B14F-4D97-AF65-F5344CB8AC3E}">
        <p14:creationId xmlns:p14="http://schemas.microsoft.com/office/powerpoint/2010/main" val="15253424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2257620" y="2170631"/>
            <a:ext cx="2078727" cy="1738799"/>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6" name="Picture Placeholder 74"/>
          <p:cNvSpPr>
            <a:spLocks noGrp="1"/>
          </p:cNvSpPr>
          <p:nvPr>
            <p:ph type="pic" sz="quarter" idx="11"/>
          </p:nvPr>
        </p:nvSpPr>
        <p:spPr>
          <a:xfrm>
            <a:off x="7326957" y="2170631"/>
            <a:ext cx="2078727" cy="1738799"/>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8" name="Title 1">
            <a:extLst>
              <a:ext uri="{FF2B5EF4-FFF2-40B4-BE49-F238E27FC236}">
                <a16:creationId xmlns:a16="http://schemas.microsoft.com/office/drawing/2014/main" id="{5147FF5C-9CCC-4562-A7EF-BBCCCEF3F5E0}"/>
              </a:ext>
            </a:extLst>
          </p:cNvPr>
          <p:cNvSpPr>
            <a:spLocks noGrp="1"/>
          </p:cNvSpPr>
          <p:nvPr>
            <p:ph type="title"/>
          </p:nvPr>
        </p:nvSpPr>
        <p:spPr>
          <a:xfrm>
            <a:off x="1102406" y="452927"/>
            <a:ext cx="10477145" cy="470019"/>
          </a:xfrm>
        </p:spPr>
        <p:txBody>
          <a:bodyPr/>
          <a:lstStyle>
            <a:lvl1pPr>
              <a:defRPr sz="2800">
                <a:solidFill>
                  <a:srgbClr val="005187"/>
                </a:solidFill>
              </a:defRPr>
            </a:lvl1pPr>
          </a:lstStyle>
          <a:p>
            <a:r>
              <a:rPr lang="en-US" dirty="0"/>
              <a:t>Click to edit Master title style</a:t>
            </a:r>
            <a:endParaRPr lang="en-GB" dirty="0"/>
          </a:p>
        </p:txBody>
      </p:sp>
      <p:sp>
        <p:nvSpPr>
          <p:cNvPr id="7" name="Content Placeholder 7">
            <a:extLst>
              <a:ext uri="{FF2B5EF4-FFF2-40B4-BE49-F238E27FC236}">
                <a16:creationId xmlns:a16="http://schemas.microsoft.com/office/drawing/2014/main" id="{44E0F7B0-B666-4650-85E1-5FE7E2081C17}"/>
              </a:ext>
            </a:extLst>
          </p:cNvPr>
          <p:cNvSpPr>
            <a:spLocks noGrp="1"/>
          </p:cNvSpPr>
          <p:nvPr>
            <p:ph sz="quarter" idx="14"/>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9" name="Slide Number Placeholder 4">
            <a:extLst>
              <a:ext uri="{FF2B5EF4-FFF2-40B4-BE49-F238E27FC236}">
                <a16:creationId xmlns:a16="http://schemas.microsoft.com/office/drawing/2014/main" id="{69AC44F4-B781-4155-BD6B-F3E7502030D6}"/>
              </a:ext>
            </a:extLst>
          </p:cNvPr>
          <p:cNvSpPr>
            <a:spLocks noGrp="1"/>
          </p:cNvSpPr>
          <p:nvPr>
            <p:ph type="sldNum" sz="quarter" idx="15"/>
          </p:nvPr>
        </p:nvSpPr>
        <p:spPr/>
        <p:txBody>
          <a:bodyPr/>
          <a:lstStyle>
            <a:lvl1pPr>
              <a:defRPr smtClean="0"/>
            </a:lvl1pPr>
          </a:lstStyle>
          <a:p>
            <a:pPr>
              <a:defRPr/>
            </a:pPr>
            <a:fld id="{1B031B86-D227-45CD-A50F-6AF70267C5A9}" type="slidenum">
              <a:rPr lang="en-US"/>
              <a:pPr>
                <a:defRPr/>
              </a:pPr>
              <a:t>‹#›</a:t>
            </a:fld>
            <a:endParaRPr lang="en-US" dirty="0"/>
          </a:p>
        </p:txBody>
      </p:sp>
    </p:spTree>
    <p:extLst>
      <p:ext uri="{BB962C8B-B14F-4D97-AF65-F5344CB8AC3E}">
        <p14:creationId xmlns:p14="http://schemas.microsoft.com/office/powerpoint/2010/main" val="3328253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113A2880-ABE3-4244-B19E-D18D5E3C241D}"/>
              </a:ext>
            </a:extLst>
          </p:cNvPr>
          <p:cNvSpPr>
            <a:spLocks noGrp="1"/>
          </p:cNvSpPr>
          <p:nvPr>
            <p:ph type="sldNum" sz="quarter" idx="11"/>
          </p:nvPr>
        </p:nvSpPr>
        <p:spPr/>
        <p:txBody>
          <a:bodyPr/>
          <a:lstStyle>
            <a:lvl1pPr>
              <a:defRPr smtClean="0"/>
            </a:lvl1pPr>
          </a:lstStyle>
          <a:p>
            <a:pPr>
              <a:defRPr/>
            </a:pPr>
            <a:fld id="{87785E67-7FD7-4B34-AC48-B3F444398A06}" type="slidenum">
              <a:rPr lang="en-US"/>
              <a:pPr>
                <a:defRPr/>
              </a:pPr>
              <a:t>‹#›</a:t>
            </a:fld>
            <a:endParaRPr lang="en-US" dirty="0"/>
          </a:p>
        </p:txBody>
      </p:sp>
    </p:spTree>
    <p:extLst>
      <p:ext uri="{BB962C8B-B14F-4D97-AF65-F5344CB8AC3E}">
        <p14:creationId xmlns:p14="http://schemas.microsoft.com/office/powerpoint/2010/main" val="1508264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D7B5805E-D570-4021-982E-B26F136F6E04}"/>
              </a:ext>
            </a:extLst>
          </p:cNvPr>
          <p:cNvSpPr>
            <a:spLocks noGrp="1"/>
          </p:cNvSpPr>
          <p:nvPr>
            <p:ph type="sldNum" sz="quarter" idx="11"/>
          </p:nvPr>
        </p:nvSpPr>
        <p:spPr/>
        <p:txBody>
          <a:bodyPr/>
          <a:lstStyle>
            <a:lvl1pPr>
              <a:defRPr smtClean="0"/>
            </a:lvl1pPr>
          </a:lstStyle>
          <a:p>
            <a:pPr>
              <a:defRPr/>
            </a:pPr>
            <a:fld id="{AD893701-3277-4770-AEA1-2DFEA3212538}" type="slidenum">
              <a:rPr lang="en-US"/>
              <a:pPr>
                <a:defRPr/>
              </a:pPr>
              <a:t>‹#›</a:t>
            </a:fld>
            <a:endParaRPr lang="en-US" dirty="0"/>
          </a:p>
        </p:txBody>
      </p:sp>
    </p:spTree>
    <p:extLst>
      <p:ext uri="{BB962C8B-B14F-4D97-AF65-F5344CB8AC3E}">
        <p14:creationId xmlns:p14="http://schemas.microsoft.com/office/powerpoint/2010/main" val="15268194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CF3A8588-44AF-4779-BE2A-2B99AC3CBD0E}"/>
              </a:ext>
            </a:extLst>
          </p:cNvPr>
          <p:cNvSpPr>
            <a:spLocks noGrp="1"/>
          </p:cNvSpPr>
          <p:nvPr>
            <p:ph type="sldNum" sz="quarter" idx="11"/>
          </p:nvPr>
        </p:nvSpPr>
        <p:spPr/>
        <p:txBody>
          <a:bodyPr/>
          <a:lstStyle>
            <a:lvl1pPr>
              <a:defRPr smtClean="0"/>
            </a:lvl1pPr>
          </a:lstStyle>
          <a:p>
            <a:pPr>
              <a:defRPr/>
            </a:pPr>
            <a:fld id="{FE6145EE-A36B-4C5B-83E5-B88373F86095}" type="slidenum">
              <a:rPr lang="en-US"/>
              <a:pPr>
                <a:defRPr/>
              </a:pPr>
              <a:t>‹#›</a:t>
            </a:fld>
            <a:endParaRPr lang="en-US" dirty="0"/>
          </a:p>
        </p:txBody>
      </p:sp>
    </p:spTree>
    <p:extLst>
      <p:ext uri="{BB962C8B-B14F-4D97-AF65-F5344CB8AC3E}">
        <p14:creationId xmlns:p14="http://schemas.microsoft.com/office/powerpoint/2010/main" val="41622935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29"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3" name="Slide Number Placeholder 4">
            <a:extLst>
              <a:ext uri="{FF2B5EF4-FFF2-40B4-BE49-F238E27FC236}">
                <a16:creationId xmlns:a16="http://schemas.microsoft.com/office/drawing/2014/main" id="{E63DECDE-4650-48BF-BE86-00E9A523C861}"/>
              </a:ext>
            </a:extLst>
          </p:cNvPr>
          <p:cNvSpPr>
            <a:spLocks noGrp="1"/>
          </p:cNvSpPr>
          <p:nvPr>
            <p:ph type="sldNum" sz="quarter" idx="11"/>
          </p:nvPr>
        </p:nvSpPr>
        <p:spPr/>
        <p:txBody>
          <a:bodyPr/>
          <a:lstStyle>
            <a:lvl1pPr>
              <a:defRPr smtClean="0"/>
            </a:lvl1pPr>
          </a:lstStyle>
          <a:p>
            <a:pPr>
              <a:defRPr/>
            </a:pPr>
            <a:fld id="{8CB97851-BDDD-4DE6-B3B8-478CF7D6AE83}" type="slidenum">
              <a:rPr lang="en-US"/>
              <a:pPr>
                <a:defRPr/>
              </a:pPr>
              <a:t>‹#›</a:t>
            </a:fld>
            <a:endParaRPr lang="en-US" dirty="0"/>
          </a:p>
        </p:txBody>
      </p:sp>
    </p:spTree>
    <p:extLst>
      <p:ext uri="{BB962C8B-B14F-4D97-AF65-F5344CB8AC3E}">
        <p14:creationId xmlns:p14="http://schemas.microsoft.com/office/powerpoint/2010/main" val="304695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24" name="Picture Placeholder 23"/>
          <p:cNvSpPr>
            <a:spLocks noGrp="1"/>
          </p:cNvSpPr>
          <p:nvPr>
            <p:ph type="pic" sz="quarter" idx="12"/>
          </p:nvPr>
        </p:nvSpPr>
        <p:spPr>
          <a:xfrm>
            <a:off x="8404167" y="4605250"/>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rtlCol="0">
            <a:noAutofit/>
          </a:bodyPr>
          <a:lstStyle>
            <a:lvl1pPr>
              <a:defRPr/>
            </a:lvl1pPr>
          </a:lstStyle>
          <a:p>
            <a:pPr lvl="0"/>
            <a:endParaRPr lang="en-US" altLang="en-US" noProof="0" dirty="0"/>
          </a:p>
        </p:txBody>
      </p:sp>
      <p:sp>
        <p:nvSpPr>
          <p:cNvPr id="6" name="Title 1">
            <a:extLst>
              <a:ext uri="{FF2B5EF4-FFF2-40B4-BE49-F238E27FC236}">
                <a16:creationId xmlns:a16="http://schemas.microsoft.com/office/drawing/2014/main" id="{9F0420AE-3E79-4F5E-A40B-EA27B33DE270}"/>
              </a:ext>
            </a:extLst>
          </p:cNvPr>
          <p:cNvSpPr>
            <a:spLocks noGrp="1"/>
          </p:cNvSpPr>
          <p:nvPr>
            <p:ph type="title"/>
          </p:nvPr>
        </p:nvSpPr>
        <p:spPr>
          <a:xfrm>
            <a:off x="1102406" y="452927"/>
            <a:ext cx="10477145" cy="470019"/>
          </a:xfrm>
        </p:spPr>
        <p:txBody>
          <a:bodyPr/>
          <a:lstStyle>
            <a:lvl1pPr>
              <a:defRPr sz="2800">
                <a:solidFill>
                  <a:srgbClr val="005187"/>
                </a:solidFill>
              </a:defRPr>
            </a:lvl1pPr>
          </a:lstStyle>
          <a:p>
            <a:r>
              <a:rPr lang="en-US" dirty="0"/>
              <a:t>Click to edit Master title style</a:t>
            </a:r>
            <a:endParaRPr lang="en-GB" dirty="0"/>
          </a:p>
        </p:txBody>
      </p:sp>
      <p:sp>
        <p:nvSpPr>
          <p:cNvPr id="8" name="Content Placeholder 7">
            <a:extLst>
              <a:ext uri="{FF2B5EF4-FFF2-40B4-BE49-F238E27FC236}">
                <a16:creationId xmlns:a16="http://schemas.microsoft.com/office/drawing/2014/main" id="{DEF33435-4C0A-4E02-A569-39AC2F5E9701}"/>
              </a:ext>
            </a:extLst>
          </p:cNvPr>
          <p:cNvSpPr>
            <a:spLocks noGrp="1"/>
          </p:cNvSpPr>
          <p:nvPr>
            <p:ph sz="quarter" idx="14"/>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7" name="Slide Number Placeholder 4">
            <a:extLst>
              <a:ext uri="{FF2B5EF4-FFF2-40B4-BE49-F238E27FC236}">
                <a16:creationId xmlns:a16="http://schemas.microsoft.com/office/drawing/2014/main" id="{E56AF7B9-8033-4AD8-A303-E4D476774FB6}"/>
              </a:ext>
            </a:extLst>
          </p:cNvPr>
          <p:cNvSpPr>
            <a:spLocks noGrp="1"/>
          </p:cNvSpPr>
          <p:nvPr>
            <p:ph type="sldNum" sz="quarter" idx="15"/>
          </p:nvPr>
        </p:nvSpPr>
        <p:spPr/>
        <p:txBody>
          <a:bodyPr/>
          <a:lstStyle>
            <a:lvl1pPr>
              <a:defRPr smtClean="0"/>
            </a:lvl1pPr>
          </a:lstStyle>
          <a:p>
            <a:pPr>
              <a:defRPr/>
            </a:pPr>
            <a:fld id="{AD962853-8D1B-4756-AD3E-DDE65DD9AC81}" type="slidenum">
              <a:rPr lang="en-US"/>
              <a:pPr>
                <a:defRPr/>
              </a:pPr>
              <a:t>‹#›</a:t>
            </a:fld>
            <a:endParaRPr lang="en-US" dirty="0"/>
          </a:p>
        </p:txBody>
      </p:sp>
    </p:spTree>
    <p:extLst>
      <p:ext uri="{BB962C8B-B14F-4D97-AF65-F5344CB8AC3E}">
        <p14:creationId xmlns:p14="http://schemas.microsoft.com/office/powerpoint/2010/main" val="3436952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onova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0420AE-3E79-4F5E-A40B-EA27B33DE270}"/>
              </a:ext>
            </a:extLst>
          </p:cNvPr>
          <p:cNvSpPr>
            <a:spLocks noGrp="1"/>
          </p:cNvSpPr>
          <p:nvPr>
            <p:ph type="title"/>
          </p:nvPr>
        </p:nvSpPr>
        <p:spPr>
          <a:xfrm>
            <a:off x="599090" y="452927"/>
            <a:ext cx="10955077" cy="470019"/>
          </a:xfrm>
        </p:spPr>
        <p:txBody>
          <a:bodyPr/>
          <a:lstStyle>
            <a:lvl1pPr>
              <a:defRPr sz="2800">
                <a:solidFill>
                  <a:srgbClr val="005187"/>
                </a:solidFill>
                <a:latin typeface="+mj-lt"/>
              </a:defRPr>
            </a:lvl1pPr>
          </a:lstStyle>
          <a:p>
            <a:r>
              <a:rPr lang="en-US"/>
              <a:t>Click to edit Master title style</a:t>
            </a:r>
            <a:endParaRPr lang="en-GB"/>
          </a:p>
        </p:txBody>
      </p:sp>
      <p:sp>
        <p:nvSpPr>
          <p:cNvPr id="8" name="Content Placeholder 7">
            <a:extLst>
              <a:ext uri="{FF2B5EF4-FFF2-40B4-BE49-F238E27FC236}">
                <a16:creationId xmlns:a16="http://schemas.microsoft.com/office/drawing/2014/main" id="{DEF33435-4C0A-4E02-A569-39AC2F5E9701}"/>
              </a:ext>
            </a:extLst>
          </p:cNvPr>
          <p:cNvSpPr>
            <a:spLocks noGrp="1"/>
          </p:cNvSpPr>
          <p:nvPr>
            <p:ph sz="quarter" idx="14"/>
          </p:nvPr>
        </p:nvSpPr>
        <p:spPr>
          <a:xfrm>
            <a:off x="624314" y="931388"/>
            <a:ext cx="10929853"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a:t>Edit Master text styles</a:t>
            </a:r>
          </a:p>
        </p:txBody>
      </p:sp>
      <p:sp>
        <p:nvSpPr>
          <p:cNvPr id="7" name="Slide Number Placeholder 4">
            <a:extLst>
              <a:ext uri="{FF2B5EF4-FFF2-40B4-BE49-F238E27FC236}">
                <a16:creationId xmlns:a16="http://schemas.microsoft.com/office/drawing/2014/main" id="{E56AF7B9-8033-4AD8-A303-E4D476774FB6}"/>
              </a:ext>
            </a:extLst>
          </p:cNvPr>
          <p:cNvSpPr>
            <a:spLocks noGrp="1"/>
          </p:cNvSpPr>
          <p:nvPr>
            <p:ph type="sldNum" sz="quarter" idx="15"/>
          </p:nvPr>
        </p:nvSpPr>
        <p:spPr/>
        <p:txBody>
          <a:bodyPr/>
          <a:lstStyle>
            <a:lvl1pPr>
              <a:defRPr smtClean="0"/>
            </a:lvl1pPr>
          </a:lstStyle>
          <a:p>
            <a:pPr>
              <a:defRPr/>
            </a:pPr>
            <a:fld id="{AD962853-8D1B-4756-AD3E-DDE65DD9AC81}" type="slidenum">
              <a:rPr lang="en-US"/>
              <a:pPr>
                <a:defRPr/>
              </a:pPr>
              <a:t>‹#›</a:t>
            </a:fld>
            <a:endParaRPr lang="en-US"/>
          </a:p>
        </p:txBody>
      </p:sp>
    </p:spTree>
    <p:extLst>
      <p:ext uri="{BB962C8B-B14F-4D97-AF65-F5344CB8AC3E}">
        <p14:creationId xmlns:p14="http://schemas.microsoft.com/office/powerpoint/2010/main" val="10861865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Content MASTER">
    <p:spTree>
      <p:nvGrpSpPr>
        <p:cNvPr id="1" name=""/>
        <p:cNvGrpSpPr/>
        <p:nvPr/>
      </p:nvGrpSpPr>
      <p:grpSpPr>
        <a:xfrm>
          <a:off x="0" y="0"/>
          <a:ext cx="0" cy="0"/>
          <a:chOff x="0" y="0"/>
          <a:chExt cx="0" cy="0"/>
        </a:xfrm>
      </p:grpSpPr>
      <p:sp>
        <p:nvSpPr>
          <p:cNvPr id="5" name="Rectangle 5"/>
          <p:cNvSpPr>
            <a:spLocks noGrp="1" noChangeArrowheads="1"/>
          </p:cNvSpPr>
          <p:nvPr>
            <p:ph idx="1"/>
          </p:nvPr>
        </p:nvSpPr>
        <p:spPr bwMode="auto">
          <a:xfrm>
            <a:off x="419102" y="1402080"/>
            <a:ext cx="11377084" cy="530352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a:buClr>
                <a:schemeClr val="accent6"/>
              </a:buClr>
              <a:defRPr/>
            </a:lvl1pPr>
            <a:lvl2pPr>
              <a:buClr>
                <a:schemeClr val="accent6"/>
              </a:buClr>
              <a:defRPr/>
            </a:lvl2pPr>
            <a:lvl3pPr>
              <a:buClr>
                <a:schemeClr val="accent6"/>
              </a:buClr>
              <a:defRPr/>
            </a:lvl3pPr>
          </a:lstStyle>
          <a:p>
            <a:pPr lvl="0"/>
            <a:r>
              <a:rPr lang="en-US"/>
              <a:t>Click to edit Master text styles</a:t>
            </a:r>
          </a:p>
          <a:p>
            <a:pPr lvl="1"/>
            <a:r>
              <a:rPr lang="en-US"/>
              <a:t>Second level</a:t>
            </a:r>
          </a:p>
          <a:p>
            <a:pPr lvl="2"/>
            <a:r>
              <a:rPr lang="en-US"/>
              <a:t>Third level</a:t>
            </a:r>
          </a:p>
        </p:txBody>
      </p:sp>
      <p:sp>
        <p:nvSpPr>
          <p:cNvPr id="11" name="Rectangle 4">
            <a:extLst>
              <a:ext uri="{FF2B5EF4-FFF2-40B4-BE49-F238E27FC236}">
                <a16:creationId xmlns:a16="http://schemas.microsoft.com/office/drawing/2014/main" id="{3CD34FF9-7A7E-4370-9381-C9799DDA853F}"/>
              </a:ext>
            </a:extLst>
          </p:cNvPr>
          <p:cNvSpPr>
            <a:spLocks noGrp="1" noChangeArrowheads="1"/>
          </p:cNvSpPr>
          <p:nvPr>
            <p:ph type="title"/>
          </p:nvPr>
        </p:nvSpPr>
        <p:spPr bwMode="auto">
          <a:xfrm>
            <a:off x="419102" y="83892"/>
            <a:ext cx="11375136" cy="1097280"/>
          </a:xfrm>
          <a:prstGeom prst="rect">
            <a:avLst/>
          </a:prstGeom>
          <a:noFill/>
          <a:ln w="12700">
            <a:noFill/>
            <a:miter lim="800000"/>
            <a:headEnd/>
            <a:tailEnd/>
          </a:ln>
        </p:spPr>
        <p:txBody>
          <a:bodyPr vert="horz" wrap="square" lIns="90488" tIns="0" rIns="0" bIns="0" numCol="1" anchor="ctr" anchorCtr="0" compatLnSpc="1">
            <a:prstTxWarp prst="textNoShape">
              <a:avLst/>
            </a:prstTxWarp>
            <a:normAutofit/>
          </a:bodyPr>
          <a:lstStyle/>
          <a:p>
            <a:pPr lvl="0"/>
            <a:r>
              <a:rPr lang="en-GB" altLang="en-US"/>
              <a:t>Click to edit Master title style</a:t>
            </a:r>
          </a:p>
        </p:txBody>
      </p:sp>
    </p:spTree>
    <p:extLst>
      <p:ext uri="{BB962C8B-B14F-4D97-AF65-F5344CB8AC3E}">
        <p14:creationId xmlns:p14="http://schemas.microsoft.com/office/powerpoint/2010/main" val="9722629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MAST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9102" y="1289304"/>
            <a:ext cx="5585884" cy="5212080"/>
          </a:xfrm>
        </p:spPr>
        <p:txBody>
          <a:bodyPr/>
          <a:lstStyle>
            <a:lvl1pPr>
              <a:buClr>
                <a:schemeClr val="accent6"/>
              </a:buClr>
              <a:buSzPct val="100000"/>
              <a:defRPr sz="3000">
                <a:solidFill>
                  <a:srgbClr val="1E2D3A"/>
                </a:solidFill>
              </a:defRPr>
            </a:lvl1pPr>
            <a:lvl2pPr>
              <a:buClr>
                <a:schemeClr val="accent6"/>
              </a:buClr>
              <a:buSzPct val="100000"/>
              <a:defRPr sz="3000">
                <a:solidFill>
                  <a:srgbClr val="1E2D3A"/>
                </a:solidFill>
              </a:defRPr>
            </a:lvl2pPr>
            <a:lvl3pPr>
              <a:buClr>
                <a:schemeClr val="accent6"/>
              </a:buClr>
              <a:buSzPct val="100000"/>
              <a:defRPr sz="3000">
                <a:solidFill>
                  <a:srgbClr val="1E2D3A"/>
                </a:solidFill>
              </a:defRPr>
            </a:lvl3pPr>
            <a:lvl4pPr>
              <a:buClr>
                <a:srgbClr val="46A0C8"/>
              </a:buClr>
              <a:buSzPct val="85000"/>
              <a:defRPr sz="2400">
                <a:solidFill>
                  <a:srgbClr val="1E2D3A"/>
                </a:solidFill>
              </a:defRPr>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sz="half" idx="10" hasCustomPrompt="1"/>
          </p:nvPr>
        </p:nvSpPr>
        <p:spPr>
          <a:xfrm>
            <a:off x="6400801" y="1289304"/>
            <a:ext cx="5585884" cy="5212080"/>
          </a:xfrm>
        </p:spPr>
        <p:txBody>
          <a:bodyPr/>
          <a:lstStyle>
            <a:lvl1pPr>
              <a:buClr>
                <a:schemeClr val="accent6"/>
              </a:buClr>
              <a:buSzPct val="100000"/>
              <a:defRPr sz="3000">
                <a:solidFill>
                  <a:srgbClr val="1E2D3A"/>
                </a:solidFill>
              </a:defRPr>
            </a:lvl1pPr>
            <a:lvl2pPr>
              <a:buClr>
                <a:schemeClr val="accent6"/>
              </a:buClr>
              <a:buSzPct val="100000"/>
              <a:defRPr sz="3000">
                <a:solidFill>
                  <a:srgbClr val="1E2D3A"/>
                </a:solidFill>
              </a:defRPr>
            </a:lvl2pPr>
            <a:lvl3pPr>
              <a:buClr>
                <a:schemeClr val="accent6"/>
              </a:buClr>
              <a:buSzPct val="100000"/>
              <a:defRPr sz="3000">
                <a:solidFill>
                  <a:srgbClr val="1E2D3A"/>
                </a:solidFill>
              </a:defRPr>
            </a:lvl3pPr>
            <a:lvl4pPr>
              <a:buClrTx/>
              <a:buSzPct val="85000"/>
              <a:defRPr sz="2400">
                <a:solidFill>
                  <a:srgbClr val="1E2D3A"/>
                </a:solidFill>
              </a:defRPr>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Rectangle 4">
            <a:extLst>
              <a:ext uri="{FF2B5EF4-FFF2-40B4-BE49-F238E27FC236}">
                <a16:creationId xmlns:a16="http://schemas.microsoft.com/office/drawing/2014/main" id="{21752406-58AF-4793-9D00-A6E22CECC674}"/>
              </a:ext>
            </a:extLst>
          </p:cNvPr>
          <p:cNvSpPr>
            <a:spLocks noGrp="1" noChangeArrowheads="1"/>
          </p:cNvSpPr>
          <p:nvPr>
            <p:ph type="title"/>
          </p:nvPr>
        </p:nvSpPr>
        <p:spPr bwMode="auto">
          <a:xfrm>
            <a:off x="419102" y="82296"/>
            <a:ext cx="11375136" cy="1097280"/>
          </a:xfrm>
          <a:prstGeom prst="rect">
            <a:avLst/>
          </a:prstGeom>
          <a:noFill/>
          <a:ln w="12700">
            <a:noFill/>
            <a:miter lim="800000"/>
            <a:headEnd/>
            <a:tailEnd/>
          </a:ln>
        </p:spPr>
        <p:txBody>
          <a:bodyPr vert="horz" wrap="square" lIns="90488" tIns="0" rIns="0" bIns="0" numCol="1" anchor="ctr" anchorCtr="0" compatLnSpc="1">
            <a:prstTxWarp prst="textNoShape">
              <a:avLst/>
            </a:prstTxWarp>
            <a:normAutofit/>
          </a:bodyPr>
          <a:lstStyle/>
          <a:p>
            <a:pPr lvl="0"/>
            <a:r>
              <a:rPr lang="en-GB" altLang="en-US"/>
              <a:t>Click to edit Master title style</a:t>
            </a:r>
          </a:p>
        </p:txBody>
      </p:sp>
    </p:spTree>
    <p:extLst>
      <p:ext uri="{BB962C8B-B14F-4D97-AF65-F5344CB8AC3E}">
        <p14:creationId xmlns:p14="http://schemas.microsoft.com/office/powerpoint/2010/main" val="341566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F5D-E6F3-4CB6-B542-73B26F98D110}"/>
              </a:ext>
            </a:extLst>
          </p:cNvPr>
          <p:cNvSpPr>
            <a:spLocks noGrp="1"/>
          </p:cNvSpPr>
          <p:nvPr>
            <p:ph type="title"/>
          </p:nvPr>
        </p:nvSpPr>
        <p:spPr>
          <a:xfrm>
            <a:off x="1102406" y="452927"/>
            <a:ext cx="10477145" cy="470019"/>
          </a:xfrm>
        </p:spPr>
        <p:txBody>
          <a:bodyPr/>
          <a:lstStyle>
            <a:lvl1pPr>
              <a:defRPr sz="2800">
                <a:solidFill>
                  <a:schemeClr val="accent6"/>
                </a:solidFill>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2726F41C-5A25-4EEB-A431-49A000FD228C}"/>
              </a:ext>
            </a:extLst>
          </p:cNvPr>
          <p:cNvSpPr>
            <a:spLocks noGrp="1"/>
          </p:cNvSpPr>
          <p:nvPr>
            <p:ph type="body" sz="quarter" idx="14"/>
          </p:nvPr>
        </p:nvSpPr>
        <p:spPr>
          <a:xfrm>
            <a:off x="1128713" y="1503363"/>
            <a:ext cx="10467975" cy="4435475"/>
          </a:xfrm>
          <a:prstGeom prst="rect">
            <a:avLst/>
          </a:prstGeom>
        </p:spPr>
        <p:txBody>
          <a:bodyPr/>
          <a:lstStyle>
            <a:lvl1pPr>
              <a:defRPr sz="1800">
                <a:solidFill>
                  <a:schemeClr val="accent4"/>
                </a:solidFill>
                <a:latin typeface="Arial" panose="020B0604020202020204" pitchFamily="34" charset="0"/>
                <a:ea typeface="Source Sans Pro Light" panose="020B0403030403020204" pitchFamily="34" charset="0"/>
              </a:defRPr>
            </a:lvl1pPr>
            <a:lvl2pPr>
              <a:defRPr sz="1600">
                <a:solidFill>
                  <a:schemeClr val="accent4"/>
                </a:solidFill>
                <a:latin typeface="Arial" panose="020B0604020202020204" pitchFamily="34" charset="0"/>
                <a:ea typeface="Source Sans Pro Light" panose="020B0403030403020204" pitchFamily="34" charset="0"/>
              </a:defRPr>
            </a:lvl2pPr>
            <a:lvl3pPr>
              <a:defRPr sz="1400">
                <a:solidFill>
                  <a:schemeClr val="accent4"/>
                </a:solidFill>
                <a:latin typeface="Arial" panose="020B0604020202020204" pitchFamily="34" charset="0"/>
                <a:ea typeface="Source Sans Pro Light" panose="020B0403030403020204" pitchFamily="34" charset="0"/>
              </a:defRPr>
            </a:lvl3pPr>
            <a:lvl4pPr>
              <a:defRPr sz="1200">
                <a:solidFill>
                  <a:schemeClr val="accent4"/>
                </a:solidFill>
                <a:latin typeface="Arial" panose="020B0604020202020204" pitchFamily="34" charset="0"/>
                <a:ea typeface="Source Sans Pro Light" panose="020B0403030403020204" pitchFamily="34" charset="0"/>
              </a:defRPr>
            </a:lvl4pPr>
            <a:lvl5pPr>
              <a:defRPr sz="1200">
                <a:solidFill>
                  <a:schemeClr val="accent4"/>
                </a:solidFill>
                <a:latin typeface="Arial" panose="020B0604020202020204" pitchFamily="34" charset="0"/>
                <a:ea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a:extLst>
              <a:ext uri="{FF2B5EF4-FFF2-40B4-BE49-F238E27FC236}">
                <a16:creationId xmlns:a16="http://schemas.microsoft.com/office/drawing/2014/main" id="{949F387A-9B43-4583-A126-691BFE9D7B0A}"/>
              </a:ext>
            </a:extLst>
          </p:cNvPr>
          <p:cNvSpPr>
            <a:spLocks noGrp="1"/>
          </p:cNvSpPr>
          <p:nvPr>
            <p:ph sz="quarter" idx="13"/>
          </p:nvPr>
        </p:nvSpPr>
        <p:spPr>
          <a:xfrm>
            <a:off x="1127467" y="931388"/>
            <a:ext cx="10426700" cy="333375"/>
          </a:xfrm>
          <a:prstGeom prst="rect">
            <a:avLst/>
          </a:prstGeom>
        </p:spPr>
        <p:txBody>
          <a:bodyPr/>
          <a:lstStyle>
            <a:lvl1pPr marL="0" indent="0">
              <a:buNone/>
              <a:defRPr lang="en-US" sz="1600" b="1" kern="1200" dirty="0" smtClean="0">
                <a:solidFill>
                  <a:schemeClr val="accent4"/>
                </a:solidFill>
                <a:latin typeface="Arial" panose="020B0604020202020204" pitchFamily="34" charset="0"/>
                <a:ea typeface="+mn-ea"/>
                <a:cs typeface="+mn-cs"/>
              </a:defRPr>
            </a:lvl1pPr>
          </a:lstStyle>
          <a:p>
            <a:pPr lvl="0"/>
            <a:r>
              <a:rPr lang="en-US" dirty="0"/>
              <a:t>Edit Master text styles</a:t>
            </a:r>
          </a:p>
        </p:txBody>
      </p:sp>
      <p:sp>
        <p:nvSpPr>
          <p:cNvPr id="5" name="Date Placeholder 2">
            <a:extLst>
              <a:ext uri="{FF2B5EF4-FFF2-40B4-BE49-F238E27FC236}">
                <a16:creationId xmlns:a16="http://schemas.microsoft.com/office/drawing/2014/main" id="{4768CCB2-8278-4517-B4EF-44294E83E812}"/>
              </a:ext>
            </a:extLst>
          </p:cNvPr>
          <p:cNvSpPr>
            <a:spLocks noGrp="1"/>
          </p:cNvSpPr>
          <p:nvPr>
            <p:ph type="dt" sz="half" idx="15"/>
          </p:nvPr>
        </p:nvSpPr>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C9B74F3E-94AD-4E31-9286-5F76C09E211A}"/>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5D9826BA-4F6C-47FD-983A-2FAF103FBE50}"/>
              </a:ext>
            </a:extLst>
          </p:cNvPr>
          <p:cNvSpPr>
            <a:spLocks noGrp="1"/>
          </p:cNvSpPr>
          <p:nvPr>
            <p:ph type="sldNum" sz="quarter" idx="17"/>
          </p:nvPr>
        </p:nvSpPr>
        <p:spPr/>
        <p:txBody>
          <a:bodyPr/>
          <a:lstStyle>
            <a:lvl1pPr>
              <a:defRPr smtClean="0">
                <a:solidFill>
                  <a:schemeClr val="bg1"/>
                </a:solidFill>
              </a:defRPr>
            </a:lvl1pPr>
          </a:lstStyle>
          <a:p>
            <a:pPr>
              <a:defRPr/>
            </a:pPr>
            <a:fld id="{322293B9-1680-4189-A34F-BAF17404533A}" type="slidenum">
              <a:rPr lang="en-US"/>
              <a:pPr>
                <a:defRPr/>
              </a:pPr>
              <a:t>‹#›</a:t>
            </a:fld>
            <a:endParaRPr lang="en-US" dirty="0"/>
          </a:p>
        </p:txBody>
      </p:sp>
    </p:spTree>
    <p:extLst>
      <p:ext uri="{BB962C8B-B14F-4D97-AF65-F5344CB8AC3E}">
        <p14:creationId xmlns:p14="http://schemas.microsoft.com/office/powerpoint/2010/main" val="8185741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MASTER">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3B920B56-37BC-4789-A8D9-B29E159DDFAD}"/>
              </a:ext>
            </a:extLst>
          </p:cNvPr>
          <p:cNvSpPr>
            <a:spLocks noGrp="1" noChangeArrowheads="1"/>
          </p:cNvSpPr>
          <p:nvPr>
            <p:ph type="title"/>
          </p:nvPr>
        </p:nvSpPr>
        <p:spPr bwMode="auto">
          <a:xfrm>
            <a:off x="419102" y="82296"/>
            <a:ext cx="11375136" cy="1097280"/>
          </a:xfrm>
          <a:prstGeom prst="rect">
            <a:avLst/>
          </a:prstGeom>
          <a:noFill/>
          <a:ln w="12700">
            <a:noFill/>
            <a:miter lim="800000"/>
            <a:headEnd/>
            <a:tailEnd/>
          </a:ln>
        </p:spPr>
        <p:txBody>
          <a:bodyPr vert="horz" wrap="square" lIns="90488" tIns="0" rIns="0" bIns="0" numCol="1" anchor="ctr" anchorCtr="0" compatLnSpc="1">
            <a:prstTxWarp prst="textNoShape">
              <a:avLst/>
            </a:prstTxWarp>
            <a:normAutofit/>
          </a:bodyPr>
          <a:lstStyle/>
          <a:p>
            <a:pPr lvl="0"/>
            <a:r>
              <a:rPr lang="en-GB" altLang="en-US"/>
              <a:t>Click to edit Master title style</a:t>
            </a:r>
          </a:p>
        </p:txBody>
      </p:sp>
    </p:spTree>
    <p:extLst>
      <p:ext uri="{BB962C8B-B14F-4D97-AF65-F5344CB8AC3E}">
        <p14:creationId xmlns:p14="http://schemas.microsoft.com/office/powerpoint/2010/main" val="260158362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w front p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4E8562-60E3-F591-1BB2-9D81834A3652}"/>
              </a:ext>
            </a:extLst>
          </p:cNvPr>
          <p:cNvSpPr/>
          <p:nvPr userDrawn="1"/>
        </p:nvSpPr>
        <p:spPr>
          <a:xfrm>
            <a:off x="565688" y="1369859"/>
            <a:ext cx="6445842" cy="4937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6D384C-FBFD-45C5-B978-5E86C698196A}"/>
              </a:ext>
            </a:extLst>
          </p:cNvPr>
          <p:cNvSpPr/>
          <p:nvPr/>
        </p:nvSpPr>
        <p:spPr>
          <a:xfrm>
            <a:off x="12319000" y="1552575"/>
            <a:ext cx="715963" cy="714375"/>
          </a:xfrm>
          <a:prstGeom prst="rect">
            <a:avLst/>
          </a:prstGeom>
          <a:solidFill>
            <a:srgbClr val="143C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6" name="Rectangle 5">
            <a:extLst>
              <a:ext uri="{FF2B5EF4-FFF2-40B4-BE49-F238E27FC236}">
                <a16:creationId xmlns:a16="http://schemas.microsoft.com/office/drawing/2014/main" id="{FB93EA37-5485-40D3-B5ED-36B37F4BDA55}"/>
              </a:ext>
            </a:extLst>
          </p:cNvPr>
          <p:cNvSpPr/>
          <p:nvPr/>
        </p:nvSpPr>
        <p:spPr>
          <a:xfrm>
            <a:off x="12319000" y="2308225"/>
            <a:ext cx="715963" cy="714375"/>
          </a:xfrm>
          <a:prstGeom prst="rect">
            <a:avLst/>
          </a:prstGeom>
          <a:solidFill>
            <a:srgbClr val="0D90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7" name="Rectangle 6">
            <a:extLst>
              <a:ext uri="{FF2B5EF4-FFF2-40B4-BE49-F238E27FC236}">
                <a16:creationId xmlns:a16="http://schemas.microsoft.com/office/drawing/2014/main" id="{317C1749-191B-459C-AD63-EEEE47A601A9}"/>
              </a:ext>
            </a:extLst>
          </p:cNvPr>
          <p:cNvSpPr/>
          <p:nvPr/>
        </p:nvSpPr>
        <p:spPr>
          <a:xfrm>
            <a:off x="12319000" y="3073400"/>
            <a:ext cx="715963" cy="714375"/>
          </a:xfrm>
          <a:prstGeom prst="rect">
            <a:avLst/>
          </a:prstGeom>
          <a:solidFill>
            <a:srgbClr val="4EB9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8" name="Rectangle 7">
            <a:extLst>
              <a:ext uri="{FF2B5EF4-FFF2-40B4-BE49-F238E27FC236}">
                <a16:creationId xmlns:a16="http://schemas.microsoft.com/office/drawing/2014/main" id="{767F2012-88CD-4ECB-AA44-7D878FE22E93}"/>
              </a:ext>
            </a:extLst>
          </p:cNvPr>
          <p:cNvSpPr/>
          <p:nvPr/>
        </p:nvSpPr>
        <p:spPr>
          <a:xfrm>
            <a:off x="12319000" y="3857625"/>
            <a:ext cx="715963" cy="71596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9" name="Rectangle 8">
            <a:extLst>
              <a:ext uri="{FF2B5EF4-FFF2-40B4-BE49-F238E27FC236}">
                <a16:creationId xmlns:a16="http://schemas.microsoft.com/office/drawing/2014/main" id="{AD2A84F1-93B9-4B8A-8989-7EBA553D5CB6}"/>
              </a:ext>
            </a:extLst>
          </p:cNvPr>
          <p:cNvSpPr/>
          <p:nvPr/>
        </p:nvSpPr>
        <p:spPr>
          <a:xfrm>
            <a:off x="12319000" y="4672013"/>
            <a:ext cx="715963" cy="715962"/>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pic>
        <p:nvPicPr>
          <p:cNvPr id="12" name="Afbeelding 13">
            <a:extLst>
              <a:ext uri="{FF2B5EF4-FFF2-40B4-BE49-F238E27FC236}">
                <a16:creationId xmlns:a16="http://schemas.microsoft.com/office/drawing/2014/main" id="{EE5E47EA-5178-0947-A186-26B73E3F3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92" y="138116"/>
            <a:ext cx="5049521" cy="1074996"/>
          </a:xfrm>
          <a:prstGeom prst="rect">
            <a:avLst/>
          </a:prstGeom>
        </p:spPr>
      </p:pic>
      <p:sp>
        <p:nvSpPr>
          <p:cNvPr id="3" name="Content Placeholder 2">
            <a:extLst>
              <a:ext uri="{FF2B5EF4-FFF2-40B4-BE49-F238E27FC236}">
                <a16:creationId xmlns:a16="http://schemas.microsoft.com/office/drawing/2014/main" id="{A3E1F5F2-52DF-4A96-BF74-0C71EAAFFA6E}"/>
              </a:ext>
            </a:extLst>
          </p:cNvPr>
          <p:cNvSpPr>
            <a:spLocks noGrp="1"/>
          </p:cNvSpPr>
          <p:nvPr>
            <p:ph sz="quarter" idx="10"/>
          </p:nvPr>
        </p:nvSpPr>
        <p:spPr>
          <a:xfrm>
            <a:off x="7248524" y="1159805"/>
            <a:ext cx="4611504" cy="2428875"/>
          </a:xfrm>
        </p:spPr>
        <p:txBody>
          <a:bodyPr anchor="b"/>
          <a:lstStyle>
            <a:lvl1pPr marL="0" indent="0">
              <a:buNone/>
              <a:defRPr sz="3600" b="1" i="0">
                <a:solidFill>
                  <a:schemeClr val="accent1"/>
                </a:solidFill>
                <a:latin typeface="Arial Black" panose="020B0604020202020204" pitchFamily="34" charset="0"/>
                <a:cs typeface="Arial Black" panose="020B0604020202020204" pitchFamily="34" charset="0"/>
              </a:defRPr>
            </a:lvl1pPr>
            <a:lvl2pPr marL="265112" indent="0">
              <a:buNone/>
              <a:defRPr/>
            </a:lvl2pPr>
          </a:lstStyle>
          <a:p>
            <a:pPr lvl="0"/>
            <a:r>
              <a:rPr lang="en-US" dirty="0"/>
              <a:t>Click to edit Master text styles</a:t>
            </a:r>
          </a:p>
        </p:txBody>
      </p:sp>
      <p:sp>
        <p:nvSpPr>
          <p:cNvPr id="10" name="Content Placeholder 9">
            <a:extLst>
              <a:ext uri="{FF2B5EF4-FFF2-40B4-BE49-F238E27FC236}">
                <a16:creationId xmlns:a16="http://schemas.microsoft.com/office/drawing/2014/main" id="{9CF583AF-EA10-4B09-B3EB-360B1A39128A}"/>
              </a:ext>
            </a:extLst>
          </p:cNvPr>
          <p:cNvSpPr>
            <a:spLocks noGrp="1"/>
          </p:cNvSpPr>
          <p:nvPr>
            <p:ph sz="quarter" idx="11"/>
          </p:nvPr>
        </p:nvSpPr>
        <p:spPr>
          <a:xfrm>
            <a:off x="7248524" y="6122018"/>
            <a:ext cx="3796102" cy="438150"/>
          </a:xfrm>
        </p:spPr>
        <p:txBody>
          <a:bodyPr/>
          <a:lstStyle>
            <a:lvl1pPr marL="0" indent="0" algn="l">
              <a:buNone/>
              <a:defRPr sz="1400">
                <a:latin typeface="+mj-lt"/>
              </a:defRPr>
            </a:lvl1pPr>
            <a:lvl2pPr marL="265112" indent="0" algn="r">
              <a:buNone/>
              <a:defRPr/>
            </a:lvl2pPr>
            <a:lvl3pPr marL="444500" indent="0" algn="r">
              <a:buNone/>
              <a:defRPr/>
            </a:lvl3pPr>
            <a:lvl4pPr marL="623887" indent="0" algn="r">
              <a:buNone/>
              <a:defRPr/>
            </a:lvl4pPr>
            <a:lvl5pPr marL="803275" indent="0" algn="r">
              <a:buNone/>
              <a:defRPr/>
            </a:lvl5pPr>
          </a:lstStyle>
          <a:p>
            <a:pPr lvl="0"/>
            <a:r>
              <a:rPr lang="en-US" dirty="0"/>
              <a:t>Click to edit Master text styles</a:t>
            </a:r>
          </a:p>
        </p:txBody>
      </p:sp>
      <p:sp>
        <p:nvSpPr>
          <p:cNvPr id="18" name="Content Placeholder 9">
            <a:extLst>
              <a:ext uri="{FF2B5EF4-FFF2-40B4-BE49-F238E27FC236}">
                <a16:creationId xmlns:a16="http://schemas.microsoft.com/office/drawing/2014/main" id="{A6289803-13D7-48EC-9A43-1299449C65D9}"/>
              </a:ext>
            </a:extLst>
          </p:cNvPr>
          <p:cNvSpPr>
            <a:spLocks noGrp="1"/>
          </p:cNvSpPr>
          <p:nvPr>
            <p:ph sz="quarter" idx="12"/>
          </p:nvPr>
        </p:nvSpPr>
        <p:spPr>
          <a:xfrm>
            <a:off x="7248524" y="3635729"/>
            <a:ext cx="4620977" cy="438150"/>
          </a:xfrm>
        </p:spPr>
        <p:txBody>
          <a:bodyPr/>
          <a:lstStyle>
            <a:lvl1pPr marL="0" indent="0" algn="l">
              <a:buNone/>
              <a:defRPr sz="1600">
                <a:latin typeface="+mj-lt"/>
              </a:defRPr>
            </a:lvl1pPr>
            <a:lvl2pPr marL="265112" indent="0" algn="r">
              <a:buNone/>
              <a:defRPr/>
            </a:lvl2pPr>
            <a:lvl3pPr marL="444500" indent="0" algn="r">
              <a:buNone/>
              <a:defRPr/>
            </a:lvl3pPr>
            <a:lvl4pPr marL="623887" indent="0" algn="r">
              <a:buNone/>
              <a:defRPr/>
            </a:lvl4pPr>
            <a:lvl5pPr marL="803275" indent="0" algn="r">
              <a:buNone/>
              <a:defRPr/>
            </a:lvl5pPr>
          </a:lstStyle>
          <a:p>
            <a:pPr lvl="0"/>
            <a:r>
              <a:rPr lang="en-US" dirty="0"/>
              <a:t>Click to edit Master text styles</a:t>
            </a:r>
          </a:p>
        </p:txBody>
      </p:sp>
      <p:pic>
        <p:nvPicPr>
          <p:cNvPr id="15" name="Graphic 14">
            <a:extLst>
              <a:ext uri="{FF2B5EF4-FFF2-40B4-BE49-F238E27FC236}">
                <a16:creationId xmlns:a16="http://schemas.microsoft.com/office/drawing/2014/main" id="{967C6A4D-652C-80B7-2B16-A7C79F481F3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206857" y="1977000"/>
            <a:ext cx="2333754" cy="1593326"/>
          </a:xfrm>
          <a:prstGeom prst="rect">
            <a:avLst/>
          </a:prstGeom>
        </p:spPr>
      </p:pic>
      <p:pic>
        <p:nvPicPr>
          <p:cNvPr id="16" name="Graphic 15">
            <a:extLst>
              <a:ext uri="{FF2B5EF4-FFF2-40B4-BE49-F238E27FC236}">
                <a16:creationId xmlns:a16="http://schemas.microsoft.com/office/drawing/2014/main" id="{1C76B4FB-7C9E-A503-280A-A59A91E47E4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4632273" y="3196255"/>
            <a:ext cx="1268272" cy="2788995"/>
          </a:xfrm>
          <a:prstGeom prst="rect">
            <a:avLst/>
          </a:prstGeom>
        </p:spPr>
      </p:pic>
    </p:spTree>
    <p:extLst>
      <p:ext uri="{BB962C8B-B14F-4D97-AF65-F5344CB8AC3E}">
        <p14:creationId xmlns:p14="http://schemas.microsoft.com/office/powerpoint/2010/main" val="1327725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628" userDrawn="1">
          <p15:clr>
            <a:srgbClr val="FBAE40"/>
          </p15:clr>
        </p15:guide>
        <p15:guide id="4" orient="horz" pos="397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5E2605-A6B9-2E00-865A-5ABA34644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59093"/>
            <a:ext cx="12192000" cy="7217093"/>
          </a:xfrm>
          <a:prstGeom prst="rect">
            <a:avLst/>
          </a:prstGeom>
        </p:spPr>
      </p:pic>
      <p:sp>
        <p:nvSpPr>
          <p:cNvPr id="9" name="Rectangle 8">
            <a:extLst>
              <a:ext uri="{FF2B5EF4-FFF2-40B4-BE49-F238E27FC236}">
                <a16:creationId xmlns:a16="http://schemas.microsoft.com/office/drawing/2014/main" id="{97885ADD-41B4-8D02-51A9-45D229127A00}"/>
              </a:ext>
            </a:extLst>
          </p:cNvPr>
          <p:cNvSpPr/>
          <p:nvPr userDrawn="1"/>
        </p:nvSpPr>
        <p:spPr>
          <a:xfrm>
            <a:off x="5191933" y="1369859"/>
            <a:ext cx="6445842" cy="4937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4">
            <a:extLst>
              <a:ext uri="{FF2B5EF4-FFF2-40B4-BE49-F238E27FC236}">
                <a16:creationId xmlns:a16="http://schemas.microsoft.com/office/drawing/2014/main" id="{7CA80C61-D740-4E9D-965C-9DDF0293A729}"/>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24" name="Text Placeholder 14">
            <a:extLst>
              <a:ext uri="{FF2B5EF4-FFF2-40B4-BE49-F238E27FC236}">
                <a16:creationId xmlns:a16="http://schemas.microsoft.com/office/drawing/2014/main" id="{4FE88893-A224-46BC-870E-306420817AD3}"/>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8" name="D29963EA-849E-4D86-A099-1598A8324E7B"/>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7912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DC910-F616-62AD-F068-B6C841F288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rot="5400000" flipH="1">
            <a:off x="2667000" y="-2667000"/>
            <a:ext cx="6858000" cy="12192000"/>
          </a:xfrm>
          <a:prstGeom prst="rect">
            <a:avLst/>
          </a:prstGeom>
        </p:spPr>
      </p:pic>
      <p:sp>
        <p:nvSpPr>
          <p:cNvPr id="12" name="Rectangle 11">
            <a:extLst>
              <a:ext uri="{FF2B5EF4-FFF2-40B4-BE49-F238E27FC236}">
                <a16:creationId xmlns:a16="http://schemas.microsoft.com/office/drawing/2014/main" id="{0F9ADED0-42C8-6F55-18C5-C2C5F2F98395}"/>
              </a:ext>
            </a:extLst>
          </p:cNvPr>
          <p:cNvSpPr/>
          <p:nvPr userDrawn="1"/>
        </p:nvSpPr>
        <p:spPr>
          <a:xfrm>
            <a:off x="5191933" y="1369859"/>
            <a:ext cx="6445842" cy="4937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4">
            <a:extLst>
              <a:ext uri="{FF2B5EF4-FFF2-40B4-BE49-F238E27FC236}">
                <a16:creationId xmlns:a16="http://schemas.microsoft.com/office/drawing/2014/main" id="{821C5E17-64FE-8E5D-5316-0BC8529EB276}"/>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4" name="Text Placeholder 14">
            <a:extLst>
              <a:ext uri="{FF2B5EF4-FFF2-40B4-BE49-F238E27FC236}">
                <a16:creationId xmlns:a16="http://schemas.microsoft.com/office/drawing/2014/main" id="{51977442-80C6-5A62-B83D-215F0EDCDCC3}"/>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5" name="D29963EA-849E-4D86-A099-1598A8324E7B">
            <a:extLst>
              <a:ext uri="{FF2B5EF4-FFF2-40B4-BE49-F238E27FC236}">
                <a16:creationId xmlns:a16="http://schemas.microsoft.com/office/drawing/2014/main" id="{0A93EA57-8D8D-1C57-4B2A-59E15AA9DB6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61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D059B-F25D-AA0E-378A-082EEC3B59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70779D2-9776-7C38-9E7C-F07F1B045428}"/>
              </a:ext>
            </a:extLst>
          </p:cNvPr>
          <p:cNvSpPr/>
          <p:nvPr userDrawn="1"/>
        </p:nvSpPr>
        <p:spPr>
          <a:xfrm>
            <a:off x="5191933" y="1369859"/>
            <a:ext cx="6445842" cy="4937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E4535DAA-1F94-7A26-917A-297A356CACA9}"/>
              </a:ext>
            </a:extLst>
          </p:cNvPr>
          <p:cNvSpPr>
            <a:spLocks noGrp="1"/>
          </p:cNvSpPr>
          <p:nvPr>
            <p:ph type="body" sz="quarter" idx="11"/>
          </p:nvPr>
        </p:nvSpPr>
        <p:spPr>
          <a:xfrm>
            <a:off x="5602638" y="2875267"/>
            <a:ext cx="5796366" cy="2039679"/>
          </a:xfrm>
        </p:spPr>
        <p:txBody>
          <a:bodyPr/>
          <a:lstStyle>
            <a:lvl1pPr marL="0" indent="0">
              <a:buNone/>
              <a:defRPr lang="en-US" sz="2200" kern="1200" dirty="0" smtClean="0">
                <a:solidFill>
                  <a:schemeClr val="bg1"/>
                </a:solidFill>
                <a:latin typeface="Arial" panose="020B0604020202020204" pitchFamily="34" charset="0"/>
                <a:ea typeface="Source Sans Pro Light" panose="020B0403030403020204" pitchFamily="34" charset="0"/>
                <a:cs typeface="Effra Light" panose="020B0403020203020204" pitchFamily="34" charset="0"/>
              </a:defRPr>
            </a:lvl1pPr>
          </a:lstStyle>
          <a:p>
            <a:pPr lvl="0"/>
            <a:r>
              <a:rPr lang="en-US" dirty="0"/>
              <a:t>Edit Master text styles</a:t>
            </a:r>
          </a:p>
        </p:txBody>
      </p:sp>
      <p:sp>
        <p:nvSpPr>
          <p:cNvPr id="13" name="Text Placeholder 14">
            <a:extLst>
              <a:ext uri="{FF2B5EF4-FFF2-40B4-BE49-F238E27FC236}">
                <a16:creationId xmlns:a16="http://schemas.microsoft.com/office/drawing/2014/main" id="{7131043F-A915-760C-E1C7-7E71F6E42DD8}"/>
              </a:ext>
            </a:extLst>
          </p:cNvPr>
          <p:cNvSpPr>
            <a:spLocks noGrp="1"/>
          </p:cNvSpPr>
          <p:nvPr>
            <p:ph type="body" sz="quarter" idx="10"/>
          </p:nvPr>
        </p:nvSpPr>
        <p:spPr>
          <a:xfrm>
            <a:off x="5602602" y="1916564"/>
            <a:ext cx="5796402" cy="669851"/>
          </a:xfrm>
        </p:spPr>
        <p:txBody>
          <a:bodyPr/>
          <a:lstStyle>
            <a:lvl1pPr marL="0" indent="0">
              <a:buNone/>
              <a:defRPr lang="en-US" sz="3200" b="1" kern="1200" dirty="0" smtClean="0">
                <a:solidFill>
                  <a:schemeClr val="bg1"/>
                </a:solidFill>
                <a:latin typeface="Arial Black" panose="020B0A04020102020204" pitchFamily="34" charset="0"/>
                <a:ea typeface="Roboto" pitchFamily="2" charset="0"/>
                <a:cs typeface="Roboto Black" pitchFamily="2" charset="0"/>
              </a:defRPr>
            </a:lvl1pPr>
          </a:lstStyle>
          <a:p>
            <a:pPr lvl="0"/>
            <a:r>
              <a:rPr lang="en-US" dirty="0"/>
              <a:t>Edit Master</a:t>
            </a:r>
          </a:p>
        </p:txBody>
      </p:sp>
      <p:pic>
        <p:nvPicPr>
          <p:cNvPr id="14" name="D29963EA-849E-4D86-A099-1598A8324E7B">
            <a:extLst>
              <a:ext uri="{FF2B5EF4-FFF2-40B4-BE49-F238E27FC236}">
                <a16:creationId xmlns:a16="http://schemas.microsoft.com/office/drawing/2014/main" id="{45CC4811-D654-89E7-D4BF-4FE15DCCBE2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auto">
          <a:xfrm>
            <a:off x="9920555" y="5920503"/>
            <a:ext cx="1455737" cy="1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5565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ardrop 17">
            <a:extLst>
              <a:ext uri="{FF2B5EF4-FFF2-40B4-BE49-F238E27FC236}">
                <a16:creationId xmlns:a16="http://schemas.microsoft.com/office/drawing/2014/main" id="{A33A8B29-2790-4206-9D20-9D5B3F3F6E13}"/>
              </a:ext>
            </a:extLst>
          </p:cNvPr>
          <p:cNvSpPr/>
          <p:nvPr/>
        </p:nvSpPr>
        <p:spPr>
          <a:xfrm>
            <a:off x="11493500" y="6365875"/>
            <a:ext cx="271463" cy="231775"/>
          </a:xfrm>
          <a:custGeom>
            <a:avLst/>
            <a:gdLst>
              <a:gd name="connsiteX0" fmla="*/ 0 w 1956987"/>
              <a:gd name="connsiteY0" fmla="*/ 978494 h 1956987"/>
              <a:gd name="connsiteX1" fmla="*/ 978494 w 1956987"/>
              <a:gd name="connsiteY1" fmla="*/ 0 h 1956987"/>
              <a:gd name="connsiteX2" fmla="*/ 1956987 w 1956987"/>
              <a:gd name="connsiteY2" fmla="*/ 0 h 1956987"/>
              <a:gd name="connsiteX3" fmla="*/ 1956987 w 1956987"/>
              <a:gd name="connsiteY3" fmla="*/ 978494 h 1956987"/>
              <a:gd name="connsiteX4" fmla="*/ 978493 w 1956987"/>
              <a:gd name="connsiteY4" fmla="*/ 1956988 h 1956987"/>
              <a:gd name="connsiteX5" fmla="*/ -1 w 1956987"/>
              <a:gd name="connsiteY5" fmla="*/ 978494 h 1956987"/>
              <a:gd name="connsiteX6" fmla="*/ 0 w 1956987"/>
              <a:gd name="connsiteY6" fmla="*/ 978494 h 1956987"/>
              <a:gd name="connsiteX0" fmla="*/ 1 w 1956988"/>
              <a:gd name="connsiteY0" fmla="*/ 978494 h 1956988"/>
              <a:gd name="connsiteX1" fmla="*/ 1021224 w 1956988"/>
              <a:gd name="connsiteY1" fmla="*/ 213645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1115228 w 1956988"/>
              <a:gd name="connsiteY1" fmla="*/ 504202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399270"/>
              <a:gd name="connsiteX1" fmla="*/ 790488 w 1956988"/>
              <a:gd name="connsiteY1" fmla="*/ 290558 h 1399270"/>
              <a:gd name="connsiteX2" fmla="*/ 1956988 w 1956988"/>
              <a:gd name="connsiteY2" fmla="*/ 0 h 1399270"/>
              <a:gd name="connsiteX3" fmla="*/ 1956988 w 1956988"/>
              <a:gd name="connsiteY3" fmla="*/ 978494 h 1399270"/>
              <a:gd name="connsiteX4" fmla="*/ 995586 w 1956988"/>
              <a:gd name="connsiteY4" fmla="*/ 1384420 h 1399270"/>
              <a:gd name="connsiteX5" fmla="*/ 0 w 1956988"/>
              <a:gd name="connsiteY5" fmla="*/ 978494 h 1399270"/>
              <a:gd name="connsiteX6" fmla="*/ 1 w 1956988"/>
              <a:gd name="connsiteY6" fmla="*/ 978494 h 1399270"/>
              <a:gd name="connsiteX0" fmla="*/ 1 w 1956988"/>
              <a:gd name="connsiteY0" fmla="*/ 978494 h 1666431"/>
              <a:gd name="connsiteX1" fmla="*/ 790488 w 1956988"/>
              <a:gd name="connsiteY1" fmla="*/ 290558 h 1666431"/>
              <a:gd name="connsiteX2" fmla="*/ 1956988 w 1956988"/>
              <a:gd name="connsiteY2" fmla="*/ 0 h 1666431"/>
              <a:gd name="connsiteX3" fmla="*/ 1956988 w 1956988"/>
              <a:gd name="connsiteY3" fmla="*/ 978494 h 1666431"/>
              <a:gd name="connsiteX4" fmla="*/ 884491 w 1956988"/>
              <a:gd name="connsiteY4" fmla="*/ 1666431 h 1666431"/>
              <a:gd name="connsiteX5" fmla="*/ 0 w 1956988"/>
              <a:gd name="connsiteY5" fmla="*/ 978494 h 1666431"/>
              <a:gd name="connsiteX6" fmla="*/ 1 w 1956988"/>
              <a:gd name="connsiteY6" fmla="*/ 978494 h 1666431"/>
              <a:gd name="connsiteX0" fmla="*/ 1 w 1956988"/>
              <a:gd name="connsiteY0" fmla="*/ 978494 h 1666431"/>
              <a:gd name="connsiteX1" fmla="*/ 790488 w 1956988"/>
              <a:gd name="connsiteY1" fmla="*/ 290558 h 1666431"/>
              <a:gd name="connsiteX2" fmla="*/ 1956988 w 1956988"/>
              <a:gd name="connsiteY2" fmla="*/ 0 h 1666431"/>
              <a:gd name="connsiteX3" fmla="*/ 1956988 w 1956988"/>
              <a:gd name="connsiteY3" fmla="*/ 978494 h 1666431"/>
              <a:gd name="connsiteX4" fmla="*/ 884491 w 1956988"/>
              <a:gd name="connsiteY4" fmla="*/ 1666431 h 1666431"/>
              <a:gd name="connsiteX5" fmla="*/ 0 w 1956988"/>
              <a:gd name="connsiteY5" fmla="*/ 978494 h 1666431"/>
              <a:gd name="connsiteX6" fmla="*/ 1 w 1956988"/>
              <a:gd name="connsiteY6" fmla="*/ 978494 h 1666431"/>
              <a:gd name="connsiteX0" fmla="*/ 1 w 1956988"/>
              <a:gd name="connsiteY0" fmla="*/ 978494 h 1666431"/>
              <a:gd name="connsiteX1" fmla="*/ 790488 w 1956988"/>
              <a:gd name="connsiteY1" fmla="*/ 290558 h 1666431"/>
              <a:gd name="connsiteX2" fmla="*/ 1956988 w 1956988"/>
              <a:gd name="connsiteY2" fmla="*/ 0 h 1666431"/>
              <a:gd name="connsiteX3" fmla="*/ 1948443 w 1956988"/>
              <a:gd name="connsiteY3" fmla="*/ 799033 h 1666431"/>
              <a:gd name="connsiteX4" fmla="*/ 884491 w 1956988"/>
              <a:gd name="connsiteY4" fmla="*/ 1666431 h 1666431"/>
              <a:gd name="connsiteX5" fmla="*/ 0 w 1956988"/>
              <a:gd name="connsiteY5" fmla="*/ 978494 h 1666431"/>
              <a:gd name="connsiteX6" fmla="*/ 1 w 1956988"/>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525568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810" h="1666431">
                <a:moveTo>
                  <a:pt x="1" y="978494"/>
                </a:moveTo>
                <a:cubicBezTo>
                  <a:pt x="17093" y="609003"/>
                  <a:pt x="335539" y="384562"/>
                  <a:pt x="790488" y="290558"/>
                </a:cubicBezTo>
                <a:cubicBezTo>
                  <a:pt x="1418604" y="219343"/>
                  <a:pt x="1653613" y="156674"/>
                  <a:pt x="1956988" y="0"/>
                </a:cubicBezTo>
                <a:cubicBezTo>
                  <a:pt x="1954140" y="266344"/>
                  <a:pt x="1959836" y="404503"/>
                  <a:pt x="1956988" y="670847"/>
                </a:cubicBezTo>
                <a:cubicBezTo>
                  <a:pt x="1939896" y="1390715"/>
                  <a:pt x="1382170" y="1657886"/>
                  <a:pt x="884491" y="1666431"/>
                </a:cubicBezTo>
                <a:cubicBezTo>
                  <a:pt x="344084" y="1666431"/>
                  <a:pt x="0" y="1518901"/>
                  <a:pt x="0" y="978494"/>
                </a:cubicBezTo>
                <a:lnTo>
                  <a:pt x="1" y="9784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1027" name="Title Placeholder 1">
            <a:extLst>
              <a:ext uri="{FF2B5EF4-FFF2-40B4-BE49-F238E27FC236}">
                <a16:creationId xmlns:a16="http://schemas.microsoft.com/office/drawing/2014/main" id="{64380216-E9B6-4DC0-A49D-DF62DAF14208}"/>
              </a:ext>
            </a:extLst>
          </p:cNvPr>
          <p:cNvSpPr>
            <a:spLocks noGrp="1"/>
          </p:cNvSpPr>
          <p:nvPr>
            <p:ph type="title"/>
          </p:nvPr>
        </p:nvSpPr>
        <p:spPr bwMode="auto">
          <a:xfrm>
            <a:off x="1101725" y="452438"/>
            <a:ext cx="1025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4" name="Date Placeholder 3">
            <a:extLst>
              <a:ext uri="{FF2B5EF4-FFF2-40B4-BE49-F238E27FC236}">
                <a16:creationId xmlns:a16="http://schemas.microsoft.com/office/drawing/2014/main" id="{CC6C99A6-053F-4027-AB9B-93498D609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tint val="75000"/>
                  </a:schemeClr>
                </a:solidFill>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EF5A7DE-1493-44B3-9486-E7AFCD9CF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Arial" panose="020B0604020202020204" pitchFamily="34" charset="0"/>
              </a:defRPr>
            </a:lvl1pPr>
          </a:lstStyle>
          <a:p>
            <a:pPr>
              <a:defRPr/>
            </a:pPr>
            <a:endParaRPr lang="en-US"/>
          </a:p>
        </p:txBody>
      </p:sp>
      <p:sp>
        <p:nvSpPr>
          <p:cNvPr id="16" name="Slide Number Placeholder 4">
            <a:extLst>
              <a:ext uri="{FF2B5EF4-FFF2-40B4-BE49-F238E27FC236}">
                <a16:creationId xmlns:a16="http://schemas.microsoft.com/office/drawing/2014/main" id="{C886F5D5-BD30-4EE0-A57F-2B5B5AB18AF0}"/>
              </a:ext>
            </a:extLst>
          </p:cNvPr>
          <p:cNvSpPr txBox="1">
            <a:spLocks/>
          </p:cNvSpPr>
          <p:nvPr/>
        </p:nvSpPr>
        <p:spPr>
          <a:xfrm>
            <a:off x="9020175" y="6321425"/>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bg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C7629A4B-5706-4E74-91FC-59FEE979D743}" type="slidenum">
              <a:rPr lang="en-US" smtClean="0">
                <a:latin typeface="Arial" panose="020B0604020202020204" pitchFamily="34" charset="0"/>
              </a:rPr>
              <a:pPr>
                <a:defRPr/>
              </a:pPr>
              <a:t>‹#›</a:t>
            </a:fld>
            <a:endParaRPr lang="en-US" dirty="0">
              <a:latin typeface="Arial" panose="020B0604020202020204" pitchFamily="34" charset="0"/>
            </a:endParaRPr>
          </a:p>
        </p:txBody>
      </p:sp>
      <p:sp>
        <p:nvSpPr>
          <p:cNvPr id="6" name="Slide Number Placeholder 5">
            <a:extLst>
              <a:ext uri="{FF2B5EF4-FFF2-40B4-BE49-F238E27FC236}">
                <a16:creationId xmlns:a16="http://schemas.microsoft.com/office/drawing/2014/main" id="{80E20C49-56FE-4C85-BCA5-6F9A1D56BA00}"/>
              </a:ext>
            </a:extLst>
          </p:cNvPr>
          <p:cNvSpPr>
            <a:spLocks noGrp="1"/>
          </p:cNvSpPr>
          <p:nvPr>
            <p:ph type="sldNum" sz="quarter" idx="4"/>
          </p:nvPr>
        </p:nvSpPr>
        <p:spPr>
          <a:xfrm>
            <a:off x="9020175" y="632142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bg1"/>
                </a:solidFill>
                <a:latin typeface="Arial" panose="020B0604020202020204" pitchFamily="34" charset="0"/>
                <a:ea typeface="Source Sans Pro Light" panose="020B0403030403020204" pitchFamily="34" charset="0"/>
              </a:defRPr>
            </a:lvl1pPr>
          </a:lstStyle>
          <a:p>
            <a:pPr>
              <a:defRPr/>
            </a:pPr>
            <a:fld id="{C6E00CEF-6D8C-4BA8-A89F-665D9DB04F08}" type="slidenum">
              <a:rPr lang="en-US"/>
              <a:pPr>
                <a:defRPr/>
              </a:pPr>
              <a:t>‹#›</a:t>
            </a:fld>
            <a:endParaRPr lang="en-US" dirty="0"/>
          </a:p>
        </p:txBody>
      </p:sp>
      <p:sp>
        <p:nvSpPr>
          <p:cNvPr id="1033" name="Text Placeholder 2">
            <a:extLst>
              <a:ext uri="{FF2B5EF4-FFF2-40B4-BE49-F238E27FC236}">
                <a16:creationId xmlns:a16="http://schemas.microsoft.com/office/drawing/2014/main" id="{C3BD4F83-4A95-4C53-A49D-E09148785E45}"/>
              </a:ext>
            </a:extLst>
          </p:cNvPr>
          <p:cNvSpPr>
            <a:spLocks noGrp="1"/>
          </p:cNvSpPr>
          <p:nvPr>
            <p:ph type="body" idx="1"/>
          </p:nvPr>
        </p:nvSpPr>
        <p:spPr bwMode="auto">
          <a:xfrm>
            <a:off x="1136650" y="1500188"/>
            <a:ext cx="105156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2" name="D29963EA-849E-4D86-A099-1598A8324E7B" descr="3BD9C23F-B82E-4AF8-B22D-B66BDA769A3C@station"/>
          <p:cNvPicPr>
            <a:picLocks noChangeAspect="1" noChangeArrowheads="1"/>
          </p:cNvPicPr>
          <p:nvPr userDrawn="1"/>
        </p:nvPicPr>
        <p:blipFill>
          <a:blip r:embed="rId26">
            <a:extLst>
              <a:ext uri="{28A0092B-C50C-407E-A947-70E740481C1C}">
                <a14:useLocalDpi xmlns:a14="http://schemas.microsoft.com/office/drawing/2010/main"/>
              </a:ext>
            </a:extLst>
          </a:blip>
          <a:srcRect/>
          <a:stretch>
            <a:fillRect/>
          </a:stretch>
        </p:blipFill>
        <p:spPr bwMode="auto">
          <a:xfrm>
            <a:off x="10468408" y="136813"/>
            <a:ext cx="145573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44" r:id="rId6"/>
    <p:sldLayoutId id="2147483915" r:id="rId7"/>
    <p:sldLayoutId id="2147483940" r:id="rId8"/>
    <p:sldLayoutId id="2147483916" r:id="rId9"/>
    <p:sldLayoutId id="2147483941" r:id="rId10"/>
    <p:sldLayoutId id="2147483920" r:id="rId11"/>
    <p:sldLayoutId id="2147483938" r:id="rId12"/>
    <p:sldLayoutId id="2147483917" r:id="rId13"/>
    <p:sldLayoutId id="2147483919"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 id="2147483946" r:id="rId23"/>
    <p:sldLayoutId id="2147483947" r:id="rId24"/>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rtl="0" eaLnBrk="0" fontAlgn="base" hangingPunct="0">
        <a:lnSpc>
          <a:spcPct val="90000"/>
        </a:lnSpc>
        <a:spcBef>
          <a:spcPct val="0"/>
        </a:spcBef>
        <a:spcAft>
          <a:spcPct val="0"/>
        </a:spcAft>
        <a:defRPr lang="en-US" altLang="en-US" sz="2800" b="1" kern="1200" dirty="0">
          <a:solidFill>
            <a:srgbClr val="7F7F7F"/>
          </a:solidFill>
          <a:latin typeface="Arial Black" panose="020B0A04020102020204" pitchFamily="34" charset="0"/>
          <a:ea typeface="Roboto" pitchFamily="2" charset="0"/>
          <a:cs typeface="Roboto" panose="02000000000000000000" pitchFamily="2" charset="0"/>
        </a:defRPr>
      </a:lvl1pPr>
      <a:lvl2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2pPr>
      <a:lvl3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3pPr>
      <a:lvl4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4pPr>
      <a:lvl5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en-US" altLang="en-US"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1pPr>
      <a:lvl2pPr marL="444500" indent="-179388" algn="l" rtl="0" eaLnBrk="0" fontAlgn="base" hangingPunct="0">
        <a:lnSpc>
          <a:spcPct val="90000"/>
        </a:lnSpc>
        <a:spcBef>
          <a:spcPts val="500"/>
        </a:spcBef>
        <a:spcAft>
          <a:spcPct val="0"/>
        </a:spcAft>
        <a:buFont typeface="Arial" panose="020B0604020202020204" pitchFamily="34" charset="0"/>
        <a:buChar char="•"/>
        <a:defRPr lang="en-US" altLang="en-US" sz="1600"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2pPr>
      <a:lvl3pPr marL="623888" indent="-179388" algn="l" rtl="0" eaLnBrk="0" fontAlgn="base" hangingPunct="0">
        <a:lnSpc>
          <a:spcPct val="90000"/>
        </a:lnSpc>
        <a:spcBef>
          <a:spcPts val="500"/>
        </a:spcBef>
        <a:spcAft>
          <a:spcPct val="0"/>
        </a:spcAft>
        <a:buFont typeface="Arial" panose="020B0604020202020204" pitchFamily="34" charset="0"/>
        <a:buChar char="•"/>
        <a:defRPr lang="en-US" altLang="en-US" sz="1400"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3pPr>
      <a:lvl4pPr marL="803275" indent="-179388" algn="l" rtl="0" eaLnBrk="0" fontAlgn="base" hangingPunct="0">
        <a:lnSpc>
          <a:spcPct val="90000"/>
        </a:lnSpc>
        <a:spcBef>
          <a:spcPts val="500"/>
        </a:spcBef>
        <a:spcAft>
          <a:spcPct val="0"/>
        </a:spcAft>
        <a:buFont typeface="Arial" panose="020B0604020202020204" pitchFamily="34" charset="0"/>
        <a:buChar char="•"/>
        <a:defRPr lang="en-US" altLang="en-US" sz="1200"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4pPr>
      <a:lvl5pPr marL="982663" indent="-179388" algn="l" rtl="0" eaLnBrk="0" fontAlgn="base" hangingPunct="0">
        <a:lnSpc>
          <a:spcPct val="90000"/>
        </a:lnSpc>
        <a:spcBef>
          <a:spcPts val="500"/>
        </a:spcBef>
        <a:spcAft>
          <a:spcPct val="0"/>
        </a:spcAft>
        <a:buFont typeface="Arial" panose="020B0604020202020204" pitchFamily="34" charset="0"/>
        <a:buChar char="•"/>
        <a:defRPr lang="en-US" altLang="en-US" sz="1200"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 name="Teardrop 17">
            <a:extLst>
              <a:ext uri="{FF2B5EF4-FFF2-40B4-BE49-F238E27FC236}">
                <a16:creationId xmlns:a16="http://schemas.microsoft.com/office/drawing/2014/main" id="{A33A8B29-2790-4206-9D20-9D5B3F3F6E13}"/>
              </a:ext>
            </a:extLst>
          </p:cNvPr>
          <p:cNvSpPr/>
          <p:nvPr/>
        </p:nvSpPr>
        <p:spPr>
          <a:xfrm>
            <a:off x="11493500" y="6365875"/>
            <a:ext cx="271463" cy="231775"/>
          </a:xfrm>
          <a:custGeom>
            <a:avLst/>
            <a:gdLst>
              <a:gd name="connsiteX0" fmla="*/ 0 w 1956987"/>
              <a:gd name="connsiteY0" fmla="*/ 978494 h 1956987"/>
              <a:gd name="connsiteX1" fmla="*/ 978494 w 1956987"/>
              <a:gd name="connsiteY1" fmla="*/ 0 h 1956987"/>
              <a:gd name="connsiteX2" fmla="*/ 1956987 w 1956987"/>
              <a:gd name="connsiteY2" fmla="*/ 0 h 1956987"/>
              <a:gd name="connsiteX3" fmla="*/ 1956987 w 1956987"/>
              <a:gd name="connsiteY3" fmla="*/ 978494 h 1956987"/>
              <a:gd name="connsiteX4" fmla="*/ 978493 w 1956987"/>
              <a:gd name="connsiteY4" fmla="*/ 1956988 h 1956987"/>
              <a:gd name="connsiteX5" fmla="*/ -1 w 1956987"/>
              <a:gd name="connsiteY5" fmla="*/ 978494 h 1956987"/>
              <a:gd name="connsiteX6" fmla="*/ 0 w 1956987"/>
              <a:gd name="connsiteY6" fmla="*/ 978494 h 1956987"/>
              <a:gd name="connsiteX0" fmla="*/ 1 w 1956988"/>
              <a:gd name="connsiteY0" fmla="*/ 978494 h 1956988"/>
              <a:gd name="connsiteX1" fmla="*/ 1021224 w 1956988"/>
              <a:gd name="connsiteY1" fmla="*/ 213645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1115228 w 1956988"/>
              <a:gd name="connsiteY1" fmla="*/ 504202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956988"/>
              <a:gd name="connsiteX1" fmla="*/ 790488 w 1956988"/>
              <a:gd name="connsiteY1" fmla="*/ 290558 h 1956988"/>
              <a:gd name="connsiteX2" fmla="*/ 1956988 w 1956988"/>
              <a:gd name="connsiteY2" fmla="*/ 0 h 1956988"/>
              <a:gd name="connsiteX3" fmla="*/ 1956988 w 1956988"/>
              <a:gd name="connsiteY3" fmla="*/ 978494 h 1956988"/>
              <a:gd name="connsiteX4" fmla="*/ 978494 w 1956988"/>
              <a:gd name="connsiteY4" fmla="*/ 1956988 h 1956988"/>
              <a:gd name="connsiteX5" fmla="*/ 0 w 1956988"/>
              <a:gd name="connsiteY5" fmla="*/ 978494 h 1956988"/>
              <a:gd name="connsiteX6" fmla="*/ 1 w 1956988"/>
              <a:gd name="connsiteY6" fmla="*/ 978494 h 1956988"/>
              <a:gd name="connsiteX0" fmla="*/ 1 w 1956988"/>
              <a:gd name="connsiteY0" fmla="*/ 978494 h 1399270"/>
              <a:gd name="connsiteX1" fmla="*/ 790488 w 1956988"/>
              <a:gd name="connsiteY1" fmla="*/ 290558 h 1399270"/>
              <a:gd name="connsiteX2" fmla="*/ 1956988 w 1956988"/>
              <a:gd name="connsiteY2" fmla="*/ 0 h 1399270"/>
              <a:gd name="connsiteX3" fmla="*/ 1956988 w 1956988"/>
              <a:gd name="connsiteY3" fmla="*/ 978494 h 1399270"/>
              <a:gd name="connsiteX4" fmla="*/ 995586 w 1956988"/>
              <a:gd name="connsiteY4" fmla="*/ 1384420 h 1399270"/>
              <a:gd name="connsiteX5" fmla="*/ 0 w 1956988"/>
              <a:gd name="connsiteY5" fmla="*/ 978494 h 1399270"/>
              <a:gd name="connsiteX6" fmla="*/ 1 w 1956988"/>
              <a:gd name="connsiteY6" fmla="*/ 978494 h 1399270"/>
              <a:gd name="connsiteX0" fmla="*/ 1 w 1956988"/>
              <a:gd name="connsiteY0" fmla="*/ 978494 h 1666431"/>
              <a:gd name="connsiteX1" fmla="*/ 790488 w 1956988"/>
              <a:gd name="connsiteY1" fmla="*/ 290558 h 1666431"/>
              <a:gd name="connsiteX2" fmla="*/ 1956988 w 1956988"/>
              <a:gd name="connsiteY2" fmla="*/ 0 h 1666431"/>
              <a:gd name="connsiteX3" fmla="*/ 1956988 w 1956988"/>
              <a:gd name="connsiteY3" fmla="*/ 978494 h 1666431"/>
              <a:gd name="connsiteX4" fmla="*/ 884491 w 1956988"/>
              <a:gd name="connsiteY4" fmla="*/ 1666431 h 1666431"/>
              <a:gd name="connsiteX5" fmla="*/ 0 w 1956988"/>
              <a:gd name="connsiteY5" fmla="*/ 978494 h 1666431"/>
              <a:gd name="connsiteX6" fmla="*/ 1 w 1956988"/>
              <a:gd name="connsiteY6" fmla="*/ 978494 h 1666431"/>
              <a:gd name="connsiteX0" fmla="*/ 1 w 1956988"/>
              <a:gd name="connsiteY0" fmla="*/ 978494 h 1666431"/>
              <a:gd name="connsiteX1" fmla="*/ 790488 w 1956988"/>
              <a:gd name="connsiteY1" fmla="*/ 290558 h 1666431"/>
              <a:gd name="connsiteX2" fmla="*/ 1956988 w 1956988"/>
              <a:gd name="connsiteY2" fmla="*/ 0 h 1666431"/>
              <a:gd name="connsiteX3" fmla="*/ 1956988 w 1956988"/>
              <a:gd name="connsiteY3" fmla="*/ 978494 h 1666431"/>
              <a:gd name="connsiteX4" fmla="*/ 884491 w 1956988"/>
              <a:gd name="connsiteY4" fmla="*/ 1666431 h 1666431"/>
              <a:gd name="connsiteX5" fmla="*/ 0 w 1956988"/>
              <a:gd name="connsiteY5" fmla="*/ 978494 h 1666431"/>
              <a:gd name="connsiteX6" fmla="*/ 1 w 1956988"/>
              <a:gd name="connsiteY6" fmla="*/ 978494 h 1666431"/>
              <a:gd name="connsiteX0" fmla="*/ 1 w 1956988"/>
              <a:gd name="connsiteY0" fmla="*/ 978494 h 1666431"/>
              <a:gd name="connsiteX1" fmla="*/ 790488 w 1956988"/>
              <a:gd name="connsiteY1" fmla="*/ 290558 h 1666431"/>
              <a:gd name="connsiteX2" fmla="*/ 1956988 w 1956988"/>
              <a:gd name="connsiteY2" fmla="*/ 0 h 1666431"/>
              <a:gd name="connsiteX3" fmla="*/ 1948443 w 1956988"/>
              <a:gd name="connsiteY3" fmla="*/ 799033 h 1666431"/>
              <a:gd name="connsiteX4" fmla="*/ 884491 w 1956988"/>
              <a:gd name="connsiteY4" fmla="*/ 1666431 h 1666431"/>
              <a:gd name="connsiteX5" fmla="*/ 0 w 1956988"/>
              <a:gd name="connsiteY5" fmla="*/ 978494 h 1666431"/>
              <a:gd name="connsiteX6" fmla="*/ 1 w 1956988"/>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525568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 name="connsiteX0" fmla="*/ 1 w 1957810"/>
              <a:gd name="connsiteY0" fmla="*/ 978494 h 1666431"/>
              <a:gd name="connsiteX1" fmla="*/ 790488 w 1957810"/>
              <a:gd name="connsiteY1" fmla="*/ 290558 h 1666431"/>
              <a:gd name="connsiteX2" fmla="*/ 1956988 w 1957810"/>
              <a:gd name="connsiteY2" fmla="*/ 0 h 1666431"/>
              <a:gd name="connsiteX3" fmla="*/ 1956988 w 1957810"/>
              <a:gd name="connsiteY3" fmla="*/ 670847 h 1666431"/>
              <a:gd name="connsiteX4" fmla="*/ 884491 w 1957810"/>
              <a:gd name="connsiteY4" fmla="*/ 1666431 h 1666431"/>
              <a:gd name="connsiteX5" fmla="*/ 0 w 1957810"/>
              <a:gd name="connsiteY5" fmla="*/ 978494 h 1666431"/>
              <a:gd name="connsiteX6" fmla="*/ 1 w 1957810"/>
              <a:gd name="connsiteY6" fmla="*/ 978494 h 166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810" h="1666431">
                <a:moveTo>
                  <a:pt x="1" y="978494"/>
                </a:moveTo>
                <a:cubicBezTo>
                  <a:pt x="17093" y="609003"/>
                  <a:pt x="335539" y="384562"/>
                  <a:pt x="790488" y="290558"/>
                </a:cubicBezTo>
                <a:cubicBezTo>
                  <a:pt x="1418604" y="219343"/>
                  <a:pt x="1653613" y="156674"/>
                  <a:pt x="1956988" y="0"/>
                </a:cubicBezTo>
                <a:cubicBezTo>
                  <a:pt x="1954140" y="266344"/>
                  <a:pt x="1959836" y="404503"/>
                  <a:pt x="1956988" y="670847"/>
                </a:cubicBezTo>
                <a:cubicBezTo>
                  <a:pt x="1939896" y="1390715"/>
                  <a:pt x="1382170" y="1657886"/>
                  <a:pt x="884491" y="1666431"/>
                </a:cubicBezTo>
                <a:cubicBezTo>
                  <a:pt x="344084" y="1666431"/>
                  <a:pt x="0" y="1518901"/>
                  <a:pt x="0" y="978494"/>
                </a:cubicBezTo>
                <a:lnTo>
                  <a:pt x="1" y="9784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endParaRPr>
          </a:p>
        </p:txBody>
      </p:sp>
      <p:sp>
        <p:nvSpPr>
          <p:cNvPr id="1027" name="Title Placeholder 1">
            <a:extLst>
              <a:ext uri="{FF2B5EF4-FFF2-40B4-BE49-F238E27FC236}">
                <a16:creationId xmlns:a16="http://schemas.microsoft.com/office/drawing/2014/main" id="{64380216-E9B6-4DC0-A49D-DF62DAF14208}"/>
              </a:ext>
            </a:extLst>
          </p:cNvPr>
          <p:cNvSpPr>
            <a:spLocks noGrp="1"/>
          </p:cNvSpPr>
          <p:nvPr>
            <p:ph type="title"/>
          </p:nvPr>
        </p:nvSpPr>
        <p:spPr bwMode="auto">
          <a:xfrm>
            <a:off x="1101725" y="452438"/>
            <a:ext cx="1025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4" name="Date Placeholder 3">
            <a:extLst>
              <a:ext uri="{FF2B5EF4-FFF2-40B4-BE49-F238E27FC236}">
                <a16:creationId xmlns:a16="http://schemas.microsoft.com/office/drawing/2014/main" id="{CC6C99A6-053F-4027-AB9B-93498D609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tint val="75000"/>
                  </a:schemeClr>
                </a:solidFill>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EF5A7DE-1493-44B3-9486-E7AFCD9CF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Arial" panose="020B0604020202020204" pitchFamily="34" charset="0"/>
              </a:defRPr>
            </a:lvl1pPr>
          </a:lstStyle>
          <a:p>
            <a:pPr>
              <a:defRPr/>
            </a:pPr>
            <a:endParaRPr lang="en-US"/>
          </a:p>
        </p:txBody>
      </p:sp>
      <p:sp>
        <p:nvSpPr>
          <p:cNvPr id="16" name="Slide Number Placeholder 4">
            <a:extLst>
              <a:ext uri="{FF2B5EF4-FFF2-40B4-BE49-F238E27FC236}">
                <a16:creationId xmlns:a16="http://schemas.microsoft.com/office/drawing/2014/main" id="{C886F5D5-BD30-4EE0-A57F-2B5B5AB18AF0}"/>
              </a:ext>
            </a:extLst>
          </p:cNvPr>
          <p:cNvSpPr txBox="1">
            <a:spLocks/>
          </p:cNvSpPr>
          <p:nvPr/>
        </p:nvSpPr>
        <p:spPr>
          <a:xfrm>
            <a:off x="9020175" y="6321425"/>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bg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C7629A4B-5706-4E74-91FC-59FEE979D743}" type="slidenum">
              <a:rPr lang="en-US" smtClean="0">
                <a:latin typeface="Arial" panose="020B0604020202020204" pitchFamily="34" charset="0"/>
              </a:rPr>
              <a:pPr>
                <a:defRPr/>
              </a:pPr>
              <a:t>‹#›</a:t>
            </a:fld>
            <a:endParaRPr lang="en-US" dirty="0">
              <a:latin typeface="Arial" panose="020B0604020202020204" pitchFamily="34" charset="0"/>
            </a:endParaRPr>
          </a:p>
        </p:txBody>
      </p:sp>
      <p:sp>
        <p:nvSpPr>
          <p:cNvPr id="6" name="Slide Number Placeholder 5">
            <a:extLst>
              <a:ext uri="{FF2B5EF4-FFF2-40B4-BE49-F238E27FC236}">
                <a16:creationId xmlns:a16="http://schemas.microsoft.com/office/drawing/2014/main" id="{80E20C49-56FE-4C85-BCA5-6F9A1D56BA00}"/>
              </a:ext>
            </a:extLst>
          </p:cNvPr>
          <p:cNvSpPr>
            <a:spLocks noGrp="1"/>
          </p:cNvSpPr>
          <p:nvPr>
            <p:ph type="sldNum" sz="quarter" idx="4"/>
          </p:nvPr>
        </p:nvSpPr>
        <p:spPr>
          <a:xfrm>
            <a:off x="9020175" y="632142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bg1"/>
                </a:solidFill>
                <a:latin typeface="Arial" panose="020B0604020202020204" pitchFamily="34" charset="0"/>
                <a:ea typeface="Source Sans Pro Light" panose="020B0403030403020204" pitchFamily="34" charset="0"/>
              </a:defRPr>
            </a:lvl1pPr>
          </a:lstStyle>
          <a:p>
            <a:pPr>
              <a:defRPr/>
            </a:pPr>
            <a:fld id="{C6E00CEF-6D8C-4BA8-A89F-665D9DB04F08}" type="slidenum">
              <a:rPr lang="en-US"/>
              <a:pPr>
                <a:defRPr/>
              </a:pPr>
              <a:t>‹#›</a:t>
            </a:fld>
            <a:endParaRPr lang="en-US" dirty="0"/>
          </a:p>
        </p:txBody>
      </p:sp>
      <p:sp>
        <p:nvSpPr>
          <p:cNvPr id="1033" name="Text Placeholder 2">
            <a:extLst>
              <a:ext uri="{FF2B5EF4-FFF2-40B4-BE49-F238E27FC236}">
                <a16:creationId xmlns:a16="http://schemas.microsoft.com/office/drawing/2014/main" id="{C3BD4F83-4A95-4C53-A49D-E09148785E45}"/>
              </a:ext>
            </a:extLst>
          </p:cNvPr>
          <p:cNvSpPr>
            <a:spLocks noGrp="1"/>
          </p:cNvSpPr>
          <p:nvPr>
            <p:ph type="body" idx="1"/>
          </p:nvPr>
        </p:nvSpPr>
        <p:spPr bwMode="auto">
          <a:xfrm>
            <a:off x="1136650" y="1500188"/>
            <a:ext cx="105156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87690410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rtl="0" eaLnBrk="0" fontAlgn="base" hangingPunct="0">
        <a:lnSpc>
          <a:spcPct val="90000"/>
        </a:lnSpc>
        <a:spcBef>
          <a:spcPct val="0"/>
        </a:spcBef>
        <a:spcAft>
          <a:spcPct val="0"/>
        </a:spcAft>
        <a:defRPr lang="en-US" altLang="en-US" sz="2800" b="1" kern="1200" dirty="0">
          <a:solidFill>
            <a:srgbClr val="7F7F7F"/>
          </a:solidFill>
          <a:latin typeface="Arial Black" panose="020B0A04020102020204" pitchFamily="34" charset="0"/>
          <a:ea typeface="Roboto" pitchFamily="2" charset="0"/>
          <a:cs typeface="Roboto" panose="02000000000000000000" pitchFamily="2" charset="0"/>
        </a:defRPr>
      </a:lvl1pPr>
      <a:lvl2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2pPr>
      <a:lvl3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3pPr>
      <a:lvl4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4pPr>
      <a:lvl5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en-US" altLang="en-US"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1pPr>
      <a:lvl2pPr marL="444500" indent="-179388" algn="l" rtl="0" eaLnBrk="0" fontAlgn="base" hangingPunct="0">
        <a:lnSpc>
          <a:spcPct val="90000"/>
        </a:lnSpc>
        <a:spcBef>
          <a:spcPts val="500"/>
        </a:spcBef>
        <a:spcAft>
          <a:spcPct val="0"/>
        </a:spcAft>
        <a:buFont typeface="Arial" panose="020B0604020202020204" pitchFamily="34" charset="0"/>
        <a:buChar char="•"/>
        <a:defRPr lang="en-US" altLang="en-US" sz="1600"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2pPr>
      <a:lvl3pPr marL="623888" indent="-179388" algn="l" rtl="0" eaLnBrk="0" fontAlgn="base" hangingPunct="0">
        <a:lnSpc>
          <a:spcPct val="90000"/>
        </a:lnSpc>
        <a:spcBef>
          <a:spcPts val="500"/>
        </a:spcBef>
        <a:spcAft>
          <a:spcPct val="0"/>
        </a:spcAft>
        <a:buFont typeface="Arial" panose="020B0604020202020204" pitchFamily="34" charset="0"/>
        <a:buChar char="•"/>
        <a:defRPr lang="en-US" altLang="en-US" sz="1400"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3pPr>
      <a:lvl4pPr marL="803275" indent="-179388" algn="l" rtl="0" eaLnBrk="0" fontAlgn="base" hangingPunct="0">
        <a:lnSpc>
          <a:spcPct val="90000"/>
        </a:lnSpc>
        <a:spcBef>
          <a:spcPts val="500"/>
        </a:spcBef>
        <a:spcAft>
          <a:spcPct val="0"/>
        </a:spcAft>
        <a:buFont typeface="Arial" panose="020B0604020202020204" pitchFamily="34" charset="0"/>
        <a:buChar char="•"/>
        <a:defRPr lang="en-US" altLang="en-US" sz="1200"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4pPr>
      <a:lvl5pPr marL="982663" indent="-179388" algn="l" rtl="0" eaLnBrk="0" fontAlgn="base" hangingPunct="0">
        <a:lnSpc>
          <a:spcPct val="90000"/>
        </a:lnSpc>
        <a:spcBef>
          <a:spcPts val="500"/>
        </a:spcBef>
        <a:spcAft>
          <a:spcPct val="0"/>
        </a:spcAft>
        <a:buFont typeface="Arial" panose="020B0604020202020204" pitchFamily="34" charset="0"/>
        <a:buChar char="•"/>
        <a:defRPr lang="en-US" altLang="en-US" sz="1200" kern="1200" dirty="0">
          <a:solidFill>
            <a:srgbClr val="5F5F5F"/>
          </a:solidFill>
          <a:latin typeface="Arial" panose="020B0604020202020204" pitchFamily="34" charset="0"/>
          <a:ea typeface="Source Sans Pro Light" panose="020B0403030403020204" pitchFamily="34" charset="0"/>
          <a:cs typeface="Source Sans Pro Light" panose="020B04030304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emf"/><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emf"/><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1.xml"/><Relationship Id="rId7" Type="http://schemas.openxmlformats.org/officeDocument/2006/relationships/image" Target="../media/image37.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chart" Target="../charts/chart5.xml"/><Relationship Id="rId4"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5.em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17.xml"/><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321DE5-A6CA-52A9-3965-63AE78ADB053}"/>
              </a:ext>
            </a:extLst>
          </p:cNvPr>
          <p:cNvSpPr>
            <a:spLocks noGrp="1"/>
          </p:cNvSpPr>
          <p:nvPr>
            <p:ph sz="quarter" idx="10"/>
          </p:nvPr>
        </p:nvSpPr>
        <p:spPr>
          <a:xfrm>
            <a:off x="7144245" y="1377209"/>
            <a:ext cx="4943477" cy="3840493"/>
          </a:xfrm>
        </p:spPr>
        <p:txBody>
          <a:bodyPr/>
          <a:lstStyle/>
          <a:p>
            <a:r>
              <a:rPr lang="en-US" dirty="0" smtClean="0"/>
              <a:t>US Commercial Roll-Out of alfapump</a:t>
            </a:r>
            <a:r>
              <a:rPr lang="en-US" baseline="30000" dirty="0" smtClean="0"/>
              <a:t>®</a:t>
            </a:r>
            <a:r>
              <a:rPr lang="en-US" dirty="0" smtClean="0"/>
              <a:t> System</a:t>
            </a:r>
            <a:endParaRPr lang="en-US" dirty="0"/>
          </a:p>
          <a:p>
            <a:endParaRPr lang="en-US" dirty="0" smtClean="0"/>
          </a:p>
          <a:p>
            <a:r>
              <a:rPr lang="en-US" dirty="0" smtClean="0"/>
              <a:t>KOL Webinar</a:t>
            </a:r>
            <a:endParaRPr lang="en-US" dirty="0"/>
          </a:p>
        </p:txBody>
      </p:sp>
      <p:sp>
        <p:nvSpPr>
          <p:cNvPr id="3" name="Content Placeholder 2">
            <a:extLst>
              <a:ext uri="{FF2B5EF4-FFF2-40B4-BE49-F238E27FC236}">
                <a16:creationId xmlns:a16="http://schemas.microsoft.com/office/drawing/2014/main" id="{8E14C14D-6F1E-B6B9-5A50-1DE966C6BB27}"/>
              </a:ext>
            </a:extLst>
          </p:cNvPr>
          <p:cNvSpPr>
            <a:spLocks noGrp="1"/>
          </p:cNvSpPr>
          <p:nvPr>
            <p:ph sz="quarter" idx="11"/>
          </p:nvPr>
        </p:nvSpPr>
        <p:spPr>
          <a:xfrm>
            <a:off x="7248524" y="5768232"/>
            <a:ext cx="3796102" cy="438150"/>
          </a:xfrm>
        </p:spPr>
        <p:txBody>
          <a:bodyPr/>
          <a:lstStyle/>
          <a:p>
            <a:r>
              <a:rPr lang="en-US" dirty="0" smtClean="0">
                <a:solidFill>
                  <a:schemeClr val="tx1">
                    <a:lumMod val="65000"/>
                    <a:lumOff val="35000"/>
                  </a:schemeClr>
                </a:solidFill>
              </a:rPr>
              <a:t>January 8, 2025</a:t>
            </a:r>
          </a:p>
          <a:p>
            <a:r>
              <a:rPr lang="en-GB" dirty="0" smtClean="0">
                <a:solidFill>
                  <a:schemeClr val="tx1">
                    <a:lumMod val="65000"/>
                    <a:lumOff val="35000"/>
                  </a:schemeClr>
                </a:solidFill>
              </a:rPr>
              <a:t>Euronext: SEQUA.BR</a:t>
            </a:r>
            <a:endParaRPr lang="en-US" dirty="0">
              <a:solidFill>
                <a:schemeClr val="tx1">
                  <a:lumMod val="65000"/>
                  <a:lumOff val="35000"/>
                </a:schemeClr>
              </a:solidFill>
            </a:endParaRPr>
          </a:p>
        </p:txBody>
      </p:sp>
    </p:spTree>
    <p:extLst>
      <p:ext uri="{BB962C8B-B14F-4D97-AF65-F5344CB8AC3E}">
        <p14:creationId xmlns:p14="http://schemas.microsoft.com/office/powerpoint/2010/main" val="3750391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535B23B8-40F9-4B0C-BAE8-D8931F2F3C91" descr="535B23B8-40F9-4B0C-BAE8-D8931F2F3C91"/>
          <p:cNvPicPr>
            <a:picLocks noChangeAspect="1" noChangeArrowheads="1"/>
          </p:cNvPicPr>
          <p:nvPr/>
        </p:nvPicPr>
        <p:blipFill>
          <a:blip r:embed="rId2">
            <a:extLst>
              <a:ext uri="{28A0092B-C50C-407E-A947-70E740481C1C}">
                <a14:useLocalDpi xmlns:a14="http://schemas.microsoft.com/office/drawing/2010/main" val="0"/>
              </a:ext>
            </a:extLst>
          </a:blip>
          <a:srcRect l="15465" r="12363"/>
          <a:stretch>
            <a:fillRect/>
          </a:stretch>
        </p:blipFill>
        <p:spPr bwMode="auto">
          <a:xfrm>
            <a:off x="1102406" y="1666398"/>
            <a:ext cx="3605212"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102406" y="452927"/>
            <a:ext cx="11488882" cy="470019"/>
          </a:xfrm>
        </p:spPr>
        <p:txBody>
          <a:bodyPr/>
          <a:lstStyle/>
          <a:p>
            <a:r>
              <a:rPr lang="en-US" dirty="0" smtClean="0">
                <a:solidFill>
                  <a:srgbClr val="005187"/>
                </a:solidFill>
                <a:ea typeface="Roboto" panose="02000000000000000000"/>
                <a:cs typeface="Arial" panose="020B0604020202020204" pitchFamily="34" charset="0"/>
              </a:rPr>
              <a:t>Proven step change in therapy, over 1,000 implanted</a:t>
            </a:r>
            <a:endParaRPr lang="en-US" dirty="0">
              <a:solidFill>
                <a:srgbClr val="005187"/>
              </a:solidFill>
            </a:endParaRPr>
          </a:p>
        </p:txBody>
      </p:sp>
      <p:sp>
        <p:nvSpPr>
          <p:cNvPr id="5" name="Content Placeholder 4"/>
          <p:cNvSpPr>
            <a:spLocks noGrp="1"/>
          </p:cNvSpPr>
          <p:nvPr>
            <p:ph sz="quarter" idx="13"/>
          </p:nvPr>
        </p:nvSpPr>
        <p:spPr/>
        <p:txBody>
          <a:bodyPr/>
          <a:lstStyle/>
          <a:p>
            <a:r>
              <a:rPr lang="en-GB" dirty="0" smtClean="0"/>
              <a:t>Fully implanted automatic device for long term treatment</a:t>
            </a:r>
            <a:endParaRPr lang="en-GB" dirty="0"/>
          </a:p>
        </p:txBody>
      </p:sp>
      <p:sp>
        <p:nvSpPr>
          <p:cNvPr id="9" name="Text Placeholder 33">
            <a:extLst>
              <a:ext uri="{FF2B5EF4-FFF2-40B4-BE49-F238E27FC236}">
                <a16:creationId xmlns:a16="http://schemas.microsoft.com/office/drawing/2014/main" id="{35775858-3229-F64E-95AF-57A431C96F0D}"/>
              </a:ext>
            </a:extLst>
          </p:cNvPr>
          <p:cNvSpPr txBox="1">
            <a:spLocks/>
          </p:cNvSpPr>
          <p:nvPr/>
        </p:nvSpPr>
        <p:spPr bwMode="auto">
          <a:xfrm>
            <a:off x="5744209" y="2608967"/>
            <a:ext cx="236696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endParaRPr kumimoji="0" lang="en-US" altLang="en-US" sz="1400" b="0" i="0" u="none" strike="noStrike" kern="1200" cap="none" spc="0" normalizeH="0" baseline="0" noProof="0" dirty="0">
              <a:ln>
                <a:noFill/>
              </a:ln>
              <a:solidFill>
                <a:srgbClr val="005187"/>
              </a:solidFill>
              <a:effectLst/>
              <a:uLnTx/>
              <a:uFillTx/>
              <a:latin typeface="Arial" panose="020B0604020202020204" pitchFamily="34" charset="0"/>
              <a:ea typeface="+mn-ea"/>
              <a:cs typeface="+mn-cs"/>
            </a:endParaRPr>
          </a:p>
        </p:txBody>
      </p:sp>
      <p:sp>
        <p:nvSpPr>
          <p:cNvPr id="16" name="Text Placeholder 33">
            <a:extLst>
              <a:ext uri="{FF2B5EF4-FFF2-40B4-BE49-F238E27FC236}">
                <a16:creationId xmlns:a16="http://schemas.microsoft.com/office/drawing/2014/main" id="{F07A3B1A-7F4F-8948-B83D-4F031A5D406B}"/>
              </a:ext>
            </a:extLst>
          </p:cNvPr>
          <p:cNvSpPr txBox="1">
            <a:spLocks/>
          </p:cNvSpPr>
          <p:nvPr/>
        </p:nvSpPr>
        <p:spPr bwMode="auto">
          <a:xfrm>
            <a:off x="5744208" y="3535292"/>
            <a:ext cx="2526149"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endParaRPr kumimoji="0" lang="en-US" altLang="en-US" sz="1400" b="0" i="0" u="none" strike="noStrike" kern="1200" cap="none" spc="0" normalizeH="0" baseline="0" noProof="0" dirty="0">
              <a:ln>
                <a:noFill/>
              </a:ln>
              <a:solidFill>
                <a:srgbClr val="005187"/>
              </a:solidFill>
              <a:effectLst/>
              <a:uLnTx/>
              <a:uFillTx/>
              <a:latin typeface="Arial" panose="020B0604020202020204" pitchFamily="34" charset="0"/>
              <a:ea typeface="+mn-ea"/>
              <a:cs typeface="+mn-cs"/>
            </a:endParaRPr>
          </a:p>
        </p:txBody>
      </p:sp>
      <p:grpSp>
        <p:nvGrpSpPr>
          <p:cNvPr id="6" name="Group 5"/>
          <p:cNvGrpSpPr/>
          <p:nvPr/>
        </p:nvGrpSpPr>
        <p:grpSpPr>
          <a:xfrm>
            <a:off x="5023204" y="1612756"/>
            <a:ext cx="444167" cy="445454"/>
            <a:chOff x="5090361" y="1972683"/>
            <a:chExt cx="444167" cy="445454"/>
          </a:xfrm>
        </p:grpSpPr>
        <p:sp>
          <p:nvSpPr>
            <p:cNvPr id="24" name="Oval 23">
              <a:extLst>
                <a:ext uri="{FF2B5EF4-FFF2-40B4-BE49-F238E27FC236}">
                  <a16:creationId xmlns:a16="http://schemas.microsoft.com/office/drawing/2014/main" id="{6E43F956-CFC2-8C4D-84BF-A46C76A52036}"/>
                </a:ext>
              </a:extLst>
            </p:cNvPr>
            <p:cNvSpPr/>
            <p:nvPr/>
          </p:nvSpPr>
          <p:spPr bwMode="auto">
            <a:xfrm>
              <a:off x="5090361" y="1972683"/>
              <a:ext cx="444167" cy="445454"/>
            </a:xfrm>
            <a:prstGeom prst="ellipse">
              <a:avLst/>
            </a:prstGeom>
            <a:solidFill>
              <a:srgbClr val="0051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Shape 2540">
              <a:extLst>
                <a:ext uri="{FF2B5EF4-FFF2-40B4-BE49-F238E27FC236}">
                  <a16:creationId xmlns:a16="http://schemas.microsoft.com/office/drawing/2014/main" id="{0486067E-9A1E-D146-9BB9-9065426C2DFE}"/>
                </a:ext>
              </a:extLst>
            </p:cNvPr>
            <p:cNvSpPr/>
            <p:nvPr/>
          </p:nvSpPr>
          <p:spPr bwMode="auto">
            <a:xfrm>
              <a:off x="5199150" y="2082116"/>
              <a:ext cx="226589" cy="22658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Source Sans Pro Light" charset="0"/>
                <a:cs typeface="Source Sans Pro Light" charset="0"/>
                <a:sym typeface="Gill Sans"/>
              </a:endParaRPr>
            </a:p>
          </p:txBody>
        </p:sp>
      </p:grpSp>
      <p:sp>
        <p:nvSpPr>
          <p:cNvPr id="48" name="Text Placeholder 33">
            <a:extLst>
              <a:ext uri="{FF2B5EF4-FFF2-40B4-BE49-F238E27FC236}">
                <a16:creationId xmlns:a16="http://schemas.microsoft.com/office/drawing/2014/main" id="{7B0C3BC3-9CCB-E349-B599-DE8F2E6B7788}"/>
              </a:ext>
            </a:extLst>
          </p:cNvPr>
          <p:cNvSpPr txBox="1">
            <a:spLocks/>
          </p:cNvSpPr>
          <p:nvPr/>
        </p:nvSpPr>
        <p:spPr bwMode="auto">
          <a:xfrm>
            <a:off x="5548478" y="3472626"/>
            <a:ext cx="23669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005187"/>
                </a:solidFill>
                <a:effectLst/>
                <a:uLnTx/>
                <a:uFillTx/>
                <a:latin typeface="Arial" panose="020B0604020202020204" pitchFamily="34" charset="0"/>
                <a:ea typeface="+mn-ea"/>
                <a:cs typeface="+mn-cs"/>
              </a:rPr>
              <a:t>Wireless battery </a:t>
            </a:r>
            <a:r>
              <a:rPr kumimoji="0" lang="en-US" altLang="en-US" sz="1400" b="0" i="0" u="none" strike="noStrike" kern="1200" cap="none" spc="0" normalizeH="0" baseline="0" noProof="0" dirty="0" smtClean="0">
                <a:ln>
                  <a:noFill/>
                </a:ln>
                <a:solidFill>
                  <a:srgbClr val="005187"/>
                </a:solidFill>
                <a:effectLst/>
                <a:uLnTx/>
                <a:uFillTx/>
                <a:latin typeface="Arial" panose="020B0604020202020204" pitchFamily="34" charset="0"/>
                <a:ea typeface="+mn-ea"/>
                <a:cs typeface="+mn-cs"/>
              </a:rPr>
              <a:t>charging</a:t>
            </a:r>
          </a:p>
          <a:p>
            <a:pPr marL="0" marR="0" lvl="0" indent="0" algn="l"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endParaRPr lang="en-US" altLang="en-US" sz="1400" dirty="0">
              <a:solidFill>
                <a:srgbClr val="005187"/>
              </a:solidFill>
              <a:latin typeface="Arial" panose="020B0604020202020204" pitchFamily="34" charset="0"/>
            </a:endParaRPr>
          </a:p>
          <a:p>
            <a:pPr eaLnBrk="1" hangingPunct="1">
              <a:lnSpc>
                <a:spcPct val="100000"/>
              </a:lnSpc>
              <a:spcBef>
                <a:spcPts val="750"/>
              </a:spcBef>
              <a:buNone/>
              <a:defRPr/>
            </a:pPr>
            <a:r>
              <a:rPr lang="en-US" altLang="en-US" sz="1400" dirty="0">
                <a:solidFill>
                  <a:srgbClr val="005187"/>
                </a:solidFill>
                <a:latin typeface="Arial" panose="020B0604020202020204" pitchFamily="34" charset="0"/>
              </a:rPr>
              <a:t>Settings wirelessly </a:t>
            </a:r>
            <a:r>
              <a:rPr lang="en-US" altLang="en-US" sz="1400" dirty="0" smtClean="0">
                <a:solidFill>
                  <a:srgbClr val="005187"/>
                </a:solidFill>
                <a:latin typeface="Arial" panose="020B0604020202020204" pitchFamily="34" charset="0"/>
              </a:rPr>
              <a:t>adjusted</a:t>
            </a:r>
          </a:p>
          <a:p>
            <a:pPr eaLnBrk="1" hangingPunct="1">
              <a:lnSpc>
                <a:spcPct val="100000"/>
              </a:lnSpc>
              <a:spcBef>
                <a:spcPts val="750"/>
              </a:spcBef>
              <a:buNone/>
              <a:defRPr/>
            </a:pPr>
            <a:endParaRPr lang="en-US" altLang="en-US" sz="1400" dirty="0">
              <a:solidFill>
                <a:srgbClr val="005187"/>
              </a:solidFill>
              <a:latin typeface="Arial" panose="020B0604020202020204" pitchFamily="34" charset="0"/>
            </a:endParaRPr>
          </a:p>
          <a:p>
            <a:pPr eaLnBrk="1" hangingPunct="1">
              <a:lnSpc>
                <a:spcPct val="100000"/>
              </a:lnSpc>
              <a:spcBef>
                <a:spcPts val="750"/>
              </a:spcBef>
              <a:buNone/>
              <a:defRPr/>
            </a:pPr>
            <a:r>
              <a:rPr lang="en-US" altLang="en-US" sz="1400" dirty="0" smtClean="0">
                <a:solidFill>
                  <a:srgbClr val="005187"/>
                </a:solidFill>
                <a:latin typeface="Arial" panose="020B0604020202020204" pitchFamily="34" charset="0"/>
              </a:rPr>
              <a:t>Automatic Operation</a:t>
            </a:r>
          </a:p>
          <a:p>
            <a:pPr eaLnBrk="1" hangingPunct="1">
              <a:lnSpc>
                <a:spcPct val="100000"/>
              </a:lnSpc>
              <a:spcBef>
                <a:spcPts val="750"/>
              </a:spcBef>
              <a:buNone/>
              <a:defRPr/>
            </a:pPr>
            <a:endParaRPr lang="en-US" altLang="en-US" sz="1400" dirty="0">
              <a:solidFill>
                <a:srgbClr val="005187"/>
              </a:solidFill>
              <a:latin typeface="Arial" panose="020B0604020202020204" pitchFamily="34" charset="0"/>
            </a:endParaRPr>
          </a:p>
          <a:p>
            <a:pPr eaLnBrk="1" hangingPunct="1">
              <a:lnSpc>
                <a:spcPct val="100000"/>
              </a:lnSpc>
              <a:spcBef>
                <a:spcPts val="750"/>
              </a:spcBef>
              <a:buNone/>
              <a:defRPr/>
            </a:pPr>
            <a:r>
              <a:rPr lang="en-US" altLang="en-US" sz="1400" dirty="0" smtClean="0">
                <a:solidFill>
                  <a:srgbClr val="005187"/>
                </a:solidFill>
                <a:latin typeface="Arial" panose="020B0604020202020204" pitchFamily="34" charset="0"/>
              </a:rPr>
              <a:t>Long-term implantation</a:t>
            </a:r>
          </a:p>
          <a:p>
            <a:pPr eaLnBrk="1" hangingPunct="1">
              <a:lnSpc>
                <a:spcPct val="100000"/>
              </a:lnSpc>
              <a:spcBef>
                <a:spcPts val="750"/>
              </a:spcBef>
              <a:buNone/>
              <a:defRPr/>
            </a:pPr>
            <a:endParaRPr lang="en-US" altLang="en-US" sz="1400" dirty="0">
              <a:solidFill>
                <a:srgbClr val="005187"/>
              </a:solidFill>
              <a:latin typeface="Arial" panose="020B0604020202020204" pitchFamily="34" charset="0"/>
            </a:endParaRPr>
          </a:p>
          <a:p>
            <a:pPr eaLnBrk="1" hangingPunct="1">
              <a:lnSpc>
                <a:spcPct val="100000"/>
              </a:lnSpc>
              <a:spcBef>
                <a:spcPts val="750"/>
              </a:spcBef>
              <a:buNone/>
              <a:defRPr/>
            </a:pPr>
            <a:r>
              <a:rPr lang="en-US" altLang="en-US" sz="1400" dirty="0">
                <a:solidFill>
                  <a:srgbClr val="005187"/>
                </a:solidFill>
                <a:latin typeface="Arial" panose="020B0604020202020204" pitchFamily="34" charset="0"/>
              </a:rPr>
              <a:t>Regular reporting to </a:t>
            </a:r>
            <a:r>
              <a:rPr lang="en-US" altLang="en-US" sz="1400" dirty="0" smtClean="0">
                <a:solidFill>
                  <a:srgbClr val="005187"/>
                </a:solidFill>
                <a:latin typeface="Arial" panose="020B0604020202020204" pitchFamily="34" charset="0"/>
              </a:rPr>
              <a:t>clinicians</a:t>
            </a:r>
          </a:p>
          <a:p>
            <a:pPr eaLnBrk="1" hangingPunct="1">
              <a:lnSpc>
                <a:spcPct val="100000"/>
              </a:lnSpc>
              <a:spcBef>
                <a:spcPts val="750"/>
              </a:spcBef>
              <a:buNone/>
              <a:defRPr/>
            </a:pPr>
            <a:endParaRPr lang="en-US" altLang="en-US" sz="1400" dirty="0">
              <a:solidFill>
                <a:srgbClr val="005187"/>
              </a:solidFill>
              <a:latin typeface="Arial" panose="020B0604020202020204" pitchFamily="34" charset="0"/>
            </a:endParaRPr>
          </a:p>
          <a:p>
            <a:pPr eaLnBrk="1" hangingPunct="1">
              <a:lnSpc>
                <a:spcPct val="100000"/>
              </a:lnSpc>
              <a:spcBef>
                <a:spcPts val="750"/>
              </a:spcBef>
              <a:buNone/>
              <a:defRPr/>
            </a:pPr>
            <a:r>
              <a:rPr lang="en-US" altLang="en-US" sz="1400" dirty="0" smtClean="0">
                <a:solidFill>
                  <a:srgbClr val="005187"/>
                </a:solidFill>
                <a:latin typeface="Arial" panose="020B0604020202020204" pitchFamily="34" charset="0"/>
              </a:rPr>
              <a:t>Integrated pressure sensors</a:t>
            </a:r>
            <a:endParaRPr lang="en-US" altLang="en-US" sz="1400" dirty="0">
              <a:solidFill>
                <a:srgbClr val="005187"/>
              </a:solidFill>
              <a:latin typeface="Arial" panose="020B0604020202020204" pitchFamily="34" charset="0"/>
            </a:endParaRPr>
          </a:p>
          <a:p>
            <a:pPr eaLnBrk="1" hangingPunct="1">
              <a:lnSpc>
                <a:spcPct val="100000"/>
              </a:lnSpc>
              <a:spcBef>
                <a:spcPts val="750"/>
              </a:spcBef>
              <a:buNone/>
              <a:defRPr/>
            </a:pPr>
            <a:endParaRPr lang="en-US" altLang="en-US" sz="1400" dirty="0">
              <a:solidFill>
                <a:srgbClr val="005187"/>
              </a:solidFill>
              <a:latin typeface="Arial" panose="020B0604020202020204" pitchFamily="34" charset="0"/>
            </a:endParaRPr>
          </a:p>
          <a:p>
            <a:pPr eaLnBrk="1" hangingPunct="1">
              <a:lnSpc>
                <a:spcPct val="100000"/>
              </a:lnSpc>
              <a:spcBef>
                <a:spcPts val="750"/>
              </a:spcBef>
              <a:buNone/>
              <a:defRPr/>
            </a:pPr>
            <a:endParaRPr lang="en-US" altLang="en-US" sz="1400" dirty="0">
              <a:solidFill>
                <a:srgbClr val="005187"/>
              </a:solidFill>
              <a:latin typeface="Arial" panose="020B0604020202020204" pitchFamily="34" charset="0"/>
            </a:endParaRPr>
          </a:p>
          <a:p>
            <a:pPr marL="0" marR="0" lvl="0" indent="0" algn="l"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endParaRPr kumimoji="0" lang="en-US" altLang="en-US" sz="1400" b="0" i="0" u="none" strike="noStrike" kern="1200" cap="none" spc="0" normalizeH="0" baseline="0" noProof="0" dirty="0">
              <a:ln>
                <a:noFill/>
              </a:ln>
              <a:solidFill>
                <a:srgbClr val="005187"/>
              </a:solidFill>
              <a:effectLst/>
              <a:uLnTx/>
              <a:uFillTx/>
              <a:latin typeface="Arial" panose="020B0604020202020204" pitchFamily="34" charset="0"/>
              <a:ea typeface="+mn-ea"/>
              <a:cs typeface="+mn-cs"/>
            </a:endParaRPr>
          </a:p>
        </p:txBody>
      </p:sp>
      <p:sp>
        <p:nvSpPr>
          <p:cNvPr id="50" name="Slide Number Placeholder 4"/>
          <p:cNvSpPr>
            <a:spLocks noGrp="1"/>
          </p:cNvSpPr>
          <p:nvPr>
            <p:ph type="sldNum" sz="quarter" idx="17"/>
          </p:nvPr>
        </p:nvSpPr>
        <p:spPr>
          <a:xfrm>
            <a:off x="9020175" y="632142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C562C-421F-4A59-8EDA-B9FCCC30ADA0}"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pic>
        <p:nvPicPr>
          <p:cNvPr id="32" name="Picture 2" descr="https://easl.multiregistration.com/image/easl/easl_logo_header.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75405" y="5652799"/>
            <a:ext cx="667187" cy="35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4">
            <a:extLst>
              <a:ext uri="{FF2B5EF4-FFF2-40B4-BE49-F238E27FC236}">
                <a16:creationId xmlns:a16="http://schemas.microsoft.com/office/drawing/2014/main" id="{E74C75C5-A55D-4D5E-ABEA-D2E9825B3FF9}"/>
              </a:ext>
            </a:extLst>
          </p:cNvPr>
          <p:cNvGrpSpPr>
            <a:grpSpLocks noChangeAspect="1"/>
          </p:cNvGrpSpPr>
          <p:nvPr/>
        </p:nvGrpSpPr>
        <p:grpSpPr bwMode="auto">
          <a:xfrm>
            <a:off x="9328790" y="5660005"/>
            <a:ext cx="365565" cy="341545"/>
            <a:chOff x="-725" y="1640"/>
            <a:chExt cx="2359" cy="2204"/>
          </a:xfrm>
          <a:solidFill>
            <a:srgbClr val="143C7E"/>
          </a:solidFill>
        </p:grpSpPr>
        <p:sp>
          <p:nvSpPr>
            <p:cNvPr id="34" name="Freeform 5">
              <a:extLst>
                <a:ext uri="{FF2B5EF4-FFF2-40B4-BE49-F238E27FC236}">
                  <a16:creationId xmlns:a16="http://schemas.microsoft.com/office/drawing/2014/main" id="{D260C6BB-4333-4C35-AE87-94DBCE3394F2}"/>
                </a:ext>
              </a:extLst>
            </p:cNvPr>
            <p:cNvSpPr>
              <a:spLocks/>
            </p:cNvSpPr>
            <p:nvPr/>
          </p:nvSpPr>
          <p:spPr bwMode="auto">
            <a:xfrm>
              <a:off x="371" y="1640"/>
              <a:ext cx="1263" cy="2204"/>
            </a:xfrm>
            <a:custGeom>
              <a:avLst/>
              <a:gdLst>
                <a:gd name="T0" fmla="*/ 791 w 931"/>
                <a:gd name="T1" fmla="*/ 1620 h 1620"/>
                <a:gd name="T2" fmla="*/ 693 w 931"/>
                <a:gd name="T3" fmla="*/ 1604 h 1620"/>
                <a:gd name="T4" fmla="*/ 64 w 931"/>
                <a:gd name="T5" fmla="*/ 992 h 1620"/>
                <a:gd name="T6" fmla="*/ 304 w 931"/>
                <a:gd name="T7" fmla="*/ 214 h 1620"/>
                <a:gd name="T8" fmla="*/ 776 w 931"/>
                <a:gd name="T9" fmla="*/ 3 h 1620"/>
                <a:gd name="T10" fmla="*/ 787 w 931"/>
                <a:gd name="T11" fmla="*/ 0 h 1620"/>
                <a:gd name="T12" fmla="*/ 931 w 931"/>
                <a:gd name="T13" fmla="*/ 0 h 1620"/>
                <a:gd name="T14" fmla="*/ 931 w 931"/>
                <a:gd name="T15" fmla="*/ 244 h 1620"/>
                <a:gd name="T16" fmla="*/ 788 w 931"/>
                <a:gd name="T17" fmla="*/ 244 h 1620"/>
                <a:gd name="T18" fmla="*/ 309 w 931"/>
                <a:gd name="T19" fmla="*/ 636 h 1620"/>
                <a:gd name="T20" fmla="*/ 295 w 931"/>
                <a:gd name="T21" fmla="*/ 686 h 1620"/>
                <a:gd name="T22" fmla="*/ 762 w 931"/>
                <a:gd name="T23" fmla="*/ 686 h 1620"/>
                <a:gd name="T24" fmla="*/ 762 w 931"/>
                <a:gd name="T25" fmla="*/ 934 h 1620"/>
                <a:gd name="T26" fmla="*/ 297 w 931"/>
                <a:gd name="T27" fmla="*/ 934 h 1620"/>
                <a:gd name="T28" fmla="*/ 300 w 931"/>
                <a:gd name="T29" fmla="*/ 954 h 1620"/>
                <a:gd name="T30" fmla="*/ 734 w 931"/>
                <a:gd name="T31" fmla="*/ 1368 h 1620"/>
                <a:gd name="T32" fmla="*/ 931 w 931"/>
                <a:gd name="T33" fmla="*/ 1376 h 1620"/>
                <a:gd name="T34" fmla="*/ 931 w 931"/>
                <a:gd name="T35" fmla="*/ 1620 h 1620"/>
                <a:gd name="T36" fmla="*/ 791 w 931"/>
                <a:gd name="T37" fmla="*/ 162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1" h="1620">
                  <a:moveTo>
                    <a:pt x="791" y="1620"/>
                  </a:moveTo>
                  <a:cubicBezTo>
                    <a:pt x="758" y="1614"/>
                    <a:pt x="726" y="1610"/>
                    <a:pt x="693" y="1604"/>
                  </a:cubicBezTo>
                  <a:cubicBezTo>
                    <a:pt x="390" y="1548"/>
                    <a:pt x="127" y="1294"/>
                    <a:pt x="64" y="992"/>
                  </a:cubicBezTo>
                  <a:cubicBezTo>
                    <a:pt x="0" y="690"/>
                    <a:pt x="81" y="428"/>
                    <a:pt x="304" y="214"/>
                  </a:cubicBezTo>
                  <a:cubicBezTo>
                    <a:pt x="436" y="89"/>
                    <a:pt x="595" y="21"/>
                    <a:pt x="776" y="3"/>
                  </a:cubicBezTo>
                  <a:cubicBezTo>
                    <a:pt x="780" y="3"/>
                    <a:pt x="783" y="1"/>
                    <a:pt x="787" y="0"/>
                  </a:cubicBezTo>
                  <a:cubicBezTo>
                    <a:pt x="835" y="0"/>
                    <a:pt x="883" y="0"/>
                    <a:pt x="931" y="0"/>
                  </a:cubicBezTo>
                  <a:cubicBezTo>
                    <a:pt x="931" y="81"/>
                    <a:pt x="931" y="162"/>
                    <a:pt x="931" y="244"/>
                  </a:cubicBezTo>
                  <a:cubicBezTo>
                    <a:pt x="883" y="243"/>
                    <a:pt x="835" y="237"/>
                    <a:pt x="788" y="244"/>
                  </a:cubicBezTo>
                  <a:cubicBezTo>
                    <a:pt x="549" y="277"/>
                    <a:pt x="391" y="411"/>
                    <a:pt x="309" y="636"/>
                  </a:cubicBezTo>
                  <a:cubicBezTo>
                    <a:pt x="304" y="651"/>
                    <a:pt x="301" y="667"/>
                    <a:pt x="295" y="686"/>
                  </a:cubicBezTo>
                  <a:cubicBezTo>
                    <a:pt x="453" y="686"/>
                    <a:pt x="608" y="686"/>
                    <a:pt x="762" y="686"/>
                  </a:cubicBezTo>
                  <a:cubicBezTo>
                    <a:pt x="762" y="770"/>
                    <a:pt x="762" y="851"/>
                    <a:pt x="762" y="934"/>
                  </a:cubicBezTo>
                  <a:cubicBezTo>
                    <a:pt x="606" y="934"/>
                    <a:pt x="452" y="934"/>
                    <a:pt x="297" y="934"/>
                  </a:cubicBezTo>
                  <a:cubicBezTo>
                    <a:pt x="298" y="943"/>
                    <a:pt x="299" y="949"/>
                    <a:pt x="300" y="954"/>
                  </a:cubicBezTo>
                  <a:cubicBezTo>
                    <a:pt x="367" y="1174"/>
                    <a:pt x="511" y="1313"/>
                    <a:pt x="734" y="1368"/>
                  </a:cubicBezTo>
                  <a:cubicBezTo>
                    <a:pt x="799" y="1383"/>
                    <a:pt x="865" y="1383"/>
                    <a:pt x="931" y="1376"/>
                  </a:cubicBezTo>
                  <a:cubicBezTo>
                    <a:pt x="931" y="1457"/>
                    <a:pt x="931" y="1538"/>
                    <a:pt x="931" y="1620"/>
                  </a:cubicBezTo>
                  <a:cubicBezTo>
                    <a:pt x="884" y="1620"/>
                    <a:pt x="838" y="1620"/>
                    <a:pt x="791" y="16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dirty="0"/>
            </a:p>
          </p:txBody>
        </p:sp>
        <p:sp>
          <p:nvSpPr>
            <p:cNvPr id="35" name="Freeform 6">
              <a:extLst>
                <a:ext uri="{FF2B5EF4-FFF2-40B4-BE49-F238E27FC236}">
                  <a16:creationId xmlns:a16="http://schemas.microsoft.com/office/drawing/2014/main" id="{4AEA5392-12EA-4FA0-83CA-3C49C1567635}"/>
                </a:ext>
              </a:extLst>
            </p:cNvPr>
            <p:cNvSpPr>
              <a:spLocks/>
            </p:cNvSpPr>
            <p:nvPr/>
          </p:nvSpPr>
          <p:spPr bwMode="auto">
            <a:xfrm>
              <a:off x="-725" y="1640"/>
              <a:ext cx="1207" cy="2204"/>
            </a:xfrm>
            <a:custGeom>
              <a:avLst/>
              <a:gdLst>
                <a:gd name="T0" fmla="*/ 876 w 890"/>
                <a:gd name="T1" fmla="*/ 0 h 1620"/>
                <a:gd name="T2" fmla="*/ 890 w 890"/>
                <a:gd name="T3" fmla="*/ 6 h 1620"/>
                <a:gd name="T4" fmla="*/ 890 w 890"/>
                <a:gd name="T5" fmla="*/ 243 h 1620"/>
                <a:gd name="T6" fmla="*/ 389 w 890"/>
                <a:gd name="T7" fmla="*/ 426 h 1620"/>
                <a:gd name="T8" fmla="*/ 240 w 890"/>
                <a:gd name="T9" fmla="*/ 813 h 1620"/>
                <a:gd name="T10" fmla="*/ 439 w 890"/>
                <a:gd name="T11" fmla="*/ 1241 h 1620"/>
                <a:gd name="T12" fmla="*/ 890 w 890"/>
                <a:gd name="T13" fmla="*/ 1375 h 1620"/>
                <a:gd name="T14" fmla="*/ 890 w 890"/>
                <a:gd name="T15" fmla="*/ 1614 h 1620"/>
                <a:gd name="T16" fmla="*/ 872 w 890"/>
                <a:gd name="T17" fmla="*/ 1620 h 1620"/>
                <a:gd name="T18" fmla="*/ 748 w 890"/>
                <a:gd name="T19" fmla="*/ 1620 h 1620"/>
                <a:gd name="T20" fmla="*/ 674 w 890"/>
                <a:gd name="T21" fmla="*/ 1608 h 1620"/>
                <a:gd name="T22" fmla="*/ 16 w 890"/>
                <a:gd name="T23" fmla="*/ 971 h 1620"/>
                <a:gd name="T24" fmla="*/ 0 w 890"/>
                <a:gd name="T25" fmla="*/ 872 h 1620"/>
                <a:gd name="T26" fmla="*/ 0 w 890"/>
                <a:gd name="T27" fmla="*/ 744 h 1620"/>
                <a:gd name="T28" fmla="*/ 4 w 890"/>
                <a:gd name="T29" fmla="*/ 733 h 1620"/>
                <a:gd name="T30" fmla="*/ 21 w 890"/>
                <a:gd name="T31" fmla="*/ 629 h 1620"/>
                <a:gd name="T32" fmla="*/ 652 w 890"/>
                <a:gd name="T33" fmla="*/ 15 h 1620"/>
                <a:gd name="T34" fmla="*/ 744 w 890"/>
                <a:gd name="T35" fmla="*/ 0 h 1620"/>
                <a:gd name="T36" fmla="*/ 876 w 890"/>
                <a:gd name="T37" fmla="*/ 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0" h="1620">
                  <a:moveTo>
                    <a:pt x="876" y="0"/>
                  </a:moveTo>
                  <a:cubicBezTo>
                    <a:pt x="881" y="2"/>
                    <a:pt x="885" y="4"/>
                    <a:pt x="890" y="6"/>
                  </a:cubicBezTo>
                  <a:cubicBezTo>
                    <a:pt x="890" y="84"/>
                    <a:pt x="890" y="163"/>
                    <a:pt x="890" y="243"/>
                  </a:cubicBezTo>
                  <a:cubicBezTo>
                    <a:pt x="692" y="222"/>
                    <a:pt x="524" y="280"/>
                    <a:pt x="389" y="426"/>
                  </a:cubicBezTo>
                  <a:cubicBezTo>
                    <a:pt x="288" y="535"/>
                    <a:pt x="238" y="665"/>
                    <a:pt x="240" y="813"/>
                  </a:cubicBezTo>
                  <a:cubicBezTo>
                    <a:pt x="242" y="985"/>
                    <a:pt x="309" y="1129"/>
                    <a:pt x="439" y="1241"/>
                  </a:cubicBezTo>
                  <a:cubicBezTo>
                    <a:pt x="568" y="1353"/>
                    <a:pt x="720" y="1395"/>
                    <a:pt x="890" y="1375"/>
                  </a:cubicBezTo>
                  <a:cubicBezTo>
                    <a:pt x="890" y="1456"/>
                    <a:pt x="890" y="1535"/>
                    <a:pt x="890" y="1614"/>
                  </a:cubicBezTo>
                  <a:cubicBezTo>
                    <a:pt x="884" y="1616"/>
                    <a:pt x="878" y="1618"/>
                    <a:pt x="872" y="1620"/>
                  </a:cubicBezTo>
                  <a:cubicBezTo>
                    <a:pt x="831" y="1620"/>
                    <a:pt x="789" y="1620"/>
                    <a:pt x="748" y="1620"/>
                  </a:cubicBezTo>
                  <a:cubicBezTo>
                    <a:pt x="723" y="1616"/>
                    <a:pt x="699" y="1612"/>
                    <a:pt x="674" y="1608"/>
                  </a:cubicBezTo>
                  <a:cubicBezTo>
                    <a:pt x="351" y="1557"/>
                    <a:pt x="78" y="1293"/>
                    <a:pt x="16" y="971"/>
                  </a:cubicBezTo>
                  <a:cubicBezTo>
                    <a:pt x="10" y="938"/>
                    <a:pt x="5" y="905"/>
                    <a:pt x="0" y="872"/>
                  </a:cubicBezTo>
                  <a:cubicBezTo>
                    <a:pt x="0" y="829"/>
                    <a:pt x="0" y="786"/>
                    <a:pt x="0" y="744"/>
                  </a:cubicBezTo>
                  <a:cubicBezTo>
                    <a:pt x="1" y="740"/>
                    <a:pt x="3" y="737"/>
                    <a:pt x="4" y="733"/>
                  </a:cubicBezTo>
                  <a:cubicBezTo>
                    <a:pt x="9" y="698"/>
                    <a:pt x="12" y="663"/>
                    <a:pt x="21" y="629"/>
                  </a:cubicBezTo>
                  <a:cubicBezTo>
                    <a:pt x="109" y="299"/>
                    <a:pt x="319" y="93"/>
                    <a:pt x="652" y="15"/>
                  </a:cubicBezTo>
                  <a:cubicBezTo>
                    <a:pt x="683" y="8"/>
                    <a:pt x="713" y="5"/>
                    <a:pt x="744" y="0"/>
                  </a:cubicBezTo>
                  <a:cubicBezTo>
                    <a:pt x="788" y="0"/>
                    <a:pt x="832" y="0"/>
                    <a:pt x="8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a:p>
          </p:txBody>
        </p:sp>
      </p:grpSp>
      <p:grpSp>
        <p:nvGrpSpPr>
          <p:cNvPr id="37" name="Group 13"/>
          <p:cNvGrpSpPr>
            <a:grpSpLocks/>
          </p:cNvGrpSpPr>
          <p:nvPr/>
        </p:nvGrpSpPr>
        <p:grpSpPr bwMode="auto">
          <a:xfrm>
            <a:off x="5280921" y="5584001"/>
            <a:ext cx="2566819" cy="493552"/>
            <a:chOff x="8086359" y="1505191"/>
            <a:chExt cx="2191864" cy="444637"/>
          </a:xfrm>
        </p:grpSpPr>
        <p:sp>
          <p:nvSpPr>
            <p:cNvPr id="41" name="TextBox 14"/>
            <p:cNvSpPr txBox="1">
              <a:spLocks noChangeArrowheads="1"/>
            </p:cNvSpPr>
            <p:nvPr/>
          </p:nvSpPr>
          <p:spPr bwMode="auto">
            <a:xfrm>
              <a:off x="9020176" y="1505191"/>
              <a:ext cx="1258047" cy="38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b="1" dirty="0"/>
                <a:t>Breakthrough Device</a:t>
              </a:r>
            </a:p>
            <a:p>
              <a:r>
                <a:rPr lang="en-US" altLang="en-US" sz="1050" dirty="0"/>
                <a:t>Designation </a:t>
              </a:r>
              <a:endParaRPr lang="en-GB" altLang="en-US" sz="1050" dirty="0"/>
            </a:p>
          </p:txBody>
        </p:sp>
        <p:pic>
          <p:nvPicPr>
            <p:cNvPr id="42" name="Picture 2" descr="Image result for fda logo"/>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86359" y="1564629"/>
              <a:ext cx="933816" cy="38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 name="Picture 43"/>
          <p:cNvPicPr>
            <a:picLocks noChangeAspect="1"/>
          </p:cNvPicPr>
          <p:nvPr/>
        </p:nvPicPr>
        <p:blipFill rotWithShape="1">
          <a:blip r:embed="rId5" cstate="hqprint">
            <a:extLst>
              <a:ext uri="{28A0092B-C50C-407E-A947-70E740481C1C}">
                <a14:useLocalDpi xmlns:a14="http://schemas.microsoft.com/office/drawing/2010/main" val="0"/>
              </a:ext>
            </a:extLst>
          </a:blip>
          <a:srcRect l="7087" t="6248" r="51757" b="34096"/>
          <a:stretch/>
        </p:blipFill>
        <p:spPr>
          <a:xfrm>
            <a:off x="910468" y="3372606"/>
            <a:ext cx="763581" cy="1034402"/>
          </a:xfrm>
          <a:prstGeom prst="rect">
            <a:avLst/>
          </a:prstGeom>
        </p:spPr>
      </p:pic>
      <p:sp>
        <p:nvSpPr>
          <p:cNvPr id="29" name="TextBox 28"/>
          <p:cNvSpPr txBox="1"/>
          <p:nvPr/>
        </p:nvSpPr>
        <p:spPr>
          <a:xfrm>
            <a:off x="939344" y="5646111"/>
            <a:ext cx="3142655" cy="369332"/>
          </a:xfrm>
          <a:prstGeom prst="rect">
            <a:avLst/>
          </a:prstGeom>
          <a:noFill/>
        </p:spPr>
        <p:txBody>
          <a:bodyPr wrap="none" rtlCol="0">
            <a:spAutoFit/>
          </a:bodyPr>
          <a:lstStyle/>
          <a:p>
            <a:pPr algn="l"/>
            <a:r>
              <a:rPr lang="en-GB" b="1" dirty="0" smtClean="0">
                <a:latin typeface="+mj-lt"/>
              </a:rPr>
              <a:t>PMA Approval from FDA</a:t>
            </a:r>
            <a:r>
              <a:rPr lang="en-GB" b="1" baseline="30000" dirty="0" smtClean="0">
                <a:solidFill>
                  <a:schemeClr val="tx1">
                    <a:lumMod val="65000"/>
                    <a:lumOff val="35000"/>
                  </a:schemeClr>
                </a:solidFill>
                <a:latin typeface="+mj-lt"/>
              </a:rPr>
              <a:t>(1)</a:t>
            </a:r>
          </a:p>
        </p:txBody>
      </p:sp>
      <p:pic>
        <p:nvPicPr>
          <p:cNvPr id="38" name="Picture 37"/>
          <p:cNvPicPr>
            <a:picLocks noChangeAspect="1"/>
          </p:cNvPicPr>
          <p:nvPr/>
        </p:nvPicPr>
        <p:blipFill rotWithShape="1">
          <a:blip r:embed="rId6"/>
          <a:srcRect l="11571" t="19959" r="13222" b="16821"/>
          <a:stretch/>
        </p:blipFill>
        <p:spPr>
          <a:xfrm>
            <a:off x="195944" y="120454"/>
            <a:ext cx="906462" cy="761196"/>
          </a:xfrm>
          <a:prstGeom prst="rect">
            <a:avLst/>
          </a:prstGeom>
        </p:spPr>
      </p:pic>
      <p:pic>
        <p:nvPicPr>
          <p:cNvPr id="2" name="Picture 1"/>
          <p:cNvPicPr>
            <a:picLocks noChangeAspect="1"/>
          </p:cNvPicPr>
          <p:nvPr/>
        </p:nvPicPr>
        <p:blipFill>
          <a:blip r:embed="rId7"/>
          <a:stretch>
            <a:fillRect/>
          </a:stretch>
        </p:blipFill>
        <p:spPr>
          <a:xfrm>
            <a:off x="8432375" y="1557201"/>
            <a:ext cx="3765866" cy="4013522"/>
          </a:xfrm>
          <a:prstGeom prst="rect">
            <a:avLst/>
          </a:prstGeom>
        </p:spPr>
      </p:pic>
      <p:grpSp>
        <p:nvGrpSpPr>
          <p:cNvPr id="45" name="Group 44"/>
          <p:cNvGrpSpPr/>
          <p:nvPr/>
        </p:nvGrpSpPr>
        <p:grpSpPr>
          <a:xfrm>
            <a:off x="5023204" y="2248483"/>
            <a:ext cx="444167" cy="445454"/>
            <a:chOff x="5090361" y="1972683"/>
            <a:chExt cx="444167" cy="445454"/>
          </a:xfrm>
        </p:grpSpPr>
        <p:sp>
          <p:nvSpPr>
            <p:cNvPr id="49" name="Oval 48">
              <a:extLst>
                <a:ext uri="{FF2B5EF4-FFF2-40B4-BE49-F238E27FC236}">
                  <a16:creationId xmlns:a16="http://schemas.microsoft.com/office/drawing/2014/main" id="{6E43F956-CFC2-8C4D-84BF-A46C76A52036}"/>
                </a:ext>
              </a:extLst>
            </p:cNvPr>
            <p:cNvSpPr/>
            <p:nvPr/>
          </p:nvSpPr>
          <p:spPr bwMode="auto">
            <a:xfrm>
              <a:off x="5090361" y="1972683"/>
              <a:ext cx="444167" cy="445454"/>
            </a:xfrm>
            <a:prstGeom prst="ellipse">
              <a:avLst/>
            </a:prstGeom>
            <a:solidFill>
              <a:srgbClr val="0051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51" name="Shape 2540">
              <a:extLst>
                <a:ext uri="{FF2B5EF4-FFF2-40B4-BE49-F238E27FC236}">
                  <a16:creationId xmlns:a16="http://schemas.microsoft.com/office/drawing/2014/main" id="{0486067E-9A1E-D146-9BB9-9065426C2DFE}"/>
                </a:ext>
              </a:extLst>
            </p:cNvPr>
            <p:cNvSpPr/>
            <p:nvPr/>
          </p:nvSpPr>
          <p:spPr bwMode="auto">
            <a:xfrm>
              <a:off x="5199150" y="2082116"/>
              <a:ext cx="226589" cy="22658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Source Sans Pro Light" charset="0"/>
                <a:cs typeface="Source Sans Pro Light" charset="0"/>
                <a:sym typeface="Gill Sans"/>
              </a:endParaRPr>
            </a:p>
          </p:txBody>
        </p:sp>
      </p:grpSp>
      <p:grpSp>
        <p:nvGrpSpPr>
          <p:cNvPr id="52" name="Group 51"/>
          <p:cNvGrpSpPr/>
          <p:nvPr/>
        </p:nvGrpSpPr>
        <p:grpSpPr>
          <a:xfrm>
            <a:off x="5023204" y="2884210"/>
            <a:ext cx="444167" cy="445454"/>
            <a:chOff x="5090361" y="1972683"/>
            <a:chExt cx="444167" cy="445454"/>
          </a:xfrm>
        </p:grpSpPr>
        <p:sp>
          <p:nvSpPr>
            <p:cNvPr id="53" name="Oval 52">
              <a:extLst>
                <a:ext uri="{FF2B5EF4-FFF2-40B4-BE49-F238E27FC236}">
                  <a16:creationId xmlns:a16="http://schemas.microsoft.com/office/drawing/2014/main" id="{6E43F956-CFC2-8C4D-84BF-A46C76A52036}"/>
                </a:ext>
              </a:extLst>
            </p:cNvPr>
            <p:cNvSpPr/>
            <p:nvPr/>
          </p:nvSpPr>
          <p:spPr bwMode="auto">
            <a:xfrm>
              <a:off x="5090361" y="1972683"/>
              <a:ext cx="444167" cy="445454"/>
            </a:xfrm>
            <a:prstGeom prst="ellipse">
              <a:avLst/>
            </a:prstGeom>
            <a:solidFill>
              <a:srgbClr val="0051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Shape 2540">
              <a:extLst>
                <a:ext uri="{FF2B5EF4-FFF2-40B4-BE49-F238E27FC236}">
                  <a16:creationId xmlns:a16="http://schemas.microsoft.com/office/drawing/2014/main" id="{0486067E-9A1E-D146-9BB9-9065426C2DFE}"/>
                </a:ext>
              </a:extLst>
            </p:cNvPr>
            <p:cNvSpPr/>
            <p:nvPr/>
          </p:nvSpPr>
          <p:spPr bwMode="auto">
            <a:xfrm>
              <a:off x="5199150" y="2082116"/>
              <a:ext cx="226589" cy="22658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Source Sans Pro Light" charset="0"/>
                <a:cs typeface="Source Sans Pro Light" charset="0"/>
                <a:sym typeface="Gill Sans"/>
              </a:endParaRPr>
            </a:p>
          </p:txBody>
        </p:sp>
      </p:grpSp>
      <p:grpSp>
        <p:nvGrpSpPr>
          <p:cNvPr id="55" name="Group 54"/>
          <p:cNvGrpSpPr/>
          <p:nvPr/>
        </p:nvGrpSpPr>
        <p:grpSpPr>
          <a:xfrm>
            <a:off x="5023204" y="3519937"/>
            <a:ext cx="444167" cy="445454"/>
            <a:chOff x="5090361" y="1972683"/>
            <a:chExt cx="444167" cy="445454"/>
          </a:xfrm>
        </p:grpSpPr>
        <p:sp>
          <p:nvSpPr>
            <p:cNvPr id="56" name="Oval 55">
              <a:extLst>
                <a:ext uri="{FF2B5EF4-FFF2-40B4-BE49-F238E27FC236}">
                  <a16:creationId xmlns:a16="http://schemas.microsoft.com/office/drawing/2014/main" id="{6E43F956-CFC2-8C4D-84BF-A46C76A52036}"/>
                </a:ext>
              </a:extLst>
            </p:cNvPr>
            <p:cNvSpPr/>
            <p:nvPr/>
          </p:nvSpPr>
          <p:spPr bwMode="auto">
            <a:xfrm>
              <a:off x="5090361" y="1972683"/>
              <a:ext cx="444167" cy="445454"/>
            </a:xfrm>
            <a:prstGeom prst="ellipse">
              <a:avLst/>
            </a:prstGeom>
            <a:solidFill>
              <a:srgbClr val="0051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Shape 2540">
              <a:extLst>
                <a:ext uri="{FF2B5EF4-FFF2-40B4-BE49-F238E27FC236}">
                  <a16:creationId xmlns:a16="http://schemas.microsoft.com/office/drawing/2014/main" id="{0486067E-9A1E-D146-9BB9-9065426C2DFE}"/>
                </a:ext>
              </a:extLst>
            </p:cNvPr>
            <p:cNvSpPr/>
            <p:nvPr/>
          </p:nvSpPr>
          <p:spPr bwMode="auto">
            <a:xfrm>
              <a:off x="5199150" y="2082116"/>
              <a:ext cx="226589" cy="22658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Source Sans Pro Light" charset="0"/>
                <a:cs typeface="Source Sans Pro Light" charset="0"/>
                <a:sym typeface="Gill Sans"/>
              </a:endParaRPr>
            </a:p>
          </p:txBody>
        </p:sp>
      </p:grpSp>
      <p:grpSp>
        <p:nvGrpSpPr>
          <p:cNvPr id="58" name="Group 57"/>
          <p:cNvGrpSpPr/>
          <p:nvPr/>
        </p:nvGrpSpPr>
        <p:grpSpPr>
          <a:xfrm>
            <a:off x="5023204" y="4155664"/>
            <a:ext cx="444167" cy="445454"/>
            <a:chOff x="5090361" y="1972683"/>
            <a:chExt cx="444167" cy="445454"/>
          </a:xfrm>
        </p:grpSpPr>
        <p:sp>
          <p:nvSpPr>
            <p:cNvPr id="59" name="Oval 58">
              <a:extLst>
                <a:ext uri="{FF2B5EF4-FFF2-40B4-BE49-F238E27FC236}">
                  <a16:creationId xmlns:a16="http://schemas.microsoft.com/office/drawing/2014/main" id="{6E43F956-CFC2-8C4D-84BF-A46C76A52036}"/>
                </a:ext>
              </a:extLst>
            </p:cNvPr>
            <p:cNvSpPr/>
            <p:nvPr/>
          </p:nvSpPr>
          <p:spPr bwMode="auto">
            <a:xfrm>
              <a:off x="5090361" y="1972683"/>
              <a:ext cx="444167" cy="445454"/>
            </a:xfrm>
            <a:prstGeom prst="ellipse">
              <a:avLst/>
            </a:prstGeom>
            <a:solidFill>
              <a:srgbClr val="0051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Shape 2540">
              <a:extLst>
                <a:ext uri="{FF2B5EF4-FFF2-40B4-BE49-F238E27FC236}">
                  <a16:creationId xmlns:a16="http://schemas.microsoft.com/office/drawing/2014/main" id="{0486067E-9A1E-D146-9BB9-9065426C2DFE}"/>
                </a:ext>
              </a:extLst>
            </p:cNvPr>
            <p:cNvSpPr/>
            <p:nvPr/>
          </p:nvSpPr>
          <p:spPr bwMode="auto">
            <a:xfrm>
              <a:off x="5199150" y="2082116"/>
              <a:ext cx="226589" cy="22658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Source Sans Pro Light" charset="0"/>
                <a:cs typeface="Source Sans Pro Light" charset="0"/>
                <a:sym typeface="Gill Sans"/>
              </a:endParaRPr>
            </a:p>
          </p:txBody>
        </p:sp>
      </p:grpSp>
      <p:grpSp>
        <p:nvGrpSpPr>
          <p:cNvPr id="61" name="Group 60"/>
          <p:cNvGrpSpPr/>
          <p:nvPr/>
        </p:nvGrpSpPr>
        <p:grpSpPr>
          <a:xfrm>
            <a:off x="5023204" y="4791389"/>
            <a:ext cx="444167" cy="445454"/>
            <a:chOff x="5090361" y="1972683"/>
            <a:chExt cx="444167" cy="445454"/>
          </a:xfrm>
        </p:grpSpPr>
        <p:sp>
          <p:nvSpPr>
            <p:cNvPr id="62" name="Oval 61">
              <a:extLst>
                <a:ext uri="{FF2B5EF4-FFF2-40B4-BE49-F238E27FC236}">
                  <a16:creationId xmlns:a16="http://schemas.microsoft.com/office/drawing/2014/main" id="{6E43F956-CFC2-8C4D-84BF-A46C76A52036}"/>
                </a:ext>
              </a:extLst>
            </p:cNvPr>
            <p:cNvSpPr/>
            <p:nvPr/>
          </p:nvSpPr>
          <p:spPr bwMode="auto">
            <a:xfrm>
              <a:off x="5090361" y="1972683"/>
              <a:ext cx="444167" cy="445454"/>
            </a:xfrm>
            <a:prstGeom prst="ellipse">
              <a:avLst/>
            </a:prstGeom>
            <a:solidFill>
              <a:srgbClr val="0051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Shape 2540">
              <a:extLst>
                <a:ext uri="{FF2B5EF4-FFF2-40B4-BE49-F238E27FC236}">
                  <a16:creationId xmlns:a16="http://schemas.microsoft.com/office/drawing/2014/main" id="{0486067E-9A1E-D146-9BB9-9065426C2DFE}"/>
                </a:ext>
              </a:extLst>
            </p:cNvPr>
            <p:cNvSpPr/>
            <p:nvPr/>
          </p:nvSpPr>
          <p:spPr bwMode="auto">
            <a:xfrm>
              <a:off x="5199150" y="2082116"/>
              <a:ext cx="226589" cy="22658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Source Sans Pro Light" charset="0"/>
                <a:cs typeface="Source Sans Pro Light" charset="0"/>
                <a:sym typeface="Gill Sans"/>
              </a:endParaRPr>
            </a:p>
          </p:txBody>
        </p:sp>
      </p:grpSp>
      <p:sp>
        <p:nvSpPr>
          <p:cNvPr id="7" name="TextBox 6"/>
          <p:cNvSpPr txBox="1"/>
          <p:nvPr/>
        </p:nvSpPr>
        <p:spPr>
          <a:xfrm>
            <a:off x="9629977" y="5570723"/>
            <a:ext cx="372218" cy="276999"/>
          </a:xfrm>
          <a:prstGeom prst="rect">
            <a:avLst/>
          </a:prstGeom>
          <a:noFill/>
        </p:spPr>
        <p:txBody>
          <a:bodyPr wrap="none" rtlCol="0">
            <a:spAutoFit/>
          </a:bodyPr>
          <a:lstStyle/>
          <a:p>
            <a:pPr algn="l"/>
            <a:r>
              <a:rPr lang="en-GB" baseline="30000" dirty="0" smtClean="0">
                <a:solidFill>
                  <a:schemeClr val="accent4"/>
                </a:solidFill>
                <a:latin typeface="+mj-lt"/>
              </a:rPr>
              <a:t>(2)</a:t>
            </a:r>
          </a:p>
        </p:txBody>
      </p:sp>
      <p:sp>
        <p:nvSpPr>
          <p:cNvPr id="8" name="TextBox 7"/>
          <p:cNvSpPr txBox="1"/>
          <p:nvPr/>
        </p:nvSpPr>
        <p:spPr>
          <a:xfrm>
            <a:off x="55929" y="6487336"/>
            <a:ext cx="4471096" cy="369332"/>
          </a:xfrm>
          <a:prstGeom prst="rect">
            <a:avLst/>
          </a:prstGeom>
          <a:noFill/>
        </p:spPr>
        <p:txBody>
          <a:bodyPr wrap="none" rtlCol="0">
            <a:spAutoFit/>
          </a:bodyPr>
          <a:lstStyle/>
          <a:p>
            <a:r>
              <a:rPr lang="en-GB" sz="900" i="1" dirty="0" smtClean="0">
                <a:solidFill>
                  <a:schemeClr val="tx1">
                    <a:lumMod val="65000"/>
                    <a:lumOff val="35000"/>
                  </a:schemeClr>
                </a:solidFill>
                <a:latin typeface="+mn-lt"/>
              </a:rPr>
              <a:t>(1) </a:t>
            </a:r>
            <a:r>
              <a:rPr lang="en-GB" sz="900" dirty="0">
                <a:solidFill>
                  <a:schemeClr val="tx1">
                    <a:lumMod val="65000"/>
                    <a:lumOff val="35000"/>
                  </a:schemeClr>
                </a:solidFill>
                <a:latin typeface="+mn-lt"/>
              </a:rPr>
              <a:t>h</a:t>
            </a:r>
            <a:r>
              <a:rPr lang="en-US" sz="900" dirty="0" smtClean="0">
                <a:solidFill>
                  <a:schemeClr val="tx1">
                    <a:lumMod val="65000"/>
                    <a:lumOff val="35000"/>
                  </a:schemeClr>
                </a:solidFill>
                <a:latin typeface="+mn-lt"/>
              </a:rPr>
              <a:t>ttps</a:t>
            </a:r>
            <a:r>
              <a:rPr lang="en-US" sz="900" dirty="0">
                <a:solidFill>
                  <a:schemeClr val="tx1">
                    <a:lumMod val="65000"/>
                    <a:lumOff val="35000"/>
                  </a:schemeClr>
                </a:solidFill>
                <a:latin typeface="+mn-lt"/>
              </a:rPr>
              <a:t>://www.accessdata.fda.gov/scripts/cdrh/cfdocs/cfpma/pma.cfm?id=P230044</a:t>
            </a:r>
            <a:endParaRPr lang="en-GB" sz="900" i="1" dirty="0" smtClean="0">
              <a:solidFill>
                <a:schemeClr val="tx1">
                  <a:lumMod val="65000"/>
                  <a:lumOff val="35000"/>
                </a:schemeClr>
              </a:solidFill>
              <a:latin typeface="+mn-lt"/>
            </a:endParaRPr>
          </a:p>
          <a:p>
            <a:pPr algn="l"/>
            <a:r>
              <a:rPr lang="en-GB" sz="900" i="1" dirty="0" smtClean="0">
                <a:solidFill>
                  <a:schemeClr val="tx1">
                    <a:lumMod val="65000"/>
                    <a:lumOff val="35000"/>
                  </a:schemeClr>
                </a:solidFill>
                <a:latin typeface="+mn-lt"/>
              </a:rPr>
              <a:t>(2) Under MDR 2017/745</a:t>
            </a:r>
          </a:p>
        </p:txBody>
      </p:sp>
    </p:spTree>
    <p:extLst>
      <p:ext uri="{BB962C8B-B14F-4D97-AF65-F5344CB8AC3E}">
        <p14:creationId xmlns:p14="http://schemas.microsoft.com/office/powerpoint/2010/main" val="15932151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602638" y="4350619"/>
            <a:ext cx="5796366" cy="952901"/>
          </a:xfrm>
        </p:spPr>
        <p:txBody>
          <a:bodyPr/>
          <a:lstStyle/>
          <a:p>
            <a:r>
              <a:rPr lang="en-GB" dirty="0" smtClean="0"/>
              <a:t>Dr Saab, </a:t>
            </a:r>
          </a:p>
          <a:p>
            <a:r>
              <a:rPr lang="en-GB" dirty="0" smtClean="0"/>
              <a:t>UCLA</a:t>
            </a:r>
            <a:endParaRPr lang="en-GB" dirty="0"/>
          </a:p>
        </p:txBody>
      </p:sp>
      <p:sp>
        <p:nvSpPr>
          <p:cNvPr id="6" name="Text Placeholder 5"/>
          <p:cNvSpPr>
            <a:spLocks noGrp="1"/>
          </p:cNvSpPr>
          <p:nvPr>
            <p:ph type="body" sz="quarter" idx="10"/>
          </p:nvPr>
        </p:nvSpPr>
        <p:spPr/>
        <p:txBody>
          <a:bodyPr/>
          <a:lstStyle/>
          <a:p>
            <a:r>
              <a:rPr lang="en-GB" dirty="0" smtClean="0"/>
              <a:t>Recurrent and Refractory Ascites Due to Liver Cirrhosis –overview and treatment options</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11</a:t>
            </a:fld>
            <a:endParaRPr lang="en-US" dirty="0"/>
          </a:p>
        </p:txBody>
      </p:sp>
    </p:spTree>
    <p:extLst>
      <p:ext uri="{BB962C8B-B14F-4D97-AF65-F5344CB8AC3E}">
        <p14:creationId xmlns:p14="http://schemas.microsoft.com/office/powerpoint/2010/main" val="21883811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67746B4-FA66-C85B-9712-70A6FEDCD331}"/>
              </a:ext>
            </a:extLst>
          </p:cNvPr>
          <p:cNvCxnSpPr/>
          <p:nvPr/>
        </p:nvCxnSpPr>
        <p:spPr bwMode="auto">
          <a:xfrm>
            <a:off x="0" y="0"/>
            <a:ext cx="914400" cy="0"/>
          </a:xfrm>
          <a:prstGeom prst="line">
            <a:avLst/>
          </a:prstGeom>
          <a:solidFill>
            <a:srgbClr val="00FF00"/>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itle 2">
            <a:extLst>
              <a:ext uri="{FF2B5EF4-FFF2-40B4-BE49-F238E27FC236}">
                <a16:creationId xmlns:a16="http://schemas.microsoft.com/office/drawing/2014/main" id="{71053AE0-384C-89FF-0624-8C4EAE98F870}"/>
              </a:ext>
            </a:extLst>
          </p:cNvPr>
          <p:cNvSpPr>
            <a:spLocks noGrp="1"/>
          </p:cNvSpPr>
          <p:nvPr>
            <p:ph type="title"/>
          </p:nvPr>
        </p:nvSpPr>
        <p:spPr/>
        <p:txBody>
          <a:bodyPr/>
          <a:lstStyle/>
          <a:p>
            <a:r>
              <a:rPr lang="en-US" dirty="0" smtClean="0">
                <a:solidFill>
                  <a:srgbClr val="005187"/>
                </a:solidFill>
              </a:rPr>
              <a:t>Cirrhosis - Epidemiology</a:t>
            </a:r>
            <a:endParaRPr lang="en-US" dirty="0">
              <a:solidFill>
                <a:srgbClr val="005187"/>
              </a:solidFill>
            </a:endParaRPr>
          </a:p>
        </p:txBody>
      </p:sp>
      <p:sp>
        <p:nvSpPr>
          <p:cNvPr id="2" name="Content Placeholder 1">
            <a:extLst>
              <a:ext uri="{FF2B5EF4-FFF2-40B4-BE49-F238E27FC236}">
                <a16:creationId xmlns:a16="http://schemas.microsoft.com/office/drawing/2014/main" id="{24E9ABAC-1182-5266-8E90-1882568EF038}"/>
              </a:ext>
            </a:extLst>
          </p:cNvPr>
          <p:cNvSpPr>
            <a:spLocks noGrp="1"/>
          </p:cNvSpPr>
          <p:nvPr>
            <p:ph idx="1"/>
          </p:nvPr>
        </p:nvSpPr>
        <p:spPr/>
        <p:txBody>
          <a:bodyPr/>
          <a:lstStyle/>
          <a:p>
            <a:pPr lvl="0"/>
            <a:r>
              <a:rPr lang="en-US" dirty="0" smtClean="0"/>
              <a:t>Affects </a:t>
            </a:r>
            <a:r>
              <a:rPr lang="en-US" dirty="0"/>
              <a:t>~2.2 million adults in US</a:t>
            </a:r>
            <a:r>
              <a:rPr lang="en-US" baseline="30000" dirty="0"/>
              <a:t>1</a:t>
            </a:r>
          </a:p>
          <a:p>
            <a:pPr lvl="1"/>
            <a:r>
              <a:rPr lang="en-US" sz="1800" dirty="0"/>
              <a:t>Continues to rise due to increased incidence of alcohol liver disease and </a:t>
            </a:r>
            <a:r>
              <a:rPr lang="en-US" sz="1800" dirty="0" err="1"/>
              <a:t>steatotic</a:t>
            </a:r>
            <a:r>
              <a:rPr lang="en-US" sz="1800" dirty="0"/>
              <a:t> liver disease</a:t>
            </a:r>
          </a:p>
          <a:p>
            <a:pPr lvl="1"/>
            <a:r>
              <a:rPr lang="en-US" sz="1800" dirty="0"/>
              <a:t>&gt; 40,000 progress to liver failure and death each year</a:t>
            </a:r>
            <a:r>
              <a:rPr lang="en-US" sz="1800" baseline="30000" dirty="0"/>
              <a:t>2</a:t>
            </a:r>
          </a:p>
          <a:p>
            <a:endParaRPr lang="en-US" dirty="0"/>
          </a:p>
        </p:txBody>
      </p:sp>
      <p:sp>
        <p:nvSpPr>
          <p:cNvPr id="4" name="TextBox 3">
            <a:extLst>
              <a:ext uri="{FF2B5EF4-FFF2-40B4-BE49-F238E27FC236}">
                <a16:creationId xmlns:a16="http://schemas.microsoft.com/office/drawing/2014/main" id="{0587E0BD-CF07-9AA8-CAD6-2CCC2DF05EC3}"/>
              </a:ext>
            </a:extLst>
          </p:cNvPr>
          <p:cNvSpPr txBox="1"/>
          <p:nvPr/>
        </p:nvSpPr>
        <p:spPr>
          <a:xfrm>
            <a:off x="-1" y="6581001"/>
            <a:ext cx="12063664" cy="230832"/>
          </a:xfrm>
          <a:prstGeom prst="rect">
            <a:avLst/>
          </a:prstGeom>
          <a:noFill/>
        </p:spPr>
        <p:txBody>
          <a:bodyPr wrap="square" rtlCol="0">
            <a:spAutoFit/>
          </a:bodyPr>
          <a:lstStyle/>
          <a:p>
            <a:r>
              <a:rPr lang="en-US" sz="900" i="1" dirty="0">
                <a:solidFill>
                  <a:schemeClr val="tx1">
                    <a:lumMod val="50000"/>
                    <a:lumOff val="50000"/>
                  </a:schemeClr>
                </a:solidFill>
                <a:latin typeface="+mn-lt"/>
              </a:rPr>
              <a:t>1. Tapper and Parikh 2023; 2. NIAAA surveillance report 2022</a:t>
            </a:r>
          </a:p>
        </p:txBody>
      </p:sp>
      <p:sp>
        <p:nvSpPr>
          <p:cNvPr id="7" name="TextBox 6"/>
          <p:cNvSpPr txBox="1"/>
          <p:nvPr/>
        </p:nvSpPr>
        <p:spPr>
          <a:xfrm>
            <a:off x="10731600" y="34502"/>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326697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FC2466F-48B0-F5BD-C53F-A5E7A2BACD79}"/>
              </a:ext>
            </a:extLst>
          </p:cNvPr>
          <p:cNvCxnSpPr/>
          <p:nvPr/>
        </p:nvCxnSpPr>
        <p:spPr bwMode="auto">
          <a:xfrm>
            <a:off x="0" y="0"/>
            <a:ext cx="914400" cy="0"/>
          </a:xfrm>
          <a:prstGeom prst="line">
            <a:avLst/>
          </a:prstGeom>
          <a:solidFill>
            <a:srgbClr val="00FF00"/>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108587" name="Text Box 6"/>
          <p:cNvSpPr txBox="1">
            <a:spLocks noChangeArrowheads="1"/>
          </p:cNvSpPr>
          <p:nvPr/>
        </p:nvSpPr>
        <p:spPr bwMode="auto">
          <a:xfrm>
            <a:off x="0" y="6573029"/>
            <a:ext cx="34279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900" i="1" dirty="0"/>
              <a:t>Figure adapted from Biggins et al. 2021</a:t>
            </a:r>
          </a:p>
        </p:txBody>
      </p:sp>
      <p:sp>
        <p:nvSpPr>
          <p:cNvPr id="10" name="Title 2">
            <a:extLst>
              <a:ext uri="{FF2B5EF4-FFF2-40B4-BE49-F238E27FC236}">
                <a16:creationId xmlns:a16="http://schemas.microsoft.com/office/drawing/2014/main" id="{16C6DF66-13DE-8AF3-FA01-D45F14796B55}"/>
              </a:ext>
            </a:extLst>
          </p:cNvPr>
          <p:cNvSpPr>
            <a:spLocks noGrp="1"/>
          </p:cNvSpPr>
          <p:nvPr>
            <p:ph type="title"/>
          </p:nvPr>
        </p:nvSpPr>
        <p:spPr/>
        <p:txBody>
          <a:bodyPr/>
          <a:lstStyle/>
          <a:p>
            <a:r>
              <a:rPr lang="en-US" dirty="0">
                <a:solidFill>
                  <a:srgbClr val="005187"/>
                </a:solidFill>
              </a:rPr>
              <a:t>Ascites is a </a:t>
            </a:r>
            <a:r>
              <a:rPr lang="en-US" dirty="0" smtClean="0">
                <a:solidFill>
                  <a:srgbClr val="005187"/>
                </a:solidFill>
              </a:rPr>
              <a:t>main </a:t>
            </a:r>
            <a:r>
              <a:rPr lang="en-US" dirty="0">
                <a:solidFill>
                  <a:srgbClr val="005187"/>
                </a:solidFill>
              </a:rPr>
              <a:t>c</a:t>
            </a:r>
            <a:r>
              <a:rPr lang="en-US" dirty="0" smtClean="0">
                <a:solidFill>
                  <a:srgbClr val="005187"/>
                </a:solidFill>
              </a:rPr>
              <a:t>omplication </a:t>
            </a:r>
            <a:r>
              <a:rPr lang="en-US" dirty="0">
                <a:solidFill>
                  <a:srgbClr val="005187"/>
                </a:solidFill>
              </a:rPr>
              <a:t>of </a:t>
            </a:r>
            <a:r>
              <a:rPr lang="en-US" dirty="0" smtClean="0">
                <a:solidFill>
                  <a:srgbClr val="005187"/>
                </a:solidFill>
              </a:rPr>
              <a:t>cirrhosis</a:t>
            </a:r>
            <a:endParaRPr lang="en-US" dirty="0">
              <a:solidFill>
                <a:srgbClr val="005187"/>
              </a:solidFill>
            </a:endParaRPr>
          </a:p>
        </p:txBody>
      </p:sp>
      <p:sp>
        <p:nvSpPr>
          <p:cNvPr id="28" name="Rectangle: Rounded Corners 27">
            <a:extLst>
              <a:ext uri="{FF2B5EF4-FFF2-40B4-BE49-F238E27FC236}">
                <a16:creationId xmlns:a16="http://schemas.microsoft.com/office/drawing/2014/main" id="{C38B0998-6B71-F3C5-4454-8E1E34477C51}"/>
              </a:ext>
            </a:extLst>
          </p:cNvPr>
          <p:cNvSpPr/>
          <p:nvPr/>
        </p:nvSpPr>
        <p:spPr>
          <a:xfrm>
            <a:off x="4449902" y="1232990"/>
            <a:ext cx="3291840" cy="822960"/>
          </a:xfrm>
          <a:prstGeom prst="roundRect">
            <a:avLst/>
          </a:prstGeom>
          <a:solidFill>
            <a:schemeClr val="tx2"/>
          </a:solidFill>
          <a:ln w="12700">
            <a:solidFill>
              <a:schemeClr val="tx1"/>
            </a:solidFill>
          </a:ln>
          <a:effectLst>
            <a:outerShdw blurRad="50800" dist="38100" dir="2700000" algn="tl" rotWithShape="0">
              <a:prstClr val="black">
                <a:alpha val="40000"/>
              </a:prstClr>
            </a:outerShdw>
          </a:effectLst>
        </p:spPr>
        <p:txBody>
          <a:bodyPr wrap="square" rtlCol="0" anchor="ctr">
            <a:noAutofit/>
          </a:bodyPr>
          <a:lstStyle/>
          <a:p>
            <a:pPr algn="ctr"/>
            <a:r>
              <a:rPr lang="en-US" b="1">
                <a:solidFill>
                  <a:schemeClr val="bg1"/>
                </a:solidFill>
              </a:rPr>
              <a:t>Cirrhosis</a:t>
            </a:r>
          </a:p>
        </p:txBody>
      </p:sp>
      <p:sp>
        <p:nvSpPr>
          <p:cNvPr id="29" name="Rectangle: Rounded Corners 28">
            <a:extLst>
              <a:ext uri="{FF2B5EF4-FFF2-40B4-BE49-F238E27FC236}">
                <a16:creationId xmlns:a16="http://schemas.microsoft.com/office/drawing/2014/main" id="{83F92717-AB79-7431-8928-91AE8E4080BE}"/>
              </a:ext>
            </a:extLst>
          </p:cNvPr>
          <p:cNvSpPr/>
          <p:nvPr/>
        </p:nvSpPr>
        <p:spPr>
          <a:xfrm>
            <a:off x="4449903" y="2349562"/>
            <a:ext cx="3291840" cy="822960"/>
          </a:xfrm>
          <a:prstGeom prst="roundRect">
            <a:avLst/>
          </a:prstGeom>
          <a:solidFill>
            <a:schemeClr val="accent2">
              <a:lumMod val="75000"/>
            </a:schemeClr>
          </a:solidFill>
          <a:ln w="12700">
            <a:solidFill>
              <a:schemeClr val="tx1"/>
            </a:solidFill>
          </a:ln>
          <a:effectLst>
            <a:outerShdw blurRad="50800" dist="38100" dir="2700000" algn="tl" rotWithShape="0">
              <a:prstClr val="black">
                <a:alpha val="40000"/>
              </a:prstClr>
            </a:outerShdw>
          </a:effectLst>
        </p:spPr>
        <p:txBody>
          <a:bodyPr wrap="square" rtlCol="0" anchor="ctr">
            <a:noAutofit/>
          </a:bodyPr>
          <a:lstStyle/>
          <a:p>
            <a:pPr algn="ctr"/>
            <a:r>
              <a:rPr lang="en-US" b="1">
                <a:solidFill>
                  <a:schemeClr val="bg1"/>
                </a:solidFill>
              </a:rPr>
              <a:t>Portal Hypertension</a:t>
            </a:r>
          </a:p>
        </p:txBody>
      </p:sp>
      <p:sp>
        <p:nvSpPr>
          <p:cNvPr id="44" name="Rectangle: Rounded Corners 43">
            <a:extLst>
              <a:ext uri="{FF2B5EF4-FFF2-40B4-BE49-F238E27FC236}">
                <a16:creationId xmlns:a16="http://schemas.microsoft.com/office/drawing/2014/main" id="{E2E0B22C-7044-91F9-2D9C-28A53D190CC0}"/>
              </a:ext>
            </a:extLst>
          </p:cNvPr>
          <p:cNvSpPr/>
          <p:nvPr/>
        </p:nvSpPr>
        <p:spPr>
          <a:xfrm>
            <a:off x="5003625" y="3511799"/>
            <a:ext cx="2184396" cy="1005840"/>
          </a:xfrm>
          <a:prstGeom prst="roundRect">
            <a:avLst/>
          </a:prstGeom>
          <a:solidFill>
            <a:srgbClr val="C00000"/>
          </a:solidFill>
          <a:ln w="12700">
            <a:solidFill>
              <a:schemeClr val="tx1"/>
            </a:solidFill>
          </a:ln>
          <a:effectLst>
            <a:glow rad="228600">
              <a:srgbClr val="FFFF00">
                <a:alpha val="40000"/>
              </a:srgbClr>
            </a:glow>
            <a:outerShdw blurRad="50800" dist="38100" dir="2700000" algn="tl" rotWithShape="0">
              <a:prstClr val="black">
                <a:alpha val="40000"/>
              </a:prstClr>
            </a:outerShdw>
          </a:effectLst>
        </p:spPr>
        <p:txBody>
          <a:bodyPr wrap="square" rtlCol="0" anchor="ctr">
            <a:noAutofit/>
          </a:bodyPr>
          <a:lstStyle/>
          <a:p>
            <a:pPr indent="-182880" algn="ctr"/>
            <a:r>
              <a:rPr lang="en-US" b="1">
                <a:solidFill>
                  <a:schemeClr val="bg1"/>
                </a:solidFill>
              </a:rPr>
              <a:t>Ascites</a:t>
            </a:r>
          </a:p>
        </p:txBody>
      </p:sp>
      <p:sp>
        <p:nvSpPr>
          <p:cNvPr id="45" name="Rectangle: Rounded Corners 44">
            <a:extLst>
              <a:ext uri="{FF2B5EF4-FFF2-40B4-BE49-F238E27FC236}">
                <a16:creationId xmlns:a16="http://schemas.microsoft.com/office/drawing/2014/main" id="{D37A3C20-859F-8C28-A7C9-D6339FC15D65}"/>
              </a:ext>
            </a:extLst>
          </p:cNvPr>
          <p:cNvSpPr/>
          <p:nvPr/>
        </p:nvSpPr>
        <p:spPr>
          <a:xfrm>
            <a:off x="1920920" y="5111664"/>
            <a:ext cx="2184396" cy="1005840"/>
          </a:xfrm>
          <a:prstGeom prst="roundRect">
            <a:avLst/>
          </a:prstGeom>
          <a:solidFill>
            <a:srgbClr val="C00000"/>
          </a:solidFill>
          <a:ln w="12700">
            <a:solidFill>
              <a:schemeClr val="tx1"/>
            </a:solidFill>
          </a:ln>
          <a:effectLst>
            <a:outerShdw blurRad="50800" dist="38100" dir="2700000" algn="tl" rotWithShape="0">
              <a:prstClr val="black">
                <a:alpha val="40000"/>
              </a:prstClr>
            </a:outerShdw>
          </a:effectLst>
        </p:spPr>
        <p:txBody>
          <a:bodyPr wrap="square" rtlCol="0" anchor="ctr">
            <a:noAutofit/>
          </a:bodyPr>
          <a:lstStyle/>
          <a:p>
            <a:pPr indent="-182880" algn="ctr"/>
            <a:r>
              <a:rPr lang="en-US" b="1">
                <a:solidFill>
                  <a:schemeClr val="bg1"/>
                </a:solidFill>
              </a:rPr>
              <a:t>Dilutional Hyponatremia</a:t>
            </a:r>
          </a:p>
        </p:txBody>
      </p:sp>
      <p:sp>
        <p:nvSpPr>
          <p:cNvPr id="46" name="Rectangle: Rounded Corners 45">
            <a:extLst>
              <a:ext uri="{FF2B5EF4-FFF2-40B4-BE49-F238E27FC236}">
                <a16:creationId xmlns:a16="http://schemas.microsoft.com/office/drawing/2014/main" id="{A7408A20-4FD5-02BD-D232-8E6BC29B5B3B}"/>
              </a:ext>
            </a:extLst>
          </p:cNvPr>
          <p:cNvSpPr/>
          <p:nvPr/>
        </p:nvSpPr>
        <p:spPr>
          <a:xfrm>
            <a:off x="4826000" y="5111664"/>
            <a:ext cx="2540000" cy="1005840"/>
          </a:xfrm>
          <a:prstGeom prst="roundRect">
            <a:avLst/>
          </a:prstGeom>
          <a:solidFill>
            <a:srgbClr val="C00000"/>
          </a:solidFill>
          <a:ln w="12700">
            <a:solidFill>
              <a:schemeClr val="tx1"/>
            </a:solidFill>
          </a:ln>
          <a:effectLst>
            <a:outerShdw blurRad="50800" dist="38100" dir="2700000" algn="tl" rotWithShape="0">
              <a:prstClr val="black">
                <a:alpha val="40000"/>
              </a:prstClr>
            </a:outerShdw>
          </a:effectLst>
        </p:spPr>
        <p:txBody>
          <a:bodyPr wrap="square" rtlCol="0" anchor="ctr">
            <a:noAutofit/>
          </a:bodyPr>
          <a:lstStyle/>
          <a:p>
            <a:pPr indent="-182880" algn="ctr"/>
            <a:r>
              <a:rPr lang="en-US" b="1">
                <a:solidFill>
                  <a:schemeClr val="bg1"/>
                </a:solidFill>
              </a:rPr>
              <a:t>Acute Kidney </a:t>
            </a:r>
            <a:r>
              <a:rPr lang="en-US" b="1" err="1">
                <a:solidFill>
                  <a:schemeClr val="bg1"/>
                </a:solidFill>
              </a:rPr>
              <a:t>Inury</a:t>
            </a:r>
            <a:r>
              <a:rPr lang="en-US" b="1">
                <a:solidFill>
                  <a:schemeClr val="bg1"/>
                </a:solidFill>
              </a:rPr>
              <a:t> (AKI) / Hepatorenal Syndrome (HRS)</a:t>
            </a:r>
          </a:p>
        </p:txBody>
      </p:sp>
      <p:cxnSp>
        <p:nvCxnSpPr>
          <p:cNvPr id="315423" name="Straight Arrow Connector 315422">
            <a:extLst>
              <a:ext uri="{FF2B5EF4-FFF2-40B4-BE49-F238E27FC236}">
                <a16:creationId xmlns:a16="http://schemas.microsoft.com/office/drawing/2014/main" id="{DEF8B076-6A7E-E23D-C436-D129C1BF6724}"/>
              </a:ext>
            </a:extLst>
          </p:cNvPr>
          <p:cNvCxnSpPr>
            <a:cxnSpLocks/>
            <a:stCxn id="44" idx="2"/>
            <a:endCxn id="46" idx="0"/>
          </p:cNvCxnSpPr>
          <p:nvPr/>
        </p:nvCxnSpPr>
        <p:spPr bwMode="auto">
          <a:xfrm>
            <a:off x="6095823" y="4517639"/>
            <a:ext cx="177" cy="594025"/>
          </a:xfrm>
          <a:prstGeom prst="straightConnector1">
            <a:avLst/>
          </a:prstGeom>
          <a:solidFill>
            <a:srgbClr val="00FF00"/>
          </a:solidFill>
          <a:ln w="28575" cap="flat" cmpd="sng" algn="ctr">
            <a:solidFill>
              <a:schemeClr val="tx1"/>
            </a:solidFill>
            <a:prstDash val="solid"/>
            <a:round/>
            <a:headEnd type="none" w="med" len="med"/>
            <a:tailEnd type="triangle" w="lg" len="sm"/>
          </a:ln>
          <a:effectLst/>
        </p:spPr>
      </p:cxnSp>
      <p:cxnSp>
        <p:nvCxnSpPr>
          <p:cNvPr id="315430" name="Straight Arrow Connector 315429">
            <a:extLst>
              <a:ext uri="{FF2B5EF4-FFF2-40B4-BE49-F238E27FC236}">
                <a16:creationId xmlns:a16="http://schemas.microsoft.com/office/drawing/2014/main" id="{2BC3D783-FD63-A180-762A-785FDE4FE365}"/>
              </a:ext>
            </a:extLst>
          </p:cNvPr>
          <p:cNvCxnSpPr>
            <a:cxnSpLocks/>
            <a:stCxn id="28" idx="2"/>
            <a:endCxn id="29" idx="0"/>
          </p:cNvCxnSpPr>
          <p:nvPr/>
        </p:nvCxnSpPr>
        <p:spPr bwMode="auto">
          <a:xfrm>
            <a:off x="6095822" y="2055950"/>
            <a:ext cx="1" cy="293612"/>
          </a:xfrm>
          <a:prstGeom prst="straightConnector1">
            <a:avLst/>
          </a:prstGeom>
          <a:solidFill>
            <a:srgbClr val="00FF00"/>
          </a:solidFill>
          <a:ln w="28575" cap="flat" cmpd="sng" algn="ctr">
            <a:solidFill>
              <a:schemeClr val="tx1"/>
            </a:solidFill>
            <a:prstDash val="solid"/>
            <a:round/>
            <a:headEnd type="none" w="med" len="med"/>
            <a:tailEnd type="triangle" w="lg" len="sm"/>
          </a:ln>
          <a:effectLst/>
        </p:spPr>
      </p:cxnSp>
      <p:sp>
        <p:nvSpPr>
          <p:cNvPr id="315435" name="Rectangle 315434">
            <a:extLst>
              <a:ext uri="{FF2B5EF4-FFF2-40B4-BE49-F238E27FC236}">
                <a16:creationId xmlns:a16="http://schemas.microsoft.com/office/drawing/2014/main" id="{3FB6393D-1997-2FC4-E1CE-6F4F8B4D8E8C}"/>
              </a:ext>
            </a:extLst>
          </p:cNvPr>
          <p:cNvSpPr/>
          <p:nvPr/>
        </p:nvSpPr>
        <p:spPr>
          <a:xfrm>
            <a:off x="9178527" y="3168516"/>
            <a:ext cx="2905437" cy="1052109"/>
          </a:xfrm>
          <a:prstGeom prst="rect">
            <a:avLst/>
          </a:prstGeom>
          <a:solidFill>
            <a:srgbClr val="C00000"/>
          </a:solidFill>
          <a:ln w="12700">
            <a:solidFill>
              <a:schemeClr val="tx1"/>
            </a:solidFill>
          </a:ln>
          <a:effectLst>
            <a:outerShdw blurRad="50800" dist="38100" dir="2700000" algn="tl" rotWithShape="0">
              <a:prstClr val="black">
                <a:alpha val="40000"/>
              </a:prstClr>
            </a:outerShdw>
          </a:effectLst>
        </p:spPr>
        <p:txBody>
          <a:bodyPr wrap="square" rtlCol="0" anchor="ctr">
            <a:noAutofit/>
          </a:bodyPr>
          <a:lstStyle/>
          <a:p>
            <a:r>
              <a:rPr lang="en-US" sz="1200" b="1">
                <a:solidFill>
                  <a:schemeClr val="bg1"/>
                </a:solidFill>
              </a:rPr>
              <a:t>Additional complications </a:t>
            </a:r>
          </a:p>
          <a:p>
            <a:pPr marL="285750" indent="-285750">
              <a:buFont typeface="Wingdings" panose="05000000000000000000" pitchFamily="2" charset="2"/>
              <a:buChar char="§"/>
            </a:pPr>
            <a:r>
              <a:rPr lang="en-US" sz="1200">
                <a:solidFill>
                  <a:schemeClr val="bg1"/>
                </a:solidFill>
              </a:rPr>
              <a:t>Hepatic encephalopathy (HE)</a:t>
            </a:r>
          </a:p>
          <a:p>
            <a:pPr marL="285750" indent="-285750">
              <a:buFont typeface="Wingdings" panose="05000000000000000000" pitchFamily="2" charset="2"/>
              <a:buChar char="§"/>
            </a:pPr>
            <a:r>
              <a:rPr lang="en-US" sz="1200">
                <a:solidFill>
                  <a:schemeClr val="bg1"/>
                </a:solidFill>
              </a:rPr>
              <a:t>Gastrointestinal/variceal bleeding</a:t>
            </a:r>
          </a:p>
          <a:p>
            <a:pPr marL="285750" indent="-285750">
              <a:buFont typeface="Wingdings" panose="05000000000000000000" pitchFamily="2" charset="2"/>
              <a:buChar char="§"/>
            </a:pPr>
            <a:r>
              <a:rPr lang="en-US" sz="1200">
                <a:solidFill>
                  <a:schemeClr val="bg1"/>
                </a:solidFill>
              </a:rPr>
              <a:t>Circulatory failure</a:t>
            </a:r>
          </a:p>
        </p:txBody>
      </p:sp>
      <p:sp>
        <p:nvSpPr>
          <p:cNvPr id="315410" name="Rectangle: Rounded Corners 315409">
            <a:extLst>
              <a:ext uri="{FF2B5EF4-FFF2-40B4-BE49-F238E27FC236}">
                <a16:creationId xmlns:a16="http://schemas.microsoft.com/office/drawing/2014/main" id="{76EC73A3-6D03-EA54-9EF1-D35E17CFC799}"/>
              </a:ext>
            </a:extLst>
          </p:cNvPr>
          <p:cNvSpPr/>
          <p:nvPr/>
        </p:nvSpPr>
        <p:spPr>
          <a:xfrm>
            <a:off x="8086507" y="5111664"/>
            <a:ext cx="2184396" cy="1005840"/>
          </a:xfrm>
          <a:prstGeom prst="roundRect">
            <a:avLst/>
          </a:prstGeom>
          <a:solidFill>
            <a:srgbClr val="C00000"/>
          </a:solidFill>
          <a:ln w="12700">
            <a:solidFill>
              <a:schemeClr val="tx1"/>
            </a:solidFill>
          </a:ln>
          <a:effectLst>
            <a:outerShdw blurRad="50800" dist="38100" dir="2700000" algn="tl" rotWithShape="0">
              <a:prstClr val="black">
                <a:alpha val="40000"/>
              </a:prstClr>
            </a:outerShdw>
          </a:effectLst>
        </p:spPr>
        <p:txBody>
          <a:bodyPr wrap="square" rtlCol="0" anchor="ctr">
            <a:noAutofit/>
          </a:bodyPr>
          <a:lstStyle/>
          <a:p>
            <a:pPr indent="-182880" algn="ctr"/>
            <a:r>
              <a:rPr lang="en-US" b="1">
                <a:solidFill>
                  <a:schemeClr val="bg1"/>
                </a:solidFill>
              </a:rPr>
              <a:t>Spontaneous Infections </a:t>
            </a:r>
            <a:br>
              <a:rPr lang="en-US" b="1">
                <a:solidFill>
                  <a:schemeClr val="bg1"/>
                </a:solidFill>
              </a:rPr>
            </a:br>
            <a:r>
              <a:rPr lang="en-US" sz="1200">
                <a:solidFill>
                  <a:schemeClr val="bg1"/>
                </a:solidFill>
              </a:rPr>
              <a:t>(e.g. spontaneous bacterial peritonitis)</a:t>
            </a:r>
            <a:endParaRPr lang="en-US" b="1">
              <a:solidFill>
                <a:schemeClr val="bg1"/>
              </a:solidFill>
            </a:endParaRPr>
          </a:p>
        </p:txBody>
      </p:sp>
      <p:cxnSp>
        <p:nvCxnSpPr>
          <p:cNvPr id="23" name="Straight Arrow Connector 22">
            <a:extLst>
              <a:ext uri="{FF2B5EF4-FFF2-40B4-BE49-F238E27FC236}">
                <a16:creationId xmlns:a16="http://schemas.microsoft.com/office/drawing/2014/main" id="{93DEA177-3E70-9A1A-3CF6-05A674A0F60B}"/>
              </a:ext>
            </a:extLst>
          </p:cNvPr>
          <p:cNvCxnSpPr>
            <a:cxnSpLocks/>
            <a:stCxn id="29" idx="2"/>
            <a:endCxn id="44" idx="0"/>
          </p:cNvCxnSpPr>
          <p:nvPr/>
        </p:nvCxnSpPr>
        <p:spPr bwMode="auto">
          <a:xfrm>
            <a:off x="6095823" y="3172522"/>
            <a:ext cx="0" cy="339277"/>
          </a:xfrm>
          <a:prstGeom prst="straightConnector1">
            <a:avLst/>
          </a:prstGeom>
          <a:solidFill>
            <a:srgbClr val="00FF00"/>
          </a:solidFill>
          <a:ln w="28575" cap="flat" cmpd="sng" algn="ctr">
            <a:solidFill>
              <a:schemeClr val="tx1"/>
            </a:solidFill>
            <a:prstDash val="solid"/>
            <a:round/>
            <a:headEnd type="none" w="med" len="med"/>
            <a:tailEnd type="triangle" w="lg" len="sm"/>
          </a:ln>
          <a:effectLst/>
        </p:spPr>
      </p:cxnSp>
      <p:cxnSp>
        <p:nvCxnSpPr>
          <p:cNvPr id="26" name="Connector: Elbow 25">
            <a:extLst>
              <a:ext uri="{FF2B5EF4-FFF2-40B4-BE49-F238E27FC236}">
                <a16:creationId xmlns:a16="http://schemas.microsoft.com/office/drawing/2014/main" id="{AA775379-82E1-71CF-9FFA-F5C7E1FA1E70}"/>
              </a:ext>
            </a:extLst>
          </p:cNvPr>
          <p:cNvCxnSpPr>
            <a:cxnSpLocks/>
            <a:stCxn id="44" idx="2"/>
            <a:endCxn id="45" idx="0"/>
          </p:cNvCxnSpPr>
          <p:nvPr/>
        </p:nvCxnSpPr>
        <p:spPr bwMode="auto">
          <a:xfrm rot="5400000">
            <a:off x="4257459" y="3273299"/>
            <a:ext cx="594025" cy="3082705"/>
          </a:xfrm>
          <a:prstGeom prst="bentConnector3">
            <a:avLst/>
          </a:prstGeom>
          <a:solidFill>
            <a:srgbClr val="00FF00"/>
          </a:solidFill>
          <a:ln w="28575" cap="flat" cmpd="sng" algn="ctr">
            <a:solidFill>
              <a:schemeClr val="tx1"/>
            </a:solidFill>
            <a:prstDash val="solid"/>
            <a:round/>
            <a:headEnd type="none" w="med" len="med"/>
            <a:tailEnd type="triangle" w="lg" len="sm"/>
          </a:ln>
          <a:effectLst/>
        </p:spPr>
      </p:cxnSp>
      <p:cxnSp>
        <p:nvCxnSpPr>
          <p:cNvPr id="33" name="Connector: Elbow 32">
            <a:extLst>
              <a:ext uri="{FF2B5EF4-FFF2-40B4-BE49-F238E27FC236}">
                <a16:creationId xmlns:a16="http://schemas.microsoft.com/office/drawing/2014/main" id="{CA2C8057-E9CA-E378-1D3D-68C76143580B}"/>
              </a:ext>
            </a:extLst>
          </p:cNvPr>
          <p:cNvCxnSpPr>
            <a:cxnSpLocks/>
            <a:stCxn id="44" idx="2"/>
            <a:endCxn id="315410" idx="0"/>
          </p:cNvCxnSpPr>
          <p:nvPr/>
        </p:nvCxnSpPr>
        <p:spPr bwMode="auto">
          <a:xfrm rot="16200000" flipH="1">
            <a:off x="7340252" y="3273210"/>
            <a:ext cx="594025" cy="3082882"/>
          </a:xfrm>
          <a:prstGeom prst="bentConnector3">
            <a:avLst>
              <a:gd name="adj1" fmla="val 50000"/>
            </a:avLst>
          </a:prstGeom>
          <a:solidFill>
            <a:srgbClr val="00FF00"/>
          </a:solidFill>
          <a:ln w="28575" cap="flat" cmpd="sng" algn="ctr">
            <a:solidFill>
              <a:schemeClr val="tx1"/>
            </a:solidFill>
            <a:prstDash val="solid"/>
            <a:round/>
            <a:headEnd type="none" w="med" len="med"/>
            <a:tailEnd type="triangle" w="lg" len="sm"/>
          </a:ln>
          <a:effectLst/>
        </p:spPr>
      </p:cxnSp>
      <p:cxnSp>
        <p:nvCxnSpPr>
          <p:cNvPr id="40" name="Straight Arrow Connector 39">
            <a:extLst>
              <a:ext uri="{FF2B5EF4-FFF2-40B4-BE49-F238E27FC236}">
                <a16:creationId xmlns:a16="http://schemas.microsoft.com/office/drawing/2014/main" id="{F9C93292-2AF5-F421-B78B-A32A404BCBDB}"/>
              </a:ext>
            </a:extLst>
          </p:cNvPr>
          <p:cNvCxnSpPr>
            <a:cxnSpLocks/>
            <a:stCxn id="315410" idx="1"/>
            <a:endCxn id="46" idx="3"/>
          </p:cNvCxnSpPr>
          <p:nvPr/>
        </p:nvCxnSpPr>
        <p:spPr bwMode="auto">
          <a:xfrm flipH="1">
            <a:off x="7366000" y="5614584"/>
            <a:ext cx="720507" cy="0"/>
          </a:xfrm>
          <a:prstGeom prst="straightConnector1">
            <a:avLst/>
          </a:prstGeom>
          <a:solidFill>
            <a:srgbClr val="00FF00"/>
          </a:solidFill>
          <a:ln w="28575" cap="flat" cmpd="sng" algn="ctr">
            <a:solidFill>
              <a:schemeClr val="tx1"/>
            </a:solidFill>
            <a:prstDash val="solid"/>
            <a:round/>
            <a:headEnd type="none" w="med" len="med"/>
            <a:tailEnd type="triangle" w="lg" len="sm"/>
          </a:ln>
          <a:effectLst/>
        </p:spPr>
      </p:cxnSp>
      <p:cxnSp>
        <p:nvCxnSpPr>
          <p:cNvPr id="315395" name="Connector: Elbow 315394">
            <a:extLst>
              <a:ext uri="{FF2B5EF4-FFF2-40B4-BE49-F238E27FC236}">
                <a16:creationId xmlns:a16="http://schemas.microsoft.com/office/drawing/2014/main" id="{20060CC0-1B06-4A32-E9B9-A07A8A381F2B}"/>
              </a:ext>
            </a:extLst>
          </p:cNvPr>
          <p:cNvCxnSpPr>
            <a:cxnSpLocks/>
            <a:stCxn id="45" idx="2"/>
            <a:endCxn id="46" idx="2"/>
          </p:cNvCxnSpPr>
          <p:nvPr/>
        </p:nvCxnSpPr>
        <p:spPr bwMode="auto">
          <a:xfrm rot="16200000" flipH="1">
            <a:off x="4554559" y="4576063"/>
            <a:ext cx="12700" cy="3082882"/>
          </a:xfrm>
          <a:prstGeom prst="bentConnector3">
            <a:avLst>
              <a:gd name="adj1" fmla="val 1800000"/>
            </a:avLst>
          </a:prstGeom>
          <a:solidFill>
            <a:srgbClr val="00FF00"/>
          </a:solidFill>
          <a:ln w="28575" cap="flat" cmpd="sng" algn="ctr">
            <a:solidFill>
              <a:schemeClr val="tx1"/>
            </a:solidFill>
            <a:prstDash val="solid"/>
            <a:round/>
            <a:headEnd type="none" w="med" len="med"/>
            <a:tailEnd type="triangle" w="lg" len="sm"/>
          </a:ln>
          <a:effectLst/>
        </p:spPr>
      </p:cxnSp>
      <p:cxnSp>
        <p:nvCxnSpPr>
          <p:cNvPr id="315399" name="Connector: Elbow 315398">
            <a:extLst>
              <a:ext uri="{FF2B5EF4-FFF2-40B4-BE49-F238E27FC236}">
                <a16:creationId xmlns:a16="http://schemas.microsoft.com/office/drawing/2014/main" id="{3B91C5D2-14E3-BAFF-408F-B7A9BC80FA75}"/>
              </a:ext>
            </a:extLst>
          </p:cNvPr>
          <p:cNvCxnSpPr>
            <a:cxnSpLocks/>
            <a:stCxn id="315410" idx="2"/>
            <a:endCxn id="46" idx="2"/>
          </p:cNvCxnSpPr>
          <p:nvPr/>
        </p:nvCxnSpPr>
        <p:spPr bwMode="auto">
          <a:xfrm rot="5400000">
            <a:off x="7637353" y="4576152"/>
            <a:ext cx="12700" cy="3082705"/>
          </a:xfrm>
          <a:prstGeom prst="bentConnector3">
            <a:avLst>
              <a:gd name="adj1" fmla="val 1800000"/>
            </a:avLst>
          </a:prstGeom>
          <a:solidFill>
            <a:srgbClr val="00FF00"/>
          </a:solidFill>
          <a:ln w="28575" cap="flat" cmpd="sng" algn="ctr">
            <a:solidFill>
              <a:schemeClr val="tx1"/>
            </a:solidFill>
            <a:prstDash val="solid"/>
            <a:round/>
            <a:headEnd type="none" w="med" len="med"/>
            <a:tailEnd type="triangle" w="lg" len="sm"/>
          </a:ln>
          <a:effectLst/>
        </p:spPr>
      </p:cxnSp>
      <p:cxnSp>
        <p:nvCxnSpPr>
          <p:cNvPr id="315429" name="Straight Arrow Connector 315428">
            <a:extLst>
              <a:ext uri="{FF2B5EF4-FFF2-40B4-BE49-F238E27FC236}">
                <a16:creationId xmlns:a16="http://schemas.microsoft.com/office/drawing/2014/main" id="{1B86E5FD-26D3-F1EE-9FDB-B9BD115FEC58}"/>
              </a:ext>
            </a:extLst>
          </p:cNvPr>
          <p:cNvCxnSpPr>
            <a:cxnSpLocks/>
            <a:stCxn id="45" idx="3"/>
            <a:endCxn id="46" idx="1"/>
          </p:cNvCxnSpPr>
          <p:nvPr/>
        </p:nvCxnSpPr>
        <p:spPr bwMode="auto">
          <a:xfrm>
            <a:off x="4105316" y="5614584"/>
            <a:ext cx="720684" cy="0"/>
          </a:xfrm>
          <a:prstGeom prst="straightConnector1">
            <a:avLst/>
          </a:prstGeom>
          <a:solidFill>
            <a:srgbClr val="00FF00"/>
          </a:solidFill>
          <a:ln w="28575" cap="flat" cmpd="sng" algn="ctr">
            <a:solidFill>
              <a:schemeClr val="tx1"/>
            </a:solidFill>
            <a:prstDash val="solid"/>
            <a:round/>
            <a:headEnd type="triangle" w="lg" len="sm"/>
            <a:tailEnd type="triangle" w="lg" len="sm"/>
          </a:ln>
          <a:effectLst/>
        </p:spPr>
      </p:cxnSp>
      <p:sp>
        <p:nvSpPr>
          <p:cNvPr id="24" name="TextBox 23"/>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3517299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54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54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53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53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5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3154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7A31D5E-1D8C-6E2D-F8B8-D584D5581A47}"/>
              </a:ext>
            </a:extLst>
          </p:cNvPr>
          <p:cNvCxnSpPr/>
          <p:nvPr/>
        </p:nvCxnSpPr>
        <p:spPr bwMode="auto">
          <a:xfrm>
            <a:off x="0" y="0"/>
            <a:ext cx="914400" cy="0"/>
          </a:xfrm>
          <a:prstGeom prst="line">
            <a:avLst/>
          </a:prstGeom>
          <a:solidFill>
            <a:srgbClr val="00FF00"/>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itle 2">
            <a:extLst>
              <a:ext uri="{FF2B5EF4-FFF2-40B4-BE49-F238E27FC236}">
                <a16:creationId xmlns:a16="http://schemas.microsoft.com/office/drawing/2014/main" id="{EFBE1A9C-1E1E-7C9C-EC34-25F67CB7E3B9}"/>
              </a:ext>
            </a:extLst>
          </p:cNvPr>
          <p:cNvSpPr>
            <a:spLocks noGrp="1"/>
          </p:cNvSpPr>
          <p:nvPr>
            <p:ph type="title"/>
          </p:nvPr>
        </p:nvSpPr>
        <p:spPr>
          <a:xfrm>
            <a:off x="1101725" y="452438"/>
            <a:ext cx="10873707" cy="469900"/>
          </a:xfrm>
        </p:spPr>
        <p:txBody>
          <a:bodyPr/>
          <a:lstStyle/>
          <a:p>
            <a:r>
              <a:rPr lang="en-US" dirty="0">
                <a:solidFill>
                  <a:srgbClr val="005187"/>
                </a:solidFill>
              </a:rPr>
              <a:t>Unmet </a:t>
            </a:r>
            <a:r>
              <a:rPr lang="en-US" dirty="0" smtClean="0">
                <a:solidFill>
                  <a:srgbClr val="005187"/>
                </a:solidFill>
              </a:rPr>
              <a:t>need </a:t>
            </a:r>
            <a:r>
              <a:rPr lang="en-US" dirty="0">
                <a:solidFill>
                  <a:srgbClr val="005187"/>
                </a:solidFill>
              </a:rPr>
              <a:t>for </a:t>
            </a:r>
            <a:r>
              <a:rPr lang="en-US" dirty="0" smtClean="0">
                <a:solidFill>
                  <a:srgbClr val="005187"/>
                </a:solidFill>
              </a:rPr>
              <a:t>effective </a:t>
            </a:r>
            <a:r>
              <a:rPr lang="en-US" dirty="0">
                <a:solidFill>
                  <a:srgbClr val="005187"/>
                </a:solidFill>
              </a:rPr>
              <a:t>t</a:t>
            </a:r>
            <a:r>
              <a:rPr lang="en-US" dirty="0" smtClean="0">
                <a:solidFill>
                  <a:srgbClr val="005187"/>
                </a:solidFill>
              </a:rPr>
              <a:t>reatment </a:t>
            </a:r>
            <a:r>
              <a:rPr lang="en-US" dirty="0">
                <a:solidFill>
                  <a:srgbClr val="005187"/>
                </a:solidFill>
              </a:rPr>
              <a:t>to </a:t>
            </a:r>
            <a:r>
              <a:rPr lang="en-US" dirty="0" smtClean="0">
                <a:solidFill>
                  <a:srgbClr val="005187"/>
                </a:solidFill>
              </a:rPr>
              <a:t>reduce </a:t>
            </a:r>
            <a:r>
              <a:rPr lang="en-US" dirty="0">
                <a:solidFill>
                  <a:srgbClr val="005187"/>
                </a:solidFill>
              </a:rPr>
              <a:t>n</a:t>
            </a:r>
            <a:r>
              <a:rPr lang="en-US" dirty="0" smtClean="0">
                <a:solidFill>
                  <a:srgbClr val="005187"/>
                </a:solidFill>
              </a:rPr>
              <a:t>eed </a:t>
            </a:r>
            <a:r>
              <a:rPr lang="en-US" dirty="0">
                <a:solidFill>
                  <a:srgbClr val="005187"/>
                </a:solidFill>
              </a:rPr>
              <a:t>for </a:t>
            </a:r>
            <a:r>
              <a:rPr lang="en-US" dirty="0" smtClean="0">
                <a:solidFill>
                  <a:srgbClr val="005187"/>
                </a:solidFill>
              </a:rPr>
              <a:t>repeated </a:t>
            </a:r>
            <a:r>
              <a:rPr lang="en-US" dirty="0">
                <a:solidFill>
                  <a:srgbClr val="005187"/>
                </a:solidFill>
              </a:rPr>
              <a:t>i</a:t>
            </a:r>
            <a:r>
              <a:rPr lang="en-US" dirty="0" smtClean="0">
                <a:solidFill>
                  <a:srgbClr val="005187"/>
                </a:solidFill>
              </a:rPr>
              <a:t>nvasive </a:t>
            </a:r>
            <a:r>
              <a:rPr lang="en-US" dirty="0">
                <a:solidFill>
                  <a:srgbClr val="005187"/>
                </a:solidFill>
              </a:rPr>
              <a:t>p</a:t>
            </a:r>
            <a:r>
              <a:rPr lang="en-US" dirty="0" smtClean="0">
                <a:solidFill>
                  <a:srgbClr val="005187"/>
                </a:solidFill>
              </a:rPr>
              <a:t>rocedures</a:t>
            </a:r>
            <a:endParaRPr lang="en-US" dirty="0">
              <a:solidFill>
                <a:srgbClr val="005187"/>
              </a:solidFill>
            </a:endParaRPr>
          </a:p>
        </p:txBody>
      </p:sp>
      <p:sp>
        <p:nvSpPr>
          <p:cNvPr id="7" name="Content Placeholder 6">
            <a:extLst>
              <a:ext uri="{FF2B5EF4-FFF2-40B4-BE49-F238E27FC236}">
                <a16:creationId xmlns:a16="http://schemas.microsoft.com/office/drawing/2014/main" id="{7BCE28BA-D3C7-F2D8-3C97-BE77A6B5C901}"/>
              </a:ext>
            </a:extLst>
          </p:cNvPr>
          <p:cNvSpPr>
            <a:spLocks noGrp="1"/>
          </p:cNvSpPr>
          <p:nvPr>
            <p:ph sz="half" idx="4294967295"/>
          </p:nvPr>
        </p:nvSpPr>
        <p:spPr>
          <a:xfrm>
            <a:off x="4110288" y="1459832"/>
            <a:ext cx="7283617" cy="4146634"/>
          </a:xfrm>
        </p:spPr>
        <p:txBody>
          <a:bodyPr/>
          <a:lstStyle/>
          <a:p>
            <a:r>
              <a:rPr lang="en-US" dirty="0"/>
              <a:t>Patients continue to suffer debilitating symptoms and poor </a:t>
            </a:r>
            <a:r>
              <a:rPr lang="en-US" dirty="0" err="1"/>
              <a:t>QoL</a:t>
            </a:r>
            <a:endParaRPr lang="en-US" dirty="0"/>
          </a:p>
          <a:p>
            <a:endParaRPr lang="en-US" dirty="0" smtClean="0"/>
          </a:p>
          <a:p>
            <a:r>
              <a:rPr lang="en-US" dirty="0" smtClean="0"/>
              <a:t>One-year </a:t>
            </a:r>
            <a:r>
              <a:rPr lang="en-US" dirty="0"/>
              <a:t>mortality is high so </a:t>
            </a:r>
            <a:r>
              <a:rPr lang="en-US" dirty="0" err="1"/>
              <a:t>QoL</a:t>
            </a:r>
            <a:r>
              <a:rPr lang="en-US" dirty="0"/>
              <a:t> is key in evaluation of therapeutic interventions</a:t>
            </a:r>
          </a:p>
        </p:txBody>
      </p:sp>
      <p:sp>
        <p:nvSpPr>
          <p:cNvPr id="6" name="TextBox 5">
            <a:extLst>
              <a:ext uri="{FF2B5EF4-FFF2-40B4-BE49-F238E27FC236}">
                <a16:creationId xmlns:a16="http://schemas.microsoft.com/office/drawing/2014/main" id="{47B27A61-9EFA-F290-4D14-0CE48C571B8C}"/>
              </a:ext>
            </a:extLst>
          </p:cNvPr>
          <p:cNvSpPr txBox="1"/>
          <p:nvPr/>
        </p:nvSpPr>
        <p:spPr>
          <a:xfrm>
            <a:off x="0" y="6585485"/>
            <a:ext cx="5568476" cy="230832"/>
          </a:xfrm>
          <a:prstGeom prst="rect">
            <a:avLst/>
          </a:prstGeom>
          <a:noFill/>
        </p:spPr>
        <p:txBody>
          <a:bodyPr wrap="square">
            <a:spAutoFit/>
          </a:bodyPr>
          <a:lstStyle/>
          <a:p>
            <a:r>
              <a:rPr lang="en-US" sz="900" i="1" dirty="0">
                <a:solidFill>
                  <a:schemeClr val="tx1">
                    <a:lumMod val="65000"/>
                    <a:lumOff val="35000"/>
                  </a:schemeClr>
                </a:solidFill>
                <a:latin typeface="Arial"/>
              </a:rPr>
              <a:t>Photograph courtesy of </a:t>
            </a:r>
            <a:r>
              <a:rPr lang="en-US" sz="900" i="1" dirty="0" smtClean="0">
                <a:solidFill>
                  <a:schemeClr val="tx1">
                    <a:lumMod val="65000"/>
                    <a:lumOff val="35000"/>
                  </a:schemeClr>
                </a:solidFill>
                <a:latin typeface="Arial"/>
              </a:rPr>
              <a:t>Dr. F</a:t>
            </a:r>
            <a:r>
              <a:rPr lang="en-US" sz="900" i="1" dirty="0">
                <a:solidFill>
                  <a:schemeClr val="tx1">
                    <a:lumMod val="65000"/>
                    <a:lumOff val="35000"/>
                  </a:schemeClr>
                </a:solidFill>
                <a:latin typeface="Arial"/>
              </a:rPr>
              <a:t>. Wong, University of Toronto</a:t>
            </a:r>
            <a:endParaRPr lang="en-US" sz="900" i="1" dirty="0">
              <a:solidFill>
                <a:schemeClr val="tx1">
                  <a:lumMod val="65000"/>
                  <a:lumOff val="35000"/>
                </a:schemeClr>
              </a:solidFill>
            </a:endParaRPr>
          </a:p>
        </p:txBody>
      </p:sp>
      <p:pic>
        <p:nvPicPr>
          <p:cNvPr id="92" name="Picture 3">
            <a:extLst>
              <a:ext uri="{FF2B5EF4-FFF2-40B4-BE49-F238E27FC236}">
                <a16:creationId xmlns:a16="http://schemas.microsoft.com/office/drawing/2014/main" id="{0898437B-CF1D-F811-D1F9-EAAB1F3B4B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0" b="11557"/>
          <a:stretch/>
        </p:blipFill>
        <p:spPr bwMode="auto">
          <a:xfrm>
            <a:off x="419102" y="1289304"/>
            <a:ext cx="3373411" cy="35997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33A5E83-6787-E304-D7AA-A69E7C42D876}"/>
              </a:ext>
            </a:extLst>
          </p:cNvPr>
          <p:cNvSpPr/>
          <p:nvPr/>
        </p:nvSpPr>
        <p:spPr>
          <a:xfrm>
            <a:off x="419102" y="5126636"/>
            <a:ext cx="10974803" cy="1374748"/>
          </a:xfrm>
          <a:prstGeom prst="rect">
            <a:avLst/>
          </a:prstGeom>
          <a:solidFill>
            <a:schemeClr val="accent1">
              <a:lumMod val="20000"/>
              <a:lumOff val="80000"/>
              <a:alpha val="25098"/>
            </a:schemeClr>
          </a:solidFill>
          <a:ln w="38100">
            <a:noFill/>
          </a:ln>
        </p:spPr>
        <p:txBody>
          <a:bodyPr wrap="square" rtlCol="0" anchor="ctr">
            <a:noAutofit/>
          </a:bodyPr>
          <a:lstStyle/>
          <a:p>
            <a:pPr algn="ctr"/>
            <a:r>
              <a:rPr lang="en-US" sz="2400" b="1" i="1" dirty="0">
                <a:solidFill>
                  <a:schemeClr val="tx2">
                    <a:lumMod val="75000"/>
                    <a:lumOff val="25000"/>
                  </a:schemeClr>
                </a:solidFill>
              </a:rPr>
              <a:t>Need effective treatment that will reduce need for repeated invasive procedures, improve day to day symptoms, and allow patients to lead more independent,  fulfilled life</a:t>
            </a:r>
          </a:p>
        </p:txBody>
      </p:sp>
      <p:sp>
        <p:nvSpPr>
          <p:cNvPr id="10" name="TextBox 9"/>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41638045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8E079-2630-ED93-C9DF-C42B27E67B09}"/>
              </a:ext>
            </a:extLst>
          </p:cNvPr>
          <p:cNvCxnSpPr/>
          <p:nvPr/>
        </p:nvCxnSpPr>
        <p:spPr bwMode="auto">
          <a:xfrm>
            <a:off x="0" y="0"/>
            <a:ext cx="914400" cy="0"/>
          </a:xfrm>
          <a:prstGeom prst="line">
            <a:avLst/>
          </a:prstGeom>
          <a:solidFill>
            <a:srgbClr val="00FF00"/>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89" name="Oval 88">
            <a:extLst>
              <a:ext uri="{FF2B5EF4-FFF2-40B4-BE49-F238E27FC236}">
                <a16:creationId xmlns:a16="http://schemas.microsoft.com/office/drawing/2014/main" id="{9C9558A9-0054-E924-1FF3-04A1F900292D}"/>
              </a:ext>
            </a:extLst>
          </p:cNvPr>
          <p:cNvSpPr/>
          <p:nvPr/>
        </p:nvSpPr>
        <p:spPr>
          <a:xfrm>
            <a:off x="368887" y="1230284"/>
            <a:ext cx="5394960" cy="5394960"/>
          </a:xfrm>
          <a:prstGeom prst="ellipse">
            <a:avLst/>
          </a:prstGeom>
          <a:solidFill>
            <a:schemeClr val="bg1"/>
          </a:solidFill>
          <a:ln w="38100">
            <a:noFill/>
          </a:ln>
          <a:effectLst>
            <a:outerShdw blurRad="50800" dist="38100" dir="2700000" algn="tl" rotWithShape="0">
              <a:prstClr val="black">
                <a:alpha val="40000"/>
              </a:prstClr>
            </a:outerShdw>
          </a:effectLst>
        </p:spPr>
        <p:txBody>
          <a:bodyPr wrap="square" tIns="0" bIns="0" rtlCol="0" anchor="b">
            <a:prstTxWarp prst="textArchUp">
              <a:avLst>
                <a:gd name="adj" fmla="val 10722941"/>
              </a:avLst>
            </a:prstTxWarp>
            <a:noAutofit/>
          </a:bodyPr>
          <a:lstStyle/>
          <a:p>
            <a:pPr algn="ctr"/>
            <a:r>
              <a:rPr lang="en-US" sz="2000" b="1">
                <a:solidFill>
                  <a:schemeClr val="tx1"/>
                </a:solidFill>
              </a:rPr>
              <a:t>Major Impact on Quality of Life</a:t>
            </a:r>
            <a:endParaRPr lang="en-US" sz="2000" b="1"/>
          </a:p>
          <a:p>
            <a:pPr algn="ctr"/>
            <a:endParaRPr lang="en-US" b="1">
              <a:solidFill>
                <a:schemeClr val="tx1"/>
              </a:solidFill>
            </a:endParaRPr>
          </a:p>
          <a:p>
            <a:pPr algn="ctr"/>
            <a:endParaRPr lang="en-US" sz="2400" b="1">
              <a:solidFill>
                <a:schemeClr val="tx1"/>
              </a:solidFill>
            </a:endParaRPr>
          </a:p>
        </p:txBody>
      </p:sp>
      <p:grpSp>
        <p:nvGrpSpPr>
          <p:cNvPr id="70" name="Group 69">
            <a:extLst>
              <a:ext uri="{FF2B5EF4-FFF2-40B4-BE49-F238E27FC236}">
                <a16:creationId xmlns:a16="http://schemas.microsoft.com/office/drawing/2014/main" id="{3EF10939-0C60-F296-0687-0AD657A8C3DD}"/>
              </a:ext>
            </a:extLst>
          </p:cNvPr>
          <p:cNvGrpSpPr/>
          <p:nvPr/>
        </p:nvGrpSpPr>
        <p:grpSpPr>
          <a:xfrm>
            <a:off x="-997633" y="1366126"/>
            <a:ext cx="8128000" cy="5212080"/>
            <a:chOff x="-5069839" y="707144"/>
            <a:chExt cx="8128000" cy="5212080"/>
          </a:xfrm>
        </p:grpSpPr>
        <p:graphicFrame>
          <p:nvGraphicFramePr>
            <p:cNvPr id="69" name="Chart 68">
              <a:extLst>
                <a:ext uri="{FF2B5EF4-FFF2-40B4-BE49-F238E27FC236}">
                  <a16:creationId xmlns:a16="http://schemas.microsoft.com/office/drawing/2014/main" id="{80BB7157-1BF6-C097-252C-9B7E5E807AB3}"/>
                </a:ext>
              </a:extLst>
            </p:cNvPr>
            <p:cNvGraphicFramePr/>
            <p:nvPr>
              <p:extLst/>
            </p:nvPr>
          </p:nvGraphicFramePr>
          <p:xfrm>
            <a:off x="-5069839" y="707144"/>
            <a:ext cx="8128000" cy="521208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141" descr="Related image">
              <a:extLst>
                <a:ext uri="{FF2B5EF4-FFF2-40B4-BE49-F238E27FC236}">
                  <a16:creationId xmlns:a16="http://schemas.microsoft.com/office/drawing/2014/main" id="{F63E1A70-D60F-1BCF-A6D6-E5EDD6F086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4" t="363" r="10505" b="-363"/>
            <a:stretch/>
          </p:blipFill>
          <p:spPr bwMode="auto">
            <a:xfrm>
              <a:off x="-2100314" y="2247808"/>
              <a:ext cx="2188951" cy="2157984"/>
            </a:xfrm>
            <a:prstGeom prst="ellipse">
              <a:avLst/>
            </a:prstGeom>
            <a:noFill/>
            <a:ln>
              <a:noFill/>
            </a:ln>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DD23DDCF-8FD8-99CF-7F69-749A59B1B645}"/>
              </a:ext>
            </a:extLst>
          </p:cNvPr>
          <p:cNvSpPr>
            <a:spLocks noGrp="1"/>
          </p:cNvSpPr>
          <p:nvPr>
            <p:ph type="title"/>
          </p:nvPr>
        </p:nvSpPr>
        <p:spPr/>
        <p:txBody>
          <a:bodyPr>
            <a:noAutofit/>
          </a:bodyPr>
          <a:lstStyle/>
          <a:p>
            <a:r>
              <a:rPr lang="en-US" dirty="0">
                <a:solidFill>
                  <a:srgbClr val="005187"/>
                </a:solidFill>
              </a:rPr>
              <a:t>Patients with </a:t>
            </a:r>
            <a:r>
              <a:rPr lang="en-US" dirty="0" smtClean="0">
                <a:solidFill>
                  <a:srgbClr val="005187"/>
                </a:solidFill>
              </a:rPr>
              <a:t>ascites suffer debilitating symptoms &amp; </a:t>
            </a:r>
            <a:r>
              <a:rPr lang="en-US" dirty="0">
                <a:solidFill>
                  <a:srgbClr val="005187"/>
                </a:solidFill>
              </a:rPr>
              <a:t>p</a:t>
            </a:r>
            <a:r>
              <a:rPr lang="en-US" dirty="0" smtClean="0">
                <a:solidFill>
                  <a:srgbClr val="005187"/>
                </a:solidFill>
              </a:rPr>
              <a:t>oor </a:t>
            </a:r>
            <a:r>
              <a:rPr lang="en-US" dirty="0">
                <a:solidFill>
                  <a:srgbClr val="005187"/>
                </a:solidFill>
              </a:rPr>
              <a:t>q</a:t>
            </a:r>
            <a:r>
              <a:rPr lang="en-US" dirty="0" smtClean="0">
                <a:solidFill>
                  <a:srgbClr val="005187"/>
                </a:solidFill>
              </a:rPr>
              <a:t>uality </a:t>
            </a:r>
            <a:r>
              <a:rPr lang="en-US" dirty="0">
                <a:solidFill>
                  <a:srgbClr val="005187"/>
                </a:solidFill>
              </a:rPr>
              <a:t>of </a:t>
            </a:r>
            <a:r>
              <a:rPr lang="en-US" dirty="0" smtClean="0">
                <a:solidFill>
                  <a:srgbClr val="005187"/>
                </a:solidFill>
              </a:rPr>
              <a:t>life</a:t>
            </a:r>
            <a:endParaRPr lang="en-US" dirty="0">
              <a:solidFill>
                <a:srgbClr val="005187"/>
              </a:solidFill>
            </a:endParaRPr>
          </a:p>
        </p:txBody>
      </p:sp>
      <p:sp>
        <p:nvSpPr>
          <p:cNvPr id="6" name="TextBox 5">
            <a:extLst>
              <a:ext uri="{FF2B5EF4-FFF2-40B4-BE49-F238E27FC236}">
                <a16:creationId xmlns:a16="http://schemas.microsoft.com/office/drawing/2014/main" id="{DD2D8E24-1F43-16C2-F26C-76D754C66E06}"/>
              </a:ext>
            </a:extLst>
          </p:cNvPr>
          <p:cNvSpPr txBox="1"/>
          <p:nvPr/>
        </p:nvSpPr>
        <p:spPr>
          <a:xfrm>
            <a:off x="-1" y="6571318"/>
            <a:ext cx="4576770" cy="238014"/>
          </a:xfrm>
          <a:prstGeom prst="rect">
            <a:avLst/>
          </a:prstGeom>
          <a:noFill/>
        </p:spPr>
        <p:txBody>
          <a:bodyPr wrap="square">
            <a:spAutoFit/>
          </a:bodyPr>
          <a:lstStyle/>
          <a:p>
            <a:pPr marR="0">
              <a:lnSpc>
                <a:spcPct val="115000"/>
              </a:lnSpc>
              <a:spcBef>
                <a:spcPts val="0"/>
              </a:spcBef>
              <a:spcAft>
                <a:spcPts val="0"/>
              </a:spcAft>
            </a:pPr>
            <a:r>
              <a:rPr lang="en-US" sz="900" i="1" dirty="0">
                <a:solidFill>
                  <a:schemeClr val="tx1">
                    <a:lumMod val="65000"/>
                    <a:lumOff val="35000"/>
                  </a:schemeClr>
                </a:solidFill>
                <a:effectLst/>
                <a:latin typeface="+mj-lt"/>
                <a:ea typeface="Times New Roman" panose="02020603050405020304" pitchFamily="18" charset="0"/>
                <a:cs typeface="Times New Roman" panose="02020603050405020304" pitchFamily="18" charset="0"/>
              </a:rPr>
              <a:t>Figure adapted from Jalal et al. EASL 2018</a:t>
            </a:r>
          </a:p>
        </p:txBody>
      </p:sp>
      <p:sp>
        <p:nvSpPr>
          <p:cNvPr id="10" name="Rectangle 9">
            <a:extLst>
              <a:ext uri="{FF2B5EF4-FFF2-40B4-BE49-F238E27FC236}">
                <a16:creationId xmlns:a16="http://schemas.microsoft.com/office/drawing/2014/main" id="{87EA98E2-89BE-25E2-A847-7470BCF2BD3E}"/>
              </a:ext>
            </a:extLst>
          </p:cNvPr>
          <p:cNvSpPr/>
          <p:nvPr/>
        </p:nvSpPr>
        <p:spPr>
          <a:xfrm>
            <a:off x="6103482" y="1336904"/>
            <a:ext cx="5585883" cy="1463724"/>
          </a:xfrm>
          <a:prstGeom prst="rect">
            <a:avLst/>
          </a:prstGeom>
          <a:solidFill>
            <a:schemeClr val="accent1">
              <a:lumMod val="20000"/>
              <a:lumOff val="80000"/>
            </a:schemeClr>
          </a:solidFill>
          <a:ln w="12700">
            <a:noFill/>
          </a:ln>
          <a:effectLst>
            <a:outerShdw blurRad="50800" dist="38100" dir="2700000" algn="tl" rotWithShape="0">
              <a:prstClr val="black">
                <a:alpha val="40000"/>
              </a:prstClr>
            </a:outerShdw>
          </a:effectLst>
        </p:spPr>
        <p:txBody>
          <a:bodyPr wrap="square" rtlCol="0" anchor="ctr">
            <a:noAutofit/>
          </a:bodyPr>
          <a:lstStyle/>
          <a:p>
            <a:pPr marL="91440"/>
            <a:r>
              <a:rPr lang="en-US" sz="2400" b="1" dirty="0">
                <a:solidFill>
                  <a:schemeClr val="tx1">
                    <a:lumMod val="75000"/>
                    <a:lumOff val="25000"/>
                  </a:schemeClr>
                </a:solidFill>
              </a:rPr>
              <a:t>Perceived stigma associated with adverse attitudes and behaviors</a:t>
            </a:r>
            <a:r>
              <a:rPr lang="en-US" sz="2400" b="1" baseline="30000" dirty="0">
                <a:solidFill>
                  <a:schemeClr val="tx1">
                    <a:lumMod val="75000"/>
                    <a:lumOff val="25000"/>
                  </a:schemeClr>
                </a:solidFill>
              </a:rPr>
              <a:t>1</a:t>
            </a:r>
            <a:endParaRPr lang="en-US" sz="2400" b="1" dirty="0">
              <a:solidFill>
                <a:schemeClr val="tx1">
                  <a:lumMod val="75000"/>
                  <a:lumOff val="25000"/>
                </a:schemeClr>
              </a:solidFill>
            </a:endParaRPr>
          </a:p>
          <a:p>
            <a:pPr marL="548640" lvl="2" indent="-342900">
              <a:buFont typeface="Wingdings" panose="05000000000000000000" pitchFamily="2" charset="2"/>
              <a:buChar char="§"/>
            </a:pPr>
            <a:r>
              <a:rPr lang="en-US" sz="2400" dirty="0">
                <a:solidFill>
                  <a:schemeClr val="tx1">
                    <a:lumMod val="75000"/>
                    <a:lumOff val="25000"/>
                  </a:schemeClr>
                </a:solidFill>
              </a:rPr>
              <a:t>Increased depression</a:t>
            </a:r>
          </a:p>
        </p:txBody>
      </p:sp>
      <p:sp>
        <p:nvSpPr>
          <p:cNvPr id="11" name="Rectangle 10">
            <a:extLst>
              <a:ext uri="{FF2B5EF4-FFF2-40B4-BE49-F238E27FC236}">
                <a16:creationId xmlns:a16="http://schemas.microsoft.com/office/drawing/2014/main" id="{DACF5C7C-8826-C90C-5A86-C4280692B306}"/>
              </a:ext>
            </a:extLst>
          </p:cNvPr>
          <p:cNvSpPr/>
          <p:nvPr/>
        </p:nvSpPr>
        <p:spPr>
          <a:xfrm>
            <a:off x="6103482" y="3013436"/>
            <a:ext cx="5585883" cy="2157281"/>
          </a:xfrm>
          <a:prstGeom prst="rect">
            <a:avLst/>
          </a:prstGeom>
          <a:solidFill>
            <a:schemeClr val="accent1">
              <a:lumMod val="20000"/>
              <a:lumOff val="80000"/>
            </a:schemeClr>
          </a:solidFill>
          <a:ln w="12700">
            <a:noFill/>
          </a:ln>
          <a:effectLst>
            <a:outerShdw blurRad="50800" dist="38100" dir="2700000" algn="tl" rotWithShape="0">
              <a:prstClr val="black">
                <a:alpha val="40000"/>
              </a:prstClr>
            </a:outerShdw>
          </a:effectLst>
        </p:spPr>
        <p:txBody>
          <a:bodyPr wrap="square" rtlCol="0" anchor="t">
            <a:noAutofit/>
          </a:bodyPr>
          <a:lstStyle/>
          <a:p>
            <a:pPr marL="91440"/>
            <a:r>
              <a:rPr lang="en-US" sz="2400" b="1" dirty="0">
                <a:solidFill>
                  <a:schemeClr val="tx1">
                    <a:lumMod val="75000"/>
                    <a:lumOff val="25000"/>
                  </a:schemeClr>
                </a:solidFill>
              </a:rPr>
              <a:t>Caregiver Burden</a:t>
            </a:r>
            <a:r>
              <a:rPr lang="en-US" sz="2400" b="1" baseline="30000" dirty="0">
                <a:solidFill>
                  <a:schemeClr val="tx1">
                    <a:lumMod val="75000"/>
                    <a:lumOff val="25000"/>
                  </a:schemeClr>
                </a:solidFill>
              </a:rPr>
              <a:t>2,3</a:t>
            </a:r>
          </a:p>
          <a:p>
            <a:pPr marL="548640" lvl="2" indent="-342900">
              <a:buFont typeface="Wingdings" panose="05000000000000000000" pitchFamily="2" charset="2"/>
              <a:buChar char="§"/>
            </a:pPr>
            <a:r>
              <a:rPr lang="en-US" sz="2400" dirty="0">
                <a:solidFill>
                  <a:schemeClr val="tx1">
                    <a:lumMod val="75000"/>
                    <a:lumOff val="25000"/>
                  </a:schemeClr>
                </a:solidFill>
              </a:rPr>
              <a:t>Provide transportation and support for medical appointments</a:t>
            </a:r>
          </a:p>
          <a:p>
            <a:pPr marL="548640" lvl="2" indent="-342900">
              <a:buFont typeface="Wingdings" panose="05000000000000000000" pitchFamily="2" charset="2"/>
              <a:buChar char="§"/>
            </a:pPr>
            <a:r>
              <a:rPr lang="en-US" sz="2400" dirty="0">
                <a:solidFill>
                  <a:schemeClr val="tx1">
                    <a:lumMod val="75000"/>
                    <a:lumOff val="25000"/>
                  </a:schemeClr>
                </a:solidFill>
              </a:rPr>
              <a:t>Help with routine activities of living</a:t>
            </a:r>
          </a:p>
          <a:p>
            <a:pPr marL="548640" lvl="2" indent="-342900">
              <a:buFont typeface="Wingdings" panose="05000000000000000000" pitchFamily="2" charset="2"/>
              <a:buChar char="§"/>
            </a:pPr>
            <a:r>
              <a:rPr lang="en-US" sz="2400" dirty="0">
                <a:solidFill>
                  <a:schemeClr val="tx1">
                    <a:lumMod val="75000"/>
                    <a:lumOff val="25000"/>
                  </a:schemeClr>
                </a:solidFill>
              </a:rPr>
              <a:t>~9 hours per week</a:t>
            </a:r>
          </a:p>
          <a:p>
            <a:pPr marL="548640" lvl="2" indent="-342900">
              <a:buFont typeface="Wingdings" panose="05000000000000000000" pitchFamily="2" charset="2"/>
              <a:buChar char="§"/>
            </a:pPr>
            <a:endParaRPr lang="en-US" sz="2400" dirty="0">
              <a:highlight>
                <a:srgbClr val="FFFF00"/>
              </a:highlight>
            </a:endParaRPr>
          </a:p>
        </p:txBody>
      </p:sp>
      <p:sp>
        <p:nvSpPr>
          <p:cNvPr id="12" name="TextBox 11">
            <a:extLst>
              <a:ext uri="{FF2B5EF4-FFF2-40B4-BE49-F238E27FC236}">
                <a16:creationId xmlns:a16="http://schemas.microsoft.com/office/drawing/2014/main" id="{F0954755-4E8A-0A80-411E-97F35BB73B2B}"/>
              </a:ext>
            </a:extLst>
          </p:cNvPr>
          <p:cNvSpPr txBox="1"/>
          <p:nvPr/>
        </p:nvSpPr>
        <p:spPr>
          <a:xfrm>
            <a:off x="6410500" y="6564225"/>
            <a:ext cx="4576770" cy="251607"/>
          </a:xfrm>
          <a:prstGeom prst="rect">
            <a:avLst/>
          </a:prstGeom>
          <a:noFill/>
        </p:spPr>
        <p:txBody>
          <a:bodyPr wrap="square">
            <a:spAutoFit/>
          </a:bodyPr>
          <a:lstStyle/>
          <a:p>
            <a:pPr marR="0">
              <a:lnSpc>
                <a:spcPct val="115000"/>
              </a:lnSpc>
              <a:spcBef>
                <a:spcPts val="0"/>
              </a:spcBef>
              <a:spcAft>
                <a:spcPts val="0"/>
              </a:spcAft>
            </a:pPr>
            <a:r>
              <a:rPr lang="en-US" sz="900" i="1" dirty="0">
                <a:solidFill>
                  <a:schemeClr val="tx1">
                    <a:lumMod val="65000"/>
                    <a:lumOff val="35000"/>
                  </a:schemeClr>
                </a:solidFill>
                <a:effectLst/>
                <a:latin typeface="+mj-lt"/>
                <a:ea typeface="Times New Roman" panose="02020603050405020304" pitchFamily="18" charset="0"/>
                <a:cs typeface="Times New Roman" panose="02020603050405020304" pitchFamily="18" charset="0"/>
              </a:rPr>
              <a:t>1. Vaughn-Sandler et al. 2013</a:t>
            </a:r>
          </a:p>
        </p:txBody>
      </p:sp>
      <p:sp>
        <p:nvSpPr>
          <p:cNvPr id="20" name="TextBox 19">
            <a:extLst>
              <a:ext uri="{FF2B5EF4-FFF2-40B4-BE49-F238E27FC236}">
                <a16:creationId xmlns:a16="http://schemas.microsoft.com/office/drawing/2014/main" id="{52B443D2-66D3-1D61-4942-A4B3D0B129D7}"/>
              </a:ext>
            </a:extLst>
          </p:cNvPr>
          <p:cNvSpPr txBox="1"/>
          <p:nvPr/>
        </p:nvSpPr>
        <p:spPr>
          <a:xfrm>
            <a:off x="3624257" y="2703188"/>
            <a:ext cx="1752370" cy="584775"/>
          </a:xfrm>
          <a:prstGeom prst="rect">
            <a:avLst/>
          </a:prstGeom>
          <a:noFill/>
        </p:spPr>
        <p:txBody>
          <a:bodyPr wrap="square" rtlCol="0">
            <a:spAutoFit/>
          </a:bodyPr>
          <a:lstStyle/>
          <a:p>
            <a:pPr algn="ctr"/>
            <a:r>
              <a:rPr lang="en-US" sz="1600" b="1"/>
              <a:t>Infection</a:t>
            </a:r>
          </a:p>
          <a:p>
            <a:pPr algn="ctr"/>
            <a:r>
              <a:rPr lang="en-US" sz="1600" b="1"/>
              <a:t>risk</a:t>
            </a:r>
          </a:p>
        </p:txBody>
      </p:sp>
      <p:sp>
        <p:nvSpPr>
          <p:cNvPr id="21" name="TextBox 20">
            <a:extLst>
              <a:ext uri="{FF2B5EF4-FFF2-40B4-BE49-F238E27FC236}">
                <a16:creationId xmlns:a16="http://schemas.microsoft.com/office/drawing/2014/main" id="{000477E7-35EA-768C-2DED-22883F7F2072}"/>
              </a:ext>
            </a:extLst>
          </p:cNvPr>
          <p:cNvSpPr txBox="1"/>
          <p:nvPr/>
        </p:nvSpPr>
        <p:spPr>
          <a:xfrm>
            <a:off x="4239940" y="3679779"/>
            <a:ext cx="1284859" cy="584775"/>
          </a:xfrm>
          <a:prstGeom prst="rect">
            <a:avLst/>
          </a:prstGeom>
          <a:noFill/>
        </p:spPr>
        <p:txBody>
          <a:bodyPr wrap="square" rtlCol="0">
            <a:spAutoFit/>
          </a:bodyPr>
          <a:lstStyle/>
          <a:p>
            <a:pPr algn="ctr"/>
            <a:r>
              <a:rPr lang="en-US" sz="1600" b="1"/>
              <a:t>Swelling, tension</a:t>
            </a:r>
          </a:p>
        </p:txBody>
      </p:sp>
      <p:sp>
        <p:nvSpPr>
          <p:cNvPr id="22" name="TextBox 21">
            <a:extLst>
              <a:ext uri="{FF2B5EF4-FFF2-40B4-BE49-F238E27FC236}">
                <a16:creationId xmlns:a16="http://schemas.microsoft.com/office/drawing/2014/main" id="{07D12EC8-B25A-0172-F33E-334D69DE690A}"/>
              </a:ext>
            </a:extLst>
          </p:cNvPr>
          <p:cNvSpPr txBox="1"/>
          <p:nvPr/>
        </p:nvSpPr>
        <p:spPr>
          <a:xfrm>
            <a:off x="3676834" y="4842048"/>
            <a:ext cx="1752370" cy="338554"/>
          </a:xfrm>
          <a:prstGeom prst="rect">
            <a:avLst/>
          </a:prstGeom>
          <a:noFill/>
        </p:spPr>
        <p:txBody>
          <a:bodyPr wrap="square" rtlCol="0">
            <a:spAutoFit/>
          </a:bodyPr>
          <a:lstStyle/>
          <a:p>
            <a:pPr algn="ctr"/>
            <a:r>
              <a:rPr lang="en-US" sz="1600" b="1"/>
              <a:t>Hernia</a:t>
            </a:r>
          </a:p>
        </p:txBody>
      </p:sp>
      <p:sp>
        <p:nvSpPr>
          <p:cNvPr id="24" name="TextBox 23">
            <a:extLst>
              <a:ext uri="{FF2B5EF4-FFF2-40B4-BE49-F238E27FC236}">
                <a16:creationId xmlns:a16="http://schemas.microsoft.com/office/drawing/2014/main" id="{EB57AE42-5D62-E4D7-3222-37A8E9E23714}"/>
              </a:ext>
            </a:extLst>
          </p:cNvPr>
          <p:cNvSpPr txBox="1"/>
          <p:nvPr/>
        </p:nvSpPr>
        <p:spPr>
          <a:xfrm>
            <a:off x="707310" y="4702798"/>
            <a:ext cx="1752370" cy="584775"/>
          </a:xfrm>
          <a:prstGeom prst="rect">
            <a:avLst/>
          </a:prstGeom>
          <a:noFill/>
        </p:spPr>
        <p:txBody>
          <a:bodyPr wrap="square" rtlCol="0">
            <a:spAutoFit/>
          </a:bodyPr>
          <a:lstStyle/>
          <a:p>
            <a:pPr algn="ctr"/>
            <a:r>
              <a:rPr lang="en-US" sz="1600" b="1"/>
              <a:t>Difficulty breathing</a:t>
            </a:r>
          </a:p>
        </p:txBody>
      </p:sp>
      <p:sp>
        <p:nvSpPr>
          <p:cNvPr id="25" name="TextBox 24">
            <a:extLst>
              <a:ext uri="{FF2B5EF4-FFF2-40B4-BE49-F238E27FC236}">
                <a16:creationId xmlns:a16="http://schemas.microsoft.com/office/drawing/2014/main" id="{D5595114-78C4-B4BB-432E-0F3DA36F74C1}"/>
              </a:ext>
            </a:extLst>
          </p:cNvPr>
          <p:cNvSpPr txBox="1"/>
          <p:nvPr/>
        </p:nvSpPr>
        <p:spPr>
          <a:xfrm>
            <a:off x="1910834" y="5347371"/>
            <a:ext cx="1227659" cy="830997"/>
          </a:xfrm>
          <a:prstGeom prst="rect">
            <a:avLst/>
          </a:prstGeom>
          <a:noFill/>
        </p:spPr>
        <p:txBody>
          <a:bodyPr wrap="square" rtlCol="0">
            <a:spAutoFit/>
          </a:bodyPr>
          <a:lstStyle/>
          <a:p>
            <a:pPr algn="ctr"/>
            <a:r>
              <a:rPr lang="en-US" sz="1600" b="1"/>
              <a:t>Inability </a:t>
            </a:r>
          </a:p>
          <a:p>
            <a:pPr algn="ctr"/>
            <a:r>
              <a:rPr lang="en-US" sz="1600" b="1"/>
              <a:t>to </a:t>
            </a:r>
          </a:p>
          <a:p>
            <a:pPr algn="ctr"/>
            <a:r>
              <a:rPr lang="en-US" sz="1600" b="1"/>
              <a:t>move</a:t>
            </a:r>
          </a:p>
        </p:txBody>
      </p:sp>
      <p:sp>
        <p:nvSpPr>
          <p:cNvPr id="26" name="TextBox 25">
            <a:extLst>
              <a:ext uri="{FF2B5EF4-FFF2-40B4-BE49-F238E27FC236}">
                <a16:creationId xmlns:a16="http://schemas.microsoft.com/office/drawing/2014/main" id="{A5A82504-D922-E8B9-9B5D-03DB3A2E758C}"/>
              </a:ext>
            </a:extLst>
          </p:cNvPr>
          <p:cNvSpPr txBox="1"/>
          <p:nvPr/>
        </p:nvSpPr>
        <p:spPr>
          <a:xfrm>
            <a:off x="636150" y="3695767"/>
            <a:ext cx="1366769" cy="584775"/>
          </a:xfrm>
          <a:prstGeom prst="rect">
            <a:avLst/>
          </a:prstGeom>
          <a:noFill/>
        </p:spPr>
        <p:txBody>
          <a:bodyPr wrap="square" rtlCol="0">
            <a:spAutoFit/>
          </a:bodyPr>
          <a:lstStyle/>
          <a:p>
            <a:pPr algn="ctr"/>
            <a:r>
              <a:rPr lang="en-US" sz="1600" b="1"/>
              <a:t>Stigma, depression</a:t>
            </a:r>
          </a:p>
        </p:txBody>
      </p:sp>
      <p:sp>
        <p:nvSpPr>
          <p:cNvPr id="27" name="TextBox 26">
            <a:extLst>
              <a:ext uri="{FF2B5EF4-FFF2-40B4-BE49-F238E27FC236}">
                <a16:creationId xmlns:a16="http://schemas.microsoft.com/office/drawing/2014/main" id="{8B305311-70D5-29D4-EB57-246F9CC2EEE8}"/>
              </a:ext>
            </a:extLst>
          </p:cNvPr>
          <p:cNvSpPr txBox="1"/>
          <p:nvPr/>
        </p:nvSpPr>
        <p:spPr>
          <a:xfrm>
            <a:off x="3014424" y="5347371"/>
            <a:ext cx="1225516" cy="830997"/>
          </a:xfrm>
          <a:prstGeom prst="rect">
            <a:avLst/>
          </a:prstGeom>
          <a:noFill/>
        </p:spPr>
        <p:txBody>
          <a:bodyPr wrap="square" rtlCol="0">
            <a:spAutoFit/>
          </a:bodyPr>
          <a:lstStyle/>
          <a:p>
            <a:pPr algn="ctr"/>
            <a:r>
              <a:rPr lang="en-US" sz="1600" b="1" dirty="0"/>
              <a:t>Poor balance </a:t>
            </a:r>
          </a:p>
          <a:p>
            <a:pPr algn="ctr"/>
            <a:r>
              <a:rPr lang="en-US" sz="1600" b="1" dirty="0"/>
              <a:t>(fall risk)</a:t>
            </a:r>
          </a:p>
        </p:txBody>
      </p:sp>
      <p:sp>
        <p:nvSpPr>
          <p:cNvPr id="4" name="TextBox 3">
            <a:extLst>
              <a:ext uri="{FF2B5EF4-FFF2-40B4-BE49-F238E27FC236}">
                <a16:creationId xmlns:a16="http://schemas.microsoft.com/office/drawing/2014/main" id="{0D8B9898-ACAF-EDA3-3AA6-A26855116ED9}"/>
              </a:ext>
            </a:extLst>
          </p:cNvPr>
          <p:cNvSpPr txBox="1"/>
          <p:nvPr/>
        </p:nvSpPr>
        <p:spPr>
          <a:xfrm>
            <a:off x="2870041" y="1833905"/>
            <a:ext cx="1538595" cy="584775"/>
          </a:xfrm>
          <a:prstGeom prst="rect">
            <a:avLst/>
          </a:prstGeom>
          <a:noFill/>
        </p:spPr>
        <p:txBody>
          <a:bodyPr wrap="square" rtlCol="0">
            <a:spAutoFit/>
          </a:bodyPr>
          <a:lstStyle/>
          <a:p>
            <a:pPr algn="ctr"/>
            <a:r>
              <a:rPr lang="en-US" sz="1600" b="1" dirty="0"/>
              <a:t>Frailty, </a:t>
            </a:r>
            <a:r>
              <a:rPr lang="en-US" sz="1600" b="1" dirty="0" err="1"/>
              <a:t>sarcopenia</a:t>
            </a:r>
            <a:endParaRPr lang="en-US" sz="1600" b="1" dirty="0"/>
          </a:p>
        </p:txBody>
      </p:sp>
      <p:sp>
        <p:nvSpPr>
          <p:cNvPr id="15" name="TextBox 14">
            <a:extLst>
              <a:ext uri="{FF2B5EF4-FFF2-40B4-BE49-F238E27FC236}">
                <a16:creationId xmlns:a16="http://schemas.microsoft.com/office/drawing/2014/main" id="{8598E495-D040-EFBB-11B0-D55D89A204A9}"/>
              </a:ext>
            </a:extLst>
          </p:cNvPr>
          <p:cNvSpPr txBox="1"/>
          <p:nvPr/>
        </p:nvSpPr>
        <p:spPr>
          <a:xfrm>
            <a:off x="861979" y="2748078"/>
            <a:ext cx="1443031" cy="584775"/>
          </a:xfrm>
          <a:prstGeom prst="rect">
            <a:avLst/>
          </a:prstGeom>
          <a:noFill/>
        </p:spPr>
        <p:txBody>
          <a:bodyPr wrap="square">
            <a:spAutoFit/>
          </a:bodyPr>
          <a:lstStyle/>
          <a:p>
            <a:pPr algn="ctr"/>
            <a:r>
              <a:rPr lang="en-US" sz="1600" b="1"/>
              <a:t>Withdrawal from society</a:t>
            </a:r>
            <a:endParaRPr lang="en-US" sz="1600"/>
          </a:p>
        </p:txBody>
      </p:sp>
      <p:sp>
        <p:nvSpPr>
          <p:cNvPr id="19" name="TextBox 18">
            <a:extLst>
              <a:ext uri="{FF2B5EF4-FFF2-40B4-BE49-F238E27FC236}">
                <a16:creationId xmlns:a16="http://schemas.microsoft.com/office/drawing/2014/main" id="{0C831DF3-B9FD-3676-1F3A-B5420BA184E8}"/>
              </a:ext>
            </a:extLst>
          </p:cNvPr>
          <p:cNvSpPr txBox="1"/>
          <p:nvPr/>
        </p:nvSpPr>
        <p:spPr>
          <a:xfrm>
            <a:off x="1719661" y="1854292"/>
            <a:ext cx="1460962" cy="830997"/>
          </a:xfrm>
          <a:prstGeom prst="rect">
            <a:avLst/>
          </a:prstGeom>
          <a:noFill/>
        </p:spPr>
        <p:txBody>
          <a:bodyPr wrap="square" rtlCol="0">
            <a:spAutoFit/>
          </a:bodyPr>
          <a:lstStyle/>
          <a:p>
            <a:pPr algn="ctr"/>
            <a:r>
              <a:rPr lang="en-US" sz="1600" b="1"/>
              <a:t>Early satiety, anorexia, nausea</a:t>
            </a:r>
          </a:p>
        </p:txBody>
      </p:sp>
      <p:sp>
        <p:nvSpPr>
          <p:cNvPr id="72" name="TextBox 71">
            <a:extLst>
              <a:ext uri="{FF2B5EF4-FFF2-40B4-BE49-F238E27FC236}">
                <a16:creationId xmlns:a16="http://schemas.microsoft.com/office/drawing/2014/main" id="{9F5C8A3F-6CAD-5BBA-2584-ADD6A3BEAE95}"/>
              </a:ext>
            </a:extLst>
          </p:cNvPr>
          <p:cNvSpPr txBox="1"/>
          <p:nvPr/>
        </p:nvSpPr>
        <p:spPr>
          <a:xfrm>
            <a:off x="8520797" y="6564225"/>
            <a:ext cx="4576770" cy="251607"/>
          </a:xfrm>
          <a:prstGeom prst="rect">
            <a:avLst/>
          </a:prstGeom>
          <a:noFill/>
        </p:spPr>
        <p:txBody>
          <a:bodyPr wrap="square">
            <a:spAutoFit/>
          </a:bodyPr>
          <a:lstStyle/>
          <a:p>
            <a:pPr marR="0">
              <a:lnSpc>
                <a:spcPct val="115000"/>
              </a:lnSpc>
              <a:spcBef>
                <a:spcPts val="0"/>
              </a:spcBef>
              <a:spcAft>
                <a:spcPts val="0"/>
              </a:spcAft>
            </a:pPr>
            <a:r>
              <a:rPr lang="en-US" sz="900" dirty="0">
                <a:solidFill>
                  <a:schemeClr val="tx1">
                    <a:lumMod val="65000"/>
                    <a:lumOff val="35000"/>
                  </a:schemeClr>
                </a:solidFill>
                <a:latin typeface="+mj-lt"/>
                <a:ea typeface="Times New Roman" panose="02020603050405020304" pitchFamily="18" charset="0"/>
                <a:cs typeface="Times New Roman" panose="02020603050405020304" pitchFamily="18" charset="0"/>
              </a:rPr>
              <a:t>; 2. </a:t>
            </a:r>
            <a:r>
              <a:rPr lang="en-US" sz="900" dirty="0" err="1">
                <a:solidFill>
                  <a:schemeClr val="tx1">
                    <a:lumMod val="65000"/>
                    <a:lumOff val="35000"/>
                  </a:schemeClr>
                </a:solidFill>
                <a:latin typeface="+mj-lt"/>
                <a:ea typeface="Times New Roman" panose="02020603050405020304" pitchFamily="18" charset="0"/>
                <a:cs typeface="Times New Roman" panose="02020603050405020304" pitchFamily="18" charset="0"/>
              </a:rPr>
              <a:t>Rakoski</a:t>
            </a:r>
            <a:r>
              <a:rPr lang="en-US" sz="900" dirty="0">
                <a:solidFill>
                  <a:schemeClr val="tx1">
                    <a:lumMod val="65000"/>
                    <a:lumOff val="35000"/>
                  </a:schemeClr>
                </a:solidFill>
                <a:latin typeface="+mj-lt"/>
                <a:ea typeface="Times New Roman" panose="02020603050405020304" pitchFamily="18" charset="0"/>
                <a:cs typeface="Times New Roman" panose="02020603050405020304" pitchFamily="18" charset="0"/>
              </a:rPr>
              <a:t> et al. 2012; 3. Lai et al. 2019</a:t>
            </a:r>
            <a:endParaRPr lang="en-US" sz="900" dirty="0">
              <a:solidFill>
                <a:schemeClr val="tx1">
                  <a:lumMod val="65000"/>
                  <a:lumOff val="35000"/>
                </a:schemeClr>
              </a:solidFill>
              <a:effectLst/>
              <a:latin typeface="+mj-lt"/>
              <a:ea typeface="Times New Roman" panose="02020603050405020304" pitchFamily="18" charset="0"/>
              <a:cs typeface="Times New Roman" panose="02020603050405020304" pitchFamily="18" charset="0"/>
            </a:endParaRPr>
          </a:p>
        </p:txBody>
      </p:sp>
      <p:sp>
        <p:nvSpPr>
          <p:cNvPr id="28" name="TextBox 27"/>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33921231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9347458-2644-DB11-CC88-CB8594324BE8}"/>
              </a:ext>
            </a:extLst>
          </p:cNvPr>
          <p:cNvCxnSpPr/>
          <p:nvPr/>
        </p:nvCxnSpPr>
        <p:spPr bwMode="auto">
          <a:xfrm>
            <a:off x="0" y="0"/>
            <a:ext cx="914400" cy="0"/>
          </a:xfrm>
          <a:prstGeom prst="line">
            <a:avLst/>
          </a:prstGeom>
          <a:solidFill>
            <a:srgbClr val="00FF00"/>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itle 2">
            <a:extLst>
              <a:ext uri="{FF2B5EF4-FFF2-40B4-BE49-F238E27FC236}">
                <a16:creationId xmlns:a16="http://schemas.microsoft.com/office/drawing/2014/main" id="{D9825D21-22CA-68F7-362B-C8AA3EC89E4C}"/>
              </a:ext>
            </a:extLst>
          </p:cNvPr>
          <p:cNvSpPr>
            <a:spLocks noGrp="1"/>
          </p:cNvSpPr>
          <p:nvPr>
            <p:ph type="title"/>
          </p:nvPr>
        </p:nvSpPr>
        <p:spPr>
          <a:xfrm>
            <a:off x="1101725" y="452438"/>
            <a:ext cx="10773443" cy="469900"/>
          </a:xfrm>
        </p:spPr>
        <p:txBody>
          <a:bodyPr/>
          <a:lstStyle/>
          <a:p>
            <a:r>
              <a:rPr lang="en-US" dirty="0">
                <a:solidFill>
                  <a:srgbClr val="005187"/>
                </a:solidFill>
              </a:rPr>
              <a:t>Survival in </a:t>
            </a:r>
            <a:r>
              <a:rPr lang="en-US" dirty="0" smtClean="0">
                <a:solidFill>
                  <a:srgbClr val="005187"/>
                </a:solidFill>
              </a:rPr>
              <a:t>patients </a:t>
            </a:r>
            <a:r>
              <a:rPr lang="en-US" dirty="0">
                <a:solidFill>
                  <a:srgbClr val="005187"/>
                </a:solidFill>
              </a:rPr>
              <a:t>with </a:t>
            </a:r>
            <a:r>
              <a:rPr lang="en-US" dirty="0" smtClean="0">
                <a:solidFill>
                  <a:srgbClr val="005187"/>
                </a:solidFill>
              </a:rPr>
              <a:t>refractory ascites </a:t>
            </a:r>
            <a:r>
              <a:rPr lang="en-US" dirty="0">
                <a:solidFill>
                  <a:srgbClr val="005187"/>
                </a:solidFill>
              </a:rPr>
              <a:t>d</a:t>
            </a:r>
            <a:r>
              <a:rPr lang="en-US" dirty="0" smtClean="0">
                <a:solidFill>
                  <a:srgbClr val="005187"/>
                </a:solidFill>
              </a:rPr>
              <a:t>eclines </a:t>
            </a:r>
            <a:r>
              <a:rPr lang="en-US" dirty="0">
                <a:solidFill>
                  <a:srgbClr val="005187"/>
                </a:solidFill>
              </a:rPr>
              <a:t>r</a:t>
            </a:r>
            <a:r>
              <a:rPr lang="en-US" dirty="0" smtClean="0">
                <a:solidFill>
                  <a:srgbClr val="005187"/>
                </a:solidFill>
              </a:rPr>
              <a:t>apidly</a:t>
            </a:r>
            <a:endParaRPr lang="en-US" dirty="0">
              <a:solidFill>
                <a:srgbClr val="005187"/>
              </a:solidFill>
            </a:endParaRPr>
          </a:p>
        </p:txBody>
      </p:sp>
      <p:pic>
        <p:nvPicPr>
          <p:cNvPr id="4" name="Picture 3" descr="A graph of a survival curve&#10;&#10;Description automatically generated with medium confidence" hidden="1">
            <a:extLst>
              <a:ext uri="{FF2B5EF4-FFF2-40B4-BE49-F238E27FC236}">
                <a16:creationId xmlns:a16="http://schemas.microsoft.com/office/drawing/2014/main" id="{E0D0D104-EC6A-D22F-36DF-4F50E6C539E8}"/>
              </a:ext>
            </a:extLst>
          </p:cNvPr>
          <p:cNvPicPr>
            <a:picLocks noGrp="1" noRot="1" noChangeAspect="1" noMove="1" noResize="1" noEditPoints="1" noAdjustHandles="1" noChangeArrowheads="1" noChangeShapeType="1" noCrop="1"/>
          </p:cNvPicPr>
          <p:nvPr/>
        </p:nvPicPr>
        <p:blipFill>
          <a:blip r:embed="rId3"/>
          <a:stretch>
            <a:fillRect/>
          </a:stretch>
        </p:blipFill>
        <p:spPr>
          <a:xfrm>
            <a:off x="-99330" y="1318436"/>
            <a:ext cx="13824564" cy="5762847"/>
          </a:xfrm>
          <a:prstGeom prst="rect">
            <a:avLst/>
          </a:prstGeom>
        </p:spPr>
      </p:pic>
      <p:sp>
        <p:nvSpPr>
          <p:cNvPr id="9" name="TextBox 8">
            <a:extLst>
              <a:ext uri="{FF2B5EF4-FFF2-40B4-BE49-F238E27FC236}">
                <a16:creationId xmlns:a16="http://schemas.microsoft.com/office/drawing/2014/main" id="{3301EFD9-EF58-1BDF-B9D6-E8D8006F418E}"/>
              </a:ext>
            </a:extLst>
          </p:cNvPr>
          <p:cNvSpPr txBox="1"/>
          <p:nvPr/>
        </p:nvSpPr>
        <p:spPr>
          <a:xfrm flipH="1">
            <a:off x="289979" y="3096822"/>
            <a:ext cx="1475741" cy="646331"/>
          </a:xfrm>
          <a:prstGeom prst="rect">
            <a:avLst/>
          </a:prstGeom>
          <a:noFill/>
        </p:spPr>
        <p:txBody>
          <a:bodyPr wrap="square" rtlCol="0">
            <a:spAutoFit/>
          </a:bodyPr>
          <a:lstStyle/>
          <a:p>
            <a:pPr algn="ctr"/>
            <a:r>
              <a:rPr lang="en-US" b="1"/>
              <a:t>Proportion Surviving</a:t>
            </a:r>
          </a:p>
        </p:txBody>
      </p:sp>
      <p:sp>
        <p:nvSpPr>
          <p:cNvPr id="10" name="TextBox 9">
            <a:extLst>
              <a:ext uri="{FF2B5EF4-FFF2-40B4-BE49-F238E27FC236}">
                <a16:creationId xmlns:a16="http://schemas.microsoft.com/office/drawing/2014/main" id="{A413B82A-E7BB-660F-868D-70F903C21B4E}"/>
              </a:ext>
            </a:extLst>
          </p:cNvPr>
          <p:cNvSpPr txBox="1"/>
          <p:nvPr/>
        </p:nvSpPr>
        <p:spPr>
          <a:xfrm flipH="1">
            <a:off x="4344393" y="5606296"/>
            <a:ext cx="4749072" cy="369332"/>
          </a:xfrm>
          <a:prstGeom prst="rect">
            <a:avLst/>
          </a:prstGeom>
          <a:noFill/>
        </p:spPr>
        <p:txBody>
          <a:bodyPr wrap="square" rtlCol="0">
            <a:spAutoFit/>
          </a:bodyPr>
          <a:lstStyle/>
          <a:p>
            <a:pPr algn="ctr"/>
            <a:r>
              <a:rPr lang="en-US" b="1"/>
              <a:t>Days</a:t>
            </a:r>
          </a:p>
        </p:txBody>
      </p:sp>
      <p:graphicFrame>
        <p:nvGraphicFramePr>
          <p:cNvPr id="11" name="Chart 10">
            <a:extLst>
              <a:ext uri="{FF2B5EF4-FFF2-40B4-BE49-F238E27FC236}">
                <a16:creationId xmlns:a16="http://schemas.microsoft.com/office/drawing/2014/main" id="{9D4F6ACE-5B09-13D3-E3D2-D0B60D962B06}"/>
              </a:ext>
            </a:extLst>
          </p:cNvPr>
          <p:cNvGraphicFramePr>
            <a:graphicFrameLocks/>
          </p:cNvGraphicFramePr>
          <p:nvPr/>
        </p:nvGraphicFramePr>
        <p:xfrm>
          <a:off x="1669881" y="1397000"/>
          <a:ext cx="9438052" cy="4267200"/>
        </p:xfrm>
        <a:graphic>
          <a:graphicData uri="http://schemas.openxmlformats.org/drawingml/2006/chart">
            <c:chart xmlns:c="http://schemas.openxmlformats.org/drawingml/2006/chart" xmlns:r="http://schemas.openxmlformats.org/officeDocument/2006/relationships" r:id="rId4"/>
          </a:graphicData>
        </a:graphic>
      </p:graphicFrame>
      <p:sp>
        <p:nvSpPr>
          <p:cNvPr id="14" name="Freeform: Shape 13">
            <a:extLst>
              <a:ext uri="{FF2B5EF4-FFF2-40B4-BE49-F238E27FC236}">
                <a16:creationId xmlns:a16="http://schemas.microsoft.com/office/drawing/2014/main" id="{0C3750DE-F57B-EFD6-C985-5F119D79F42C}"/>
              </a:ext>
            </a:extLst>
          </p:cNvPr>
          <p:cNvSpPr/>
          <p:nvPr/>
        </p:nvSpPr>
        <p:spPr>
          <a:xfrm>
            <a:off x="2657306" y="1600200"/>
            <a:ext cx="7861774" cy="1378424"/>
          </a:xfrm>
          <a:custGeom>
            <a:avLst/>
            <a:gdLst>
              <a:gd name="connsiteX0" fmla="*/ 0 w 7854950"/>
              <a:gd name="connsiteY0" fmla="*/ 0 h 1371600"/>
              <a:gd name="connsiteX1" fmla="*/ 120650 w 7854950"/>
              <a:gd name="connsiteY1" fmla="*/ 0 h 1371600"/>
              <a:gd name="connsiteX2" fmla="*/ 120650 w 7854950"/>
              <a:gd name="connsiteY2" fmla="*/ 69850 h 1371600"/>
              <a:gd name="connsiteX3" fmla="*/ 228600 w 7854950"/>
              <a:gd name="connsiteY3" fmla="*/ 101600 h 1371600"/>
              <a:gd name="connsiteX4" fmla="*/ 241300 w 7854950"/>
              <a:gd name="connsiteY4" fmla="*/ 139700 h 1371600"/>
              <a:gd name="connsiteX5" fmla="*/ 355600 w 7854950"/>
              <a:gd name="connsiteY5" fmla="*/ 139700 h 1371600"/>
              <a:gd name="connsiteX6" fmla="*/ 374650 w 7854950"/>
              <a:gd name="connsiteY6" fmla="*/ 139700 h 1371600"/>
              <a:gd name="connsiteX7" fmla="*/ 381000 w 7854950"/>
              <a:gd name="connsiteY7" fmla="*/ 177800 h 1371600"/>
              <a:gd name="connsiteX8" fmla="*/ 419100 w 7854950"/>
              <a:gd name="connsiteY8" fmla="*/ 190500 h 1371600"/>
              <a:gd name="connsiteX9" fmla="*/ 419100 w 7854950"/>
              <a:gd name="connsiteY9" fmla="*/ 247650 h 1371600"/>
              <a:gd name="connsiteX10" fmla="*/ 495300 w 7854950"/>
              <a:gd name="connsiteY10" fmla="*/ 247650 h 1371600"/>
              <a:gd name="connsiteX11" fmla="*/ 527050 w 7854950"/>
              <a:gd name="connsiteY11" fmla="*/ 266700 h 1371600"/>
              <a:gd name="connsiteX12" fmla="*/ 635000 w 7854950"/>
              <a:gd name="connsiteY12" fmla="*/ 279400 h 1371600"/>
              <a:gd name="connsiteX13" fmla="*/ 666750 w 7854950"/>
              <a:gd name="connsiteY13" fmla="*/ 292100 h 1371600"/>
              <a:gd name="connsiteX14" fmla="*/ 774700 w 7854950"/>
              <a:gd name="connsiteY14" fmla="*/ 298450 h 1371600"/>
              <a:gd name="connsiteX15" fmla="*/ 825500 w 7854950"/>
              <a:gd name="connsiteY15" fmla="*/ 336550 h 1371600"/>
              <a:gd name="connsiteX16" fmla="*/ 895350 w 7854950"/>
              <a:gd name="connsiteY16" fmla="*/ 349250 h 1371600"/>
              <a:gd name="connsiteX17" fmla="*/ 971550 w 7854950"/>
              <a:gd name="connsiteY17" fmla="*/ 400050 h 1371600"/>
              <a:gd name="connsiteX18" fmla="*/ 1022350 w 7854950"/>
              <a:gd name="connsiteY18" fmla="*/ 419100 h 1371600"/>
              <a:gd name="connsiteX19" fmla="*/ 1054100 w 7854950"/>
              <a:gd name="connsiteY19" fmla="*/ 476250 h 1371600"/>
              <a:gd name="connsiteX20" fmla="*/ 1130300 w 7854950"/>
              <a:gd name="connsiteY20" fmla="*/ 476250 h 1371600"/>
              <a:gd name="connsiteX21" fmla="*/ 1263650 w 7854950"/>
              <a:gd name="connsiteY21" fmla="*/ 571500 h 1371600"/>
              <a:gd name="connsiteX22" fmla="*/ 1301750 w 7854950"/>
              <a:gd name="connsiteY22" fmla="*/ 603250 h 1371600"/>
              <a:gd name="connsiteX23" fmla="*/ 1327150 w 7854950"/>
              <a:gd name="connsiteY23" fmla="*/ 679450 h 1371600"/>
              <a:gd name="connsiteX24" fmla="*/ 1454150 w 7854950"/>
              <a:gd name="connsiteY24" fmla="*/ 704850 h 1371600"/>
              <a:gd name="connsiteX25" fmla="*/ 1555750 w 7854950"/>
              <a:gd name="connsiteY25" fmla="*/ 730250 h 1371600"/>
              <a:gd name="connsiteX26" fmla="*/ 1555750 w 7854950"/>
              <a:gd name="connsiteY26" fmla="*/ 730250 h 1371600"/>
              <a:gd name="connsiteX27" fmla="*/ 1574800 w 7854950"/>
              <a:gd name="connsiteY27" fmla="*/ 762000 h 1371600"/>
              <a:gd name="connsiteX28" fmla="*/ 1790700 w 7854950"/>
              <a:gd name="connsiteY28" fmla="*/ 768350 h 1371600"/>
              <a:gd name="connsiteX29" fmla="*/ 1835150 w 7854950"/>
              <a:gd name="connsiteY29" fmla="*/ 819150 h 1371600"/>
              <a:gd name="connsiteX30" fmla="*/ 2025650 w 7854950"/>
              <a:gd name="connsiteY30" fmla="*/ 819150 h 1371600"/>
              <a:gd name="connsiteX31" fmla="*/ 2038350 w 7854950"/>
              <a:gd name="connsiteY31" fmla="*/ 850900 h 1371600"/>
              <a:gd name="connsiteX32" fmla="*/ 2184400 w 7854950"/>
              <a:gd name="connsiteY32" fmla="*/ 857250 h 1371600"/>
              <a:gd name="connsiteX33" fmla="*/ 2209800 w 7854950"/>
              <a:gd name="connsiteY33" fmla="*/ 882650 h 1371600"/>
              <a:gd name="connsiteX34" fmla="*/ 2381250 w 7854950"/>
              <a:gd name="connsiteY34" fmla="*/ 882650 h 1371600"/>
              <a:gd name="connsiteX35" fmla="*/ 2406650 w 7854950"/>
              <a:gd name="connsiteY35" fmla="*/ 914400 h 1371600"/>
              <a:gd name="connsiteX36" fmla="*/ 2692400 w 7854950"/>
              <a:gd name="connsiteY36" fmla="*/ 920750 h 1371600"/>
              <a:gd name="connsiteX37" fmla="*/ 2711450 w 7854950"/>
              <a:gd name="connsiteY37" fmla="*/ 939800 h 1371600"/>
              <a:gd name="connsiteX38" fmla="*/ 2768600 w 7854950"/>
              <a:gd name="connsiteY38" fmla="*/ 939800 h 1371600"/>
              <a:gd name="connsiteX39" fmla="*/ 2800350 w 7854950"/>
              <a:gd name="connsiteY39" fmla="*/ 965200 h 1371600"/>
              <a:gd name="connsiteX40" fmla="*/ 3143250 w 7854950"/>
              <a:gd name="connsiteY40" fmla="*/ 965200 h 1371600"/>
              <a:gd name="connsiteX41" fmla="*/ 3194050 w 7854950"/>
              <a:gd name="connsiteY41" fmla="*/ 996950 h 1371600"/>
              <a:gd name="connsiteX42" fmla="*/ 3448050 w 7854950"/>
              <a:gd name="connsiteY42" fmla="*/ 996950 h 1371600"/>
              <a:gd name="connsiteX43" fmla="*/ 3498850 w 7854950"/>
              <a:gd name="connsiteY43" fmla="*/ 1035050 h 1371600"/>
              <a:gd name="connsiteX44" fmla="*/ 3886200 w 7854950"/>
              <a:gd name="connsiteY44" fmla="*/ 1022350 h 1371600"/>
              <a:gd name="connsiteX45" fmla="*/ 4089400 w 7854950"/>
              <a:gd name="connsiteY45" fmla="*/ 1123950 h 1371600"/>
              <a:gd name="connsiteX46" fmla="*/ 4572000 w 7854950"/>
              <a:gd name="connsiteY46" fmla="*/ 1123950 h 1371600"/>
              <a:gd name="connsiteX47" fmla="*/ 4597400 w 7854950"/>
              <a:gd name="connsiteY47" fmla="*/ 1136650 h 1371600"/>
              <a:gd name="connsiteX48" fmla="*/ 4622800 w 7854950"/>
              <a:gd name="connsiteY48" fmla="*/ 1136650 h 1371600"/>
              <a:gd name="connsiteX49" fmla="*/ 4660900 w 7854950"/>
              <a:gd name="connsiteY49" fmla="*/ 1187450 h 1371600"/>
              <a:gd name="connsiteX50" fmla="*/ 5384800 w 7854950"/>
              <a:gd name="connsiteY50" fmla="*/ 1187450 h 1371600"/>
              <a:gd name="connsiteX51" fmla="*/ 5448300 w 7854950"/>
              <a:gd name="connsiteY51" fmla="*/ 1219200 h 1371600"/>
              <a:gd name="connsiteX52" fmla="*/ 5911850 w 7854950"/>
              <a:gd name="connsiteY52" fmla="*/ 1219200 h 1371600"/>
              <a:gd name="connsiteX53" fmla="*/ 5943600 w 7854950"/>
              <a:gd name="connsiteY53" fmla="*/ 1250950 h 1371600"/>
              <a:gd name="connsiteX54" fmla="*/ 6553200 w 7854950"/>
              <a:gd name="connsiteY54" fmla="*/ 1244600 h 1371600"/>
              <a:gd name="connsiteX55" fmla="*/ 6553200 w 7854950"/>
              <a:gd name="connsiteY55" fmla="*/ 1244600 h 1371600"/>
              <a:gd name="connsiteX56" fmla="*/ 6610350 w 7854950"/>
              <a:gd name="connsiteY56" fmla="*/ 1270000 h 1371600"/>
              <a:gd name="connsiteX57" fmla="*/ 7410450 w 7854950"/>
              <a:gd name="connsiteY57" fmla="*/ 1263650 h 1371600"/>
              <a:gd name="connsiteX58" fmla="*/ 7467600 w 7854950"/>
              <a:gd name="connsiteY58" fmla="*/ 1314450 h 1371600"/>
              <a:gd name="connsiteX59" fmla="*/ 7626350 w 7854950"/>
              <a:gd name="connsiteY59" fmla="*/ 1301750 h 1371600"/>
              <a:gd name="connsiteX60" fmla="*/ 7645400 w 7854950"/>
              <a:gd name="connsiteY60" fmla="*/ 1327150 h 1371600"/>
              <a:gd name="connsiteX61" fmla="*/ 7702550 w 7854950"/>
              <a:gd name="connsiteY61" fmla="*/ 1339850 h 1371600"/>
              <a:gd name="connsiteX62" fmla="*/ 7740650 w 7854950"/>
              <a:gd name="connsiteY62" fmla="*/ 1365250 h 1371600"/>
              <a:gd name="connsiteX63" fmla="*/ 7854950 w 7854950"/>
              <a:gd name="connsiteY63" fmla="*/ 1371600 h 1371600"/>
              <a:gd name="connsiteX0" fmla="*/ 0 w 7861774"/>
              <a:gd name="connsiteY0" fmla="*/ 0 h 1378424"/>
              <a:gd name="connsiteX1" fmla="*/ 120650 w 7861774"/>
              <a:gd name="connsiteY1" fmla="*/ 0 h 1378424"/>
              <a:gd name="connsiteX2" fmla="*/ 120650 w 7861774"/>
              <a:gd name="connsiteY2" fmla="*/ 69850 h 1378424"/>
              <a:gd name="connsiteX3" fmla="*/ 228600 w 7861774"/>
              <a:gd name="connsiteY3" fmla="*/ 101600 h 1378424"/>
              <a:gd name="connsiteX4" fmla="*/ 241300 w 7861774"/>
              <a:gd name="connsiteY4" fmla="*/ 139700 h 1378424"/>
              <a:gd name="connsiteX5" fmla="*/ 355600 w 7861774"/>
              <a:gd name="connsiteY5" fmla="*/ 139700 h 1378424"/>
              <a:gd name="connsiteX6" fmla="*/ 374650 w 7861774"/>
              <a:gd name="connsiteY6" fmla="*/ 139700 h 1378424"/>
              <a:gd name="connsiteX7" fmla="*/ 381000 w 7861774"/>
              <a:gd name="connsiteY7" fmla="*/ 177800 h 1378424"/>
              <a:gd name="connsiteX8" fmla="*/ 419100 w 7861774"/>
              <a:gd name="connsiteY8" fmla="*/ 190500 h 1378424"/>
              <a:gd name="connsiteX9" fmla="*/ 419100 w 7861774"/>
              <a:gd name="connsiteY9" fmla="*/ 247650 h 1378424"/>
              <a:gd name="connsiteX10" fmla="*/ 495300 w 7861774"/>
              <a:gd name="connsiteY10" fmla="*/ 247650 h 1378424"/>
              <a:gd name="connsiteX11" fmla="*/ 527050 w 7861774"/>
              <a:gd name="connsiteY11" fmla="*/ 266700 h 1378424"/>
              <a:gd name="connsiteX12" fmla="*/ 635000 w 7861774"/>
              <a:gd name="connsiteY12" fmla="*/ 279400 h 1378424"/>
              <a:gd name="connsiteX13" fmla="*/ 666750 w 7861774"/>
              <a:gd name="connsiteY13" fmla="*/ 292100 h 1378424"/>
              <a:gd name="connsiteX14" fmla="*/ 774700 w 7861774"/>
              <a:gd name="connsiteY14" fmla="*/ 298450 h 1378424"/>
              <a:gd name="connsiteX15" fmla="*/ 825500 w 7861774"/>
              <a:gd name="connsiteY15" fmla="*/ 336550 h 1378424"/>
              <a:gd name="connsiteX16" fmla="*/ 895350 w 7861774"/>
              <a:gd name="connsiteY16" fmla="*/ 349250 h 1378424"/>
              <a:gd name="connsiteX17" fmla="*/ 971550 w 7861774"/>
              <a:gd name="connsiteY17" fmla="*/ 400050 h 1378424"/>
              <a:gd name="connsiteX18" fmla="*/ 1022350 w 7861774"/>
              <a:gd name="connsiteY18" fmla="*/ 419100 h 1378424"/>
              <a:gd name="connsiteX19" fmla="*/ 1054100 w 7861774"/>
              <a:gd name="connsiteY19" fmla="*/ 476250 h 1378424"/>
              <a:gd name="connsiteX20" fmla="*/ 1130300 w 7861774"/>
              <a:gd name="connsiteY20" fmla="*/ 476250 h 1378424"/>
              <a:gd name="connsiteX21" fmla="*/ 1263650 w 7861774"/>
              <a:gd name="connsiteY21" fmla="*/ 571500 h 1378424"/>
              <a:gd name="connsiteX22" fmla="*/ 1301750 w 7861774"/>
              <a:gd name="connsiteY22" fmla="*/ 603250 h 1378424"/>
              <a:gd name="connsiteX23" fmla="*/ 1327150 w 7861774"/>
              <a:gd name="connsiteY23" fmla="*/ 679450 h 1378424"/>
              <a:gd name="connsiteX24" fmla="*/ 1454150 w 7861774"/>
              <a:gd name="connsiteY24" fmla="*/ 704850 h 1378424"/>
              <a:gd name="connsiteX25" fmla="*/ 1555750 w 7861774"/>
              <a:gd name="connsiteY25" fmla="*/ 730250 h 1378424"/>
              <a:gd name="connsiteX26" fmla="*/ 1555750 w 7861774"/>
              <a:gd name="connsiteY26" fmla="*/ 730250 h 1378424"/>
              <a:gd name="connsiteX27" fmla="*/ 1574800 w 7861774"/>
              <a:gd name="connsiteY27" fmla="*/ 762000 h 1378424"/>
              <a:gd name="connsiteX28" fmla="*/ 1790700 w 7861774"/>
              <a:gd name="connsiteY28" fmla="*/ 768350 h 1378424"/>
              <a:gd name="connsiteX29" fmla="*/ 1835150 w 7861774"/>
              <a:gd name="connsiteY29" fmla="*/ 819150 h 1378424"/>
              <a:gd name="connsiteX30" fmla="*/ 2025650 w 7861774"/>
              <a:gd name="connsiteY30" fmla="*/ 819150 h 1378424"/>
              <a:gd name="connsiteX31" fmla="*/ 2038350 w 7861774"/>
              <a:gd name="connsiteY31" fmla="*/ 850900 h 1378424"/>
              <a:gd name="connsiteX32" fmla="*/ 2184400 w 7861774"/>
              <a:gd name="connsiteY32" fmla="*/ 857250 h 1378424"/>
              <a:gd name="connsiteX33" fmla="*/ 2209800 w 7861774"/>
              <a:gd name="connsiteY33" fmla="*/ 882650 h 1378424"/>
              <a:gd name="connsiteX34" fmla="*/ 2381250 w 7861774"/>
              <a:gd name="connsiteY34" fmla="*/ 882650 h 1378424"/>
              <a:gd name="connsiteX35" fmla="*/ 2406650 w 7861774"/>
              <a:gd name="connsiteY35" fmla="*/ 914400 h 1378424"/>
              <a:gd name="connsiteX36" fmla="*/ 2692400 w 7861774"/>
              <a:gd name="connsiteY36" fmla="*/ 920750 h 1378424"/>
              <a:gd name="connsiteX37" fmla="*/ 2711450 w 7861774"/>
              <a:gd name="connsiteY37" fmla="*/ 939800 h 1378424"/>
              <a:gd name="connsiteX38" fmla="*/ 2768600 w 7861774"/>
              <a:gd name="connsiteY38" fmla="*/ 939800 h 1378424"/>
              <a:gd name="connsiteX39" fmla="*/ 2800350 w 7861774"/>
              <a:gd name="connsiteY39" fmla="*/ 965200 h 1378424"/>
              <a:gd name="connsiteX40" fmla="*/ 3143250 w 7861774"/>
              <a:gd name="connsiteY40" fmla="*/ 965200 h 1378424"/>
              <a:gd name="connsiteX41" fmla="*/ 3194050 w 7861774"/>
              <a:gd name="connsiteY41" fmla="*/ 996950 h 1378424"/>
              <a:gd name="connsiteX42" fmla="*/ 3448050 w 7861774"/>
              <a:gd name="connsiteY42" fmla="*/ 996950 h 1378424"/>
              <a:gd name="connsiteX43" fmla="*/ 3498850 w 7861774"/>
              <a:gd name="connsiteY43" fmla="*/ 1035050 h 1378424"/>
              <a:gd name="connsiteX44" fmla="*/ 3886200 w 7861774"/>
              <a:gd name="connsiteY44" fmla="*/ 1022350 h 1378424"/>
              <a:gd name="connsiteX45" fmla="*/ 4089400 w 7861774"/>
              <a:gd name="connsiteY45" fmla="*/ 1123950 h 1378424"/>
              <a:gd name="connsiteX46" fmla="*/ 4572000 w 7861774"/>
              <a:gd name="connsiteY46" fmla="*/ 1123950 h 1378424"/>
              <a:gd name="connsiteX47" fmla="*/ 4597400 w 7861774"/>
              <a:gd name="connsiteY47" fmla="*/ 1136650 h 1378424"/>
              <a:gd name="connsiteX48" fmla="*/ 4622800 w 7861774"/>
              <a:gd name="connsiteY48" fmla="*/ 1136650 h 1378424"/>
              <a:gd name="connsiteX49" fmla="*/ 4660900 w 7861774"/>
              <a:gd name="connsiteY49" fmla="*/ 1187450 h 1378424"/>
              <a:gd name="connsiteX50" fmla="*/ 5384800 w 7861774"/>
              <a:gd name="connsiteY50" fmla="*/ 1187450 h 1378424"/>
              <a:gd name="connsiteX51" fmla="*/ 5448300 w 7861774"/>
              <a:gd name="connsiteY51" fmla="*/ 1219200 h 1378424"/>
              <a:gd name="connsiteX52" fmla="*/ 5911850 w 7861774"/>
              <a:gd name="connsiteY52" fmla="*/ 1219200 h 1378424"/>
              <a:gd name="connsiteX53" fmla="*/ 5943600 w 7861774"/>
              <a:gd name="connsiteY53" fmla="*/ 1250950 h 1378424"/>
              <a:gd name="connsiteX54" fmla="*/ 6553200 w 7861774"/>
              <a:gd name="connsiteY54" fmla="*/ 1244600 h 1378424"/>
              <a:gd name="connsiteX55" fmla="*/ 6553200 w 7861774"/>
              <a:gd name="connsiteY55" fmla="*/ 1244600 h 1378424"/>
              <a:gd name="connsiteX56" fmla="*/ 6610350 w 7861774"/>
              <a:gd name="connsiteY56" fmla="*/ 1270000 h 1378424"/>
              <a:gd name="connsiteX57" fmla="*/ 7410450 w 7861774"/>
              <a:gd name="connsiteY57" fmla="*/ 1263650 h 1378424"/>
              <a:gd name="connsiteX58" fmla="*/ 7467600 w 7861774"/>
              <a:gd name="connsiteY58" fmla="*/ 1314450 h 1378424"/>
              <a:gd name="connsiteX59" fmla="*/ 7626350 w 7861774"/>
              <a:gd name="connsiteY59" fmla="*/ 1301750 h 1378424"/>
              <a:gd name="connsiteX60" fmla="*/ 7645400 w 7861774"/>
              <a:gd name="connsiteY60" fmla="*/ 1327150 h 1378424"/>
              <a:gd name="connsiteX61" fmla="*/ 7702550 w 7861774"/>
              <a:gd name="connsiteY61" fmla="*/ 1339850 h 1378424"/>
              <a:gd name="connsiteX62" fmla="*/ 7740650 w 7861774"/>
              <a:gd name="connsiteY62" fmla="*/ 1365250 h 1378424"/>
              <a:gd name="connsiteX63" fmla="*/ 7861774 w 7861774"/>
              <a:gd name="connsiteY63" fmla="*/ 1378424 h 13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861774" h="1378424">
                <a:moveTo>
                  <a:pt x="0" y="0"/>
                </a:moveTo>
                <a:lnTo>
                  <a:pt x="120650" y="0"/>
                </a:lnTo>
                <a:lnTo>
                  <a:pt x="120650" y="69850"/>
                </a:lnTo>
                <a:lnTo>
                  <a:pt x="228600" y="101600"/>
                </a:lnTo>
                <a:lnTo>
                  <a:pt x="241300" y="139700"/>
                </a:lnTo>
                <a:lnTo>
                  <a:pt x="355600" y="139700"/>
                </a:lnTo>
                <a:lnTo>
                  <a:pt x="374650" y="139700"/>
                </a:lnTo>
                <a:lnTo>
                  <a:pt x="381000" y="177800"/>
                </a:lnTo>
                <a:lnTo>
                  <a:pt x="419100" y="190500"/>
                </a:lnTo>
                <a:lnTo>
                  <a:pt x="419100" y="247650"/>
                </a:lnTo>
                <a:lnTo>
                  <a:pt x="495300" y="247650"/>
                </a:lnTo>
                <a:lnTo>
                  <a:pt x="527050" y="266700"/>
                </a:lnTo>
                <a:lnTo>
                  <a:pt x="635000" y="279400"/>
                </a:lnTo>
                <a:lnTo>
                  <a:pt x="666750" y="292100"/>
                </a:lnTo>
                <a:lnTo>
                  <a:pt x="774700" y="298450"/>
                </a:lnTo>
                <a:lnTo>
                  <a:pt x="825500" y="336550"/>
                </a:lnTo>
                <a:lnTo>
                  <a:pt x="895350" y="349250"/>
                </a:lnTo>
                <a:lnTo>
                  <a:pt x="971550" y="400050"/>
                </a:lnTo>
                <a:lnTo>
                  <a:pt x="1022350" y="419100"/>
                </a:lnTo>
                <a:lnTo>
                  <a:pt x="1054100" y="476250"/>
                </a:lnTo>
                <a:lnTo>
                  <a:pt x="1130300" y="476250"/>
                </a:lnTo>
                <a:lnTo>
                  <a:pt x="1263650" y="571500"/>
                </a:lnTo>
                <a:lnTo>
                  <a:pt x="1301750" y="603250"/>
                </a:lnTo>
                <a:lnTo>
                  <a:pt x="1327150" y="679450"/>
                </a:lnTo>
                <a:lnTo>
                  <a:pt x="1454150" y="704850"/>
                </a:lnTo>
                <a:lnTo>
                  <a:pt x="1555750" y="730250"/>
                </a:lnTo>
                <a:lnTo>
                  <a:pt x="1555750" y="730250"/>
                </a:lnTo>
                <a:lnTo>
                  <a:pt x="1574800" y="762000"/>
                </a:lnTo>
                <a:lnTo>
                  <a:pt x="1790700" y="768350"/>
                </a:lnTo>
                <a:lnTo>
                  <a:pt x="1835150" y="819150"/>
                </a:lnTo>
                <a:lnTo>
                  <a:pt x="2025650" y="819150"/>
                </a:lnTo>
                <a:lnTo>
                  <a:pt x="2038350" y="850900"/>
                </a:lnTo>
                <a:lnTo>
                  <a:pt x="2184400" y="857250"/>
                </a:lnTo>
                <a:lnTo>
                  <a:pt x="2209800" y="882650"/>
                </a:lnTo>
                <a:lnTo>
                  <a:pt x="2381250" y="882650"/>
                </a:lnTo>
                <a:lnTo>
                  <a:pt x="2406650" y="914400"/>
                </a:lnTo>
                <a:lnTo>
                  <a:pt x="2692400" y="920750"/>
                </a:lnTo>
                <a:lnTo>
                  <a:pt x="2711450" y="939800"/>
                </a:lnTo>
                <a:lnTo>
                  <a:pt x="2768600" y="939800"/>
                </a:lnTo>
                <a:lnTo>
                  <a:pt x="2800350" y="965200"/>
                </a:lnTo>
                <a:lnTo>
                  <a:pt x="3143250" y="965200"/>
                </a:lnTo>
                <a:lnTo>
                  <a:pt x="3194050" y="996950"/>
                </a:lnTo>
                <a:lnTo>
                  <a:pt x="3448050" y="996950"/>
                </a:lnTo>
                <a:lnTo>
                  <a:pt x="3498850" y="1035050"/>
                </a:lnTo>
                <a:lnTo>
                  <a:pt x="3886200" y="1022350"/>
                </a:lnTo>
                <a:lnTo>
                  <a:pt x="4089400" y="1123950"/>
                </a:lnTo>
                <a:lnTo>
                  <a:pt x="4572000" y="1123950"/>
                </a:lnTo>
                <a:lnTo>
                  <a:pt x="4597400" y="1136650"/>
                </a:lnTo>
                <a:lnTo>
                  <a:pt x="4622800" y="1136650"/>
                </a:lnTo>
                <a:lnTo>
                  <a:pt x="4660900" y="1187450"/>
                </a:lnTo>
                <a:lnTo>
                  <a:pt x="5384800" y="1187450"/>
                </a:lnTo>
                <a:lnTo>
                  <a:pt x="5448300" y="1219200"/>
                </a:lnTo>
                <a:lnTo>
                  <a:pt x="5911850" y="1219200"/>
                </a:lnTo>
                <a:lnTo>
                  <a:pt x="5943600" y="1250950"/>
                </a:lnTo>
                <a:lnTo>
                  <a:pt x="6553200" y="1244600"/>
                </a:lnTo>
                <a:lnTo>
                  <a:pt x="6553200" y="1244600"/>
                </a:lnTo>
                <a:lnTo>
                  <a:pt x="6610350" y="1270000"/>
                </a:lnTo>
                <a:lnTo>
                  <a:pt x="7410450" y="1263650"/>
                </a:lnTo>
                <a:lnTo>
                  <a:pt x="7467600" y="1314450"/>
                </a:lnTo>
                <a:lnTo>
                  <a:pt x="7626350" y="1301750"/>
                </a:lnTo>
                <a:lnTo>
                  <a:pt x="7645400" y="1327150"/>
                </a:lnTo>
                <a:lnTo>
                  <a:pt x="7702550" y="1339850"/>
                </a:lnTo>
                <a:lnTo>
                  <a:pt x="7740650" y="1365250"/>
                </a:lnTo>
                <a:cubicBezTo>
                  <a:pt x="7778750" y="1367367"/>
                  <a:pt x="7823674" y="1376307"/>
                  <a:pt x="7861774" y="1378424"/>
                </a:cubicBezTo>
              </a:path>
            </a:pathLst>
          </a:custGeom>
          <a:noFill/>
          <a:ln w="38100">
            <a:solidFill>
              <a:srgbClr val="C00000"/>
            </a:solidFill>
          </a:ln>
        </p:spPr>
        <p:txBody>
          <a:bodyPr rtlCol="0" anchor="ctr"/>
          <a:lstStyle/>
          <a:p>
            <a:pPr algn="ctr"/>
            <a:endParaRPr lang="en-US"/>
          </a:p>
        </p:txBody>
      </p:sp>
      <p:sp>
        <p:nvSpPr>
          <p:cNvPr id="15" name="Freeform: Shape 14">
            <a:extLst>
              <a:ext uri="{FF2B5EF4-FFF2-40B4-BE49-F238E27FC236}">
                <a16:creationId xmlns:a16="http://schemas.microsoft.com/office/drawing/2014/main" id="{1738FF12-B71C-BB55-835F-4AE09999BFCF}"/>
              </a:ext>
            </a:extLst>
          </p:cNvPr>
          <p:cNvSpPr/>
          <p:nvPr/>
        </p:nvSpPr>
        <p:spPr>
          <a:xfrm>
            <a:off x="2784306" y="1651000"/>
            <a:ext cx="8001000" cy="2108200"/>
          </a:xfrm>
          <a:custGeom>
            <a:avLst/>
            <a:gdLst>
              <a:gd name="connsiteX0" fmla="*/ 0 w 8001000"/>
              <a:gd name="connsiteY0" fmla="*/ 0 h 2108200"/>
              <a:gd name="connsiteX1" fmla="*/ 57150 w 8001000"/>
              <a:gd name="connsiteY1" fmla="*/ 88900 h 2108200"/>
              <a:gd name="connsiteX2" fmla="*/ 146050 w 8001000"/>
              <a:gd name="connsiteY2" fmla="*/ 120650 h 2108200"/>
              <a:gd name="connsiteX3" fmla="*/ 171450 w 8001000"/>
              <a:gd name="connsiteY3" fmla="*/ 152400 h 2108200"/>
              <a:gd name="connsiteX4" fmla="*/ 222250 w 8001000"/>
              <a:gd name="connsiteY4" fmla="*/ 171450 h 2108200"/>
              <a:gd name="connsiteX5" fmla="*/ 273050 w 8001000"/>
              <a:gd name="connsiteY5" fmla="*/ 215900 h 2108200"/>
              <a:gd name="connsiteX6" fmla="*/ 323850 w 8001000"/>
              <a:gd name="connsiteY6" fmla="*/ 323850 h 2108200"/>
              <a:gd name="connsiteX7" fmla="*/ 539750 w 8001000"/>
              <a:gd name="connsiteY7" fmla="*/ 317500 h 2108200"/>
              <a:gd name="connsiteX8" fmla="*/ 577850 w 8001000"/>
              <a:gd name="connsiteY8" fmla="*/ 349250 h 2108200"/>
              <a:gd name="connsiteX9" fmla="*/ 654050 w 8001000"/>
              <a:gd name="connsiteY9" fmla="*/ 349250 h 2108200"/>
              <a:gd name="connsiteX10" fmla="*/ 673100 w 8001000"/>
              <a:gd name="connsiteY10" fmla="*/ 412750 h 2108200"/>
              <a:gd name="connsiteX11" fmla="*/ 711200 w 8001000"/>
              <a:gd name="connsiteY11" fmla="*/ 425450 h 2108200"/>
              <a:gd name="connsiteX12" fmla="*/ 781050 w 8001000"/>
              <a:gd name="connsiteY12" fmla="*/ 495300 h 2108200"/>
              <a:gd name="connsiteX13" fmla="*/ 977900 w 8001000"/>
              <a:gd name="connsiteY13" fmla="*/ 488950 h 2108200"/>
              <a:gd name="connsiteX14" fmla="*/ 996950 w 8001000"/>
              <a:gd name="connsiteY14" fmla="*/ 520700 h 2108200"/>
              <a:gd name="connsiteX15" fmla="*/ 1047750 w 8001000"/>
              <a:gd name="connsiteY15" fmla="*/ 520700 h 2108200"/>
              <a:gd name="connsiteX16" fmla="*/ 1041400 w 8001000"/>
              <a:gd name="connsiteY16" fmla="*/ 565150 h 2108200"/>
              <a:gd name="connsiteX17" fmla="*/ 1092200 w 8001000"/>
              <a:gd name="connsiteY17" fmla="*/ 622300 h 2108200"/>
              <a:gd name="connsiteX18" fmla="*/ 1346200 w 8001000"/>
              <a:gd name="connsiteY18" fmla="*/ 635000 h 2108200"/>
              <a:gd name="connsiteX19" fmla="*/ 1346200 w 8001000"/>
              <a:gd name="connsiteY19" fmla="*/ 666750 h 2108200"/>
              <a:gd name="connsiteX20" fmla="*/ 1454150 w 8001000"/>
              <a:gd name="connsiteY20" fmla="*/ 666750 h 2108200"/>
              <a:gd name="connsiteX21" fmla="*/ 1441450 w 8001000"/>
              <a:gd name="connsiteY21" fmla="*/ 704850 h 2108200"/>
              <a:gd name="connsiteX22" fmla="*/ 1746250 w 8001000"/>
              <a:gd name="connsiteY22" fmla="*/ 717550 h 2108200"/>
              <a:gd name="connsiteX23" fmla="*/ 1758950 w 8001000"/>
              <a:gd name="connsiteY23" fmla="*/ 755650 h 2108200"/>
              <a:gd name="connsiteX24" fmla="*/ 2000250 w 8001000"/>
              <a:gd name="connsiteY24" fmla="*/ 762000 h 2108200"/>
              <a:gd name="connsiteX25" fmla="*/ 1981200 w 8001000"/>
              <a:gd name="connsiteY25" fmla="*/ 793750 h 2108200"/>
              <a:gd name="connsiteX26" fmla="*/ 2051050 w 8001000"/>
              <a:gd name="connsiteY26" fmla="*/ 793750 h 2108200"/>
              <a:gd name="connsiteX27" fmla="*/ 2120900 w 8001000"/>
              <a:gd name="connsiteY27" fmla="*/ 889000 h 2108200"/>
              <a:gd name="connsiteX28" fmla="*/ 2190750 w 8001000"/>
              <a:gd name="connsiteY28" fmla="*/ 952500 h 2108200"/>
              <a:gd name="connsiteX29" fmla="*/ 2241550 w 8001000"/>
              <a:gd name="connsiteY29" fmla="*/ 984250 h 2108200"/>
              <a:gd name="connsiteX30" fmla="*/ 2273300 w 8001000"/>
              <a:gd name="connsiteY30" fmla="*/ 1009650 h 2108200"/>
              <a:gd name="connsiteX31" fmla="*/ 2590800 w 8001000"/>
              <a:gd name="connsiteY31" fmla="*/ 1016000 h 2108200"/>
              <a:gd name="connsiteX32" fmla="*/ 2609850 w 8001000"/>
              <a:gd name="connsiteY32" fmla="*/ 1054100 h 2108200"/>
              <a:gd name="connsiteX33" fmla="*/ 2832100 w 8001000"/>
              <a:gd name="connsiteY33" fmla="*/ 1054100 h 2108200"/>
              <a:gd name="connsiteX34" fmla="*/ 2857500 w 8001000"/>
              <a:gd name="connsiteY34" fmla="*/ 1079500 h 2108200"/>
              <a:gd name="connsiteX35" fmla="*/ 2914650 w 8001000"/>
              <a:gd name="connsiteY35" fmla="*/ 1079500 h 2108200"/>
              <a:gd name="connsiteX36" fmla="*/ 2921000 w 8001000"/>
              <a:gd name="connsiteY36" fmla="*/ 1104900 h 2108200"/>
              <a:gd name="connsiteX37" fmla="*/ 3092450 w 8001000"/>
              <a:gd name="connsiteY37" fmla="*/ 1111250 h 2108200"/>
              <a:gd name="connsiteX38" fmla="*/ 3124200 w 8001000"/>
              <a:gd name="connsiteY38" fmla="*/ 1143000 h 2108200"/>
              <a:gd name="connsiteX39" fmla="*/ 3378200 w 8001000"/>
              <a:gd name="connsiteY39" fmla="*/ 1155700 h 2108200"/>
              <a:gd name="connsiteX40" fmla="*/ 3384550 w 8001000"/>
              <a:gd name="connsiteY40" fmla="*/ 1187450 h 2108200"/>
              <a:gd name="connsiteX41" fmla="*/ 3403600 w 8001000"/>
              <a:gd name="connsiteY41" fmla="*/ 1238250 h 2108200"/>
              <a:gd name="connsiteX42" fmla="*/ 3479800 w 8001000"/>
              <a:gd name="connsiteY42" fmla="*/ 1289050 h 2108200"/>
              <a:gd name="connsiteX43" fmla="*/ 3486150 w 8001000"/>
              <a:gd name="connsiteY43" fmla="*/ 1327150 h 2108200"/>
              <a:gd name="connsiteX44" fmla="*/ 3594100 w 8001000"/>
              <a:gd name="connsiteY44" fmla="*/ 1327150 h 2108200"/>
              <a:gd name="connsiteX45" fmla="*/ 3651250 w 8001000"/>
              <a:gd name="connsiteY45" fmla="*/ 1403350 h 2108200"/>
              <a:gd name="connsiteX46" fmla="*/ 3765550 w 8001000"/>
              <a:gd name="connsiteY46" fmla="*/ 1397000 h 2108200"/>
              <a:gd name="connsiteX47" fmla="*/ 3790950 w 8001000"/>
              <a:gd name="connsiteY47" fmla="*/ 1435100 h 2108200"/>
              <a:gd name="connsiteX48" fmla="*/ 4013200 w 8001000"/>
              <a:gd name="connsiteY48" fmla="*/ 1441450 h 2108200"/>
              <a:gd name="connsiteX49" fmla="*/ 4013200 w 8001000"/>
              <a:gd name="connsiteY49" fmla="*/ 1485900 h 2108200"/>
              <a:gd name="connsiteX50" fmla="*/ 4527550 w 8001000"/>
              <a:gd name="connsiteY50" fmla="*/ 1485900 h 2108200"/>
              <a:gd name="connsiteX51" fmla="*/ 4533900 w 8001000"/>
              <a:gd name="connsiteY51" fmla="*/ 1587500 h 2108200"/>
              <a:gd name="connsiteX52" fmla="*/ 4603750 w 8001000"/>
              <a:gd name="connsiteY52" fmla="*/ 1581150 h 2108200"/>
              <a:gd name="connsiteX53" fmla="*/ 4610100 w 8001000"/>
              <a:gd name="connsiteY53" fmla="*/ 1619250 h 2108200"/>
              <a:gd name="connsiteX54" fmla="*/ 4794250 w 8001000"/>
              <a:gd name="connsiteY54" fmla="*/ 1625600 h 2108200"/>
              <a:gd name="connsiteX55" fmla="*/ 4794250 w 8001000"/>
              <a:gd name="connsiteY55" fmla="*/ 1701800 h 2108200"/>
              <a:gd name="connsiteX56" fmla="*/ 5048250 w 8001000"/>
              <a:gd name="connsiteY56" fmla="*/ 1714500 h 2108200"/>
              <a:gd name="connsiteX57" fmla="*/ 5048250 w 8001000"/>
              <a:gd name="connsiteY57" fmla="*/ 1847850 h 2108200"/>
              <a:gd name="connsiteX58" fmla="*/ 5797550 w 8001000"/>
              <a:gd name="connsiteY58" fmla="*/ 1847850 h 2108200"/>
              <a:gd name="connsiteX59" fmla="*/ 5797550 w 8001000"/>
              <a:gd name="connsiteY59" fmla="*/ 1911350 h 2108200"/>
              <a:gd name="connsiteX60" fmla="*/ 6178550 w 8001000"/>
              <a:gd name="connsiteY60" fmla="*/ 1911350 h 2108200"/>
              <a:gd name="connsiteX61" fmla="*/ 6197600 w 8001000"/>
              <a:gd name="connsiteY61" fmla="*/ 1968500 h 2108200"/>
              <a:gd name="connsiteX62" fmla="*/ 7270750 w 8001000"/>
              <a:gd name="connsiteY62" fmla="*/ 1974850 h 2108200"/>
              <a:gd name="connsiteX63" fmla="*/ 7283450 w 8001000"/>
              <a:gd name="connsiteY63" fmla="*/ 2070100 h 2108200"/>
              <a:gd name="connsiteX64" fmla="*/ 7639050 w 8001000"/>
              <a:gd name="connsiteY64" fmla="*/ 2076450 h 2108200"/>
              <a:gd name="connsiteX65" fmla="*/ 7658100 w 8001000"/>
              <a:gd name="connsiteY65" fmla="*/ 2108200 h 2108200"/>
              <a:gd name="connsiteX66" fmla="*/ 8001000 w 8001000"/>
              <a:gd name="connsiteY66" fmla="*/ 2108200 h 210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01000" h="2108200">
                <a:moveTo>
                  <a:pt x="0" y="0"/>
                </a:moveTo>
                <a:lnTo>
                  <a:pt x="57150" y="88900"/>
                </a:lnTo>
                <a:lnTo>
                  <a:pt x="146050" y="120650"/>
                </a:lnTo>
                <a:lnTo>
                  <a:pt x="171450" y="152400"/>
                </a:lnTo>
                <a:lnTo>
                  <a:pt x="222250" y="171450"/>
                </a:lnTo>
                <a:lnTo>
                  <a:pt x="273050" y="215900"/>
                </a:lnTo>
                <a:lnTo>
                  <a:pt x="323850" y="323850"/>
                </a:lnTo>
                <a:lnTo>
                  <a:pt x="539750" y="317500"/>
                </a:lnTo>
                <a:lnTo>
                  <a:pt x="577850" y="349250"/>
                </a:lnTo>
                <a:lnTo>
                  <a:pt x="654050" y="349250"/>
                </a:lnTo>
                <a:lnTo>
                  <a:pt x="673100" y="412750"/>
                </a:lnTo>
                <a:lnTo>
                  <a:pt x="711200" y="425450"/>
                </a:lnTo>
                <a:lnTo>
                  <a:pt x="781050" y="495300"/>
                </a:lnTo>
                <a:lnTo>
                  <a:pt x="977900" y="488950"/>
                </a:lnTo>
                <a:lnTo>
                  <a:pt x="996950" y="520700"/>
                </a:lnTo>
                <a:lnTo>
                  <a:pt x="1047750" y="520700"/>
                </a:lnTo>
                <a:lnTo>
                  <a:pt x="1041400" y="565150"/>
                </a:lnTo>
                <a:lnTo>
                  <a:pt x="1092200" y="622300"/>
                </a:lnTo>
                <a:lnTo>
                  <a:pt x="1346200" y="635000"/>
                </a:lnTo>
                <a:lnTo>
                  <a:pt x="1346200" y="666750"/>
                </a:lnTo>
                <a:lnTo>
                  <a:pt x="1454150" y="666750"/>
                </a:lnTo>
                <a:lnTo>
                  <a:pt x="1441450" y="704850"/>
                </a:lnTo>
                <a:lnTo>
                  <a:pt x="1746250" y="717550"/>
                </a:lnTo>
                <a:lnTo>
                  <a:pt x="1758950" y="755650"/>
                </a:lnTo>
                <a:lnTo>
                  <a:pt x="2000250" y="762000"/>
                </a:lnTo>
                <a:lnTo>
                  <a:pt x="1981200" y="793750"/>
                </a:lnTo>
                <a:lnTo>
                  <a:pt x="2051050" y="793750"/>
                </a:lnTo>
                <a:lnTo>
                  <a:pt x="2120900" y="889000"/>
                </a:lnTo>
                <a:lnTo>
                  <a:pt x="2190750" y="952500"/>
                </a:lnTo>
                <a:lnTo>
                  <a:pt x="2241550" y="984250"/>
                </a:lnTo>
                <a:lnTo>
                  <a:pt x="2273300" y="1009650"/>
                </a:lnTo>
                <a:lnTo>
                  <a:pt x="2590800" y="1016000"/>
                </a:lnTo>
                <a:lnTo>
                  <a:pt x="2609850" y="1054100"/>
                </a:lnTo>
                <a:lnTo>
                  <a:pt x="2832100" y="1054100"/>
                </a:lnTo>
                <a:lnTo>
                  <a:pt x="2857500" y="1079500"/>
                </a:lnTo>
                <a:lnTo>
                  <a:pt x="2914650" y="1079500"/>
                </a:lnTo>
                <a:lnTo>
                  <a:pt x="2921000" y="1104900"/>
                </a:lnTo>
                <a:lnTo>
                  <a:pt x="3092450" y="1111250"/>
                </a:lnTo>
                <a:lnTo>
                  <a:pt x="3124200" y="1143000"/>
                </a:lnTo>
                <a:lnTo>
                  <a:pt x="3378200" y="1155700"/>
                </a:lnTo>
                <a:lnTo>
                  <a:pt x="3384550" y="1187450"/>
                </a:lnTo>
                <a:lnTo>
                  <a:pt x="3403600" y="1238250"/>
                </a:lnTo>
                <a:lnTo>
                  <a:pt x="3479800" y="1289050"/>
                </a:lnTo>
                <a:lnTo>
                  <a:pt x="3486150" y="1327150"/>
                </a:lnTo>
                <a:lnTo>
                  <a:pt x="3594100" y="1327150"/>
                </a:lnTo>
                <a:lnTo>
                  <a:pt x="3651250" y="1403350"/>
                </a:lnTo>
                <a:lnTo>
                  <a:pt x="3765550" y="1397000"/>
                </a:lnTo>
                <a:lnTo>
                  <a:pt x="3790950" y="1435100"/>
                </a:lnTo>
                <a:lnTo>
                  <a:pt x="4013200" y="1441450"/>
                </a:lnTo>
                <a:lnTo>
                  <a:pt x="4013200" y="1485900"/>
                </a:lnTo>
                <a:lnTo>
                  <a:pt x="4527550" y="1485900"/>
                </a:lnTo>
                <a:lnTo>
                  <a:pt x="4533900" y="1587500"/>
                </a:lnTo>
                <a:lnTo>
                  <a:pt x="4603750" y="1581150"/>
                </a:lnTo>
                <a:lnTo>
                  <a:pt x="4610100" y="1619250"/>
                </a:lnTo>
                <a:lnTo>
                  <a:pt x="4794250" y="1625600"/>
                </a:lnTo>
                <a:lnTo>
                  <a:pt x="4794250" y="1701800"/>
                </a:lnTo>
                <a:lnTo>
                  <a:pt x="5048250" y="1714500"/>
                </a:lnTo>
                <a:lnTo>
                  <a:pt x="5048250" y="1847850"/>
                </a:lnTo>
                <a:lnTo>
                  <a:pt x="5797550" y="1847850"/>
                </a:lnTo>
                <a:lnTo>
                  <a:pt x="5797550" y="1911350"/>
                </a:lnTo>
                <a:lnTo>
                  <a:pt x="6178550" y="1911350"/>
                </a:lnTo>
                <a:lnTo>
                  <a:pt x="6197600" y="1968500"/>
                </a:lnTo>
                <a:lnTo>
                  <a:pt x="7270750" y="1974850"/>
                </a:lnTo>
                <a:lnTo>
                  <a:pt x="7283450" y="2070100"/>
                </a:lnTo>
                <a:lnTo>
                  <a:pt x="7639050" y="2076450"/>
                </a:lnTo>
                <a:lnTo>
                  <a:pt x="7658100" y="2108200"/>
                </a:lnTo>
                <a:lnTo>
                  <a:pt x="8001000" y="2108200"/>
                </a:lnTo>
              </a:path>
            </a:pathLst>
          </a:custGeom>
          <a:noFill/>
          <a:ln w="38100">
            <a:solidFill>
              <a:srgbClr val="00B050"/>
            </a:solidFill>
          </a:ln>
        </p:spPr>
        <p:txBody>
          <a:bodyPr rtlCol="0" anchor="ctr"/>
          <a:lstStyle/>
          <a:p>
            <a:pPr algn="ctr"/>
            <a:endParaRPr lang="en-US"/>
          </a:p>
        </p:txBody>
      </p:sp>
      <p:sp>
        <p:nvSpPr>
          <p:cNvPr id="21" name="TextBox 20">
            <a:extLst>
              <a:ext uri="{FF2B5EF4-FFF2-40B4-BE49-F238E27FC236}">
                <a16:creationId xmlns:a16="http://schemas.microsoft.com/office/drawing/2014/main" id="{65D6148A-D553-055D-8751-FD75DF864353}"/>
              </a:ext>
            </a:extLst>
          </p:cNvPr>
          <p:cNvSpPr txBox="1"/>
          <p:nvPr/>
        </p:nvSpPr>
        <p:spPr>
          <a:xfrm>
            <a:off x="10797349" y="2847385"/>
            <a:ext cx="813639" cy="369332"/>
          </a:xfrm>
          <a:prstGeom prst="rect">
            <a:avLst/>
          </a:prstGeom>
          <a:noFill/>
        </p:spPr>
        <p:txBody>
          <a:bodyPr wrap="square" rtlCol="0">
            <a:spAutoFit/>
          </a:bodyPr>
          <a:lstStyle/>
          <a:p>
            <a:r>
              <a:rPr lang="en-US" b="1">
                <a:solidFill>
                  <a:srgbClr val="C00000"/>
                </a:solidFill>
              </a:rPr>
              <a:t>61%</a:t>
            </a:r>
          </a:p>
        </p:txBody>
      </p:sp>
      <p:sp>
        <p:nvSpPr>
          <p:cNvPr id="22" name="TextBox 21">
            <a:extLst>
              <a:ext uri="{FF2B5EF4-FFF2-40B4-BE49-F238E27FC236}">
                <a16:creationId xmlns:a16="http://schemas.microsoft.com/office/drawing/2014/main" id="{2DE6BD82-88CF-5908-6972-B96F78297A9A}"/>
              </a:ext>
            </a:extLst>
          </p:cNvPr>
          <p:cNvSpPr txBox="1"/>
          <p:nvPr/>
        </p:nvSpPr>
        <p:spPr>
          <a:xfrm>
            <a:off x="10797349" y="3562784"/>
            <a:ext cx="813639" cy="369332"/>
          </a:xfrm>
          <a:prstGeom prst="rect">
            <a:avLst/>
          </a:prstGeom>
          <a:noFill/>
        </p:spPr>
        <p:txBody>
          <a:bodyPr wrap="square" rtlCol="0">
            <a:spAutoFit/>
          </a:bodyPr>
          <a:lstStyle/>
          <a:p>
            <a:r>
              <a:rPr lang="en-US" b="1">
                <a:solidFill>
                  <a:srgbClr val="00B050"/>
                </a:solidFill>
              </a:rPr>
              <a:t>40%</a:t>
            </a:r>
          </a:p>
        </p:txBody>
      </p:sp>
      <p:sp>
        <p:nvSpPr>
          <p:cNvPr id="23" name="TextBox 22">
            <a:extLst>
              <a:ext uri="{FF2B5EF4-FFF2-40B4-BE49-F238E27FC236}">
                <a16:creationId xmlns:a16="http://schemas.microsoft.com/office/drawing/2014/main" id="{CC80CD75-64DD-6DC5-881E-39667B5E2CDB}"/>
              </a:ext>
            </a:extLst>
          </p:cNvPr>
          <p:cNvSpPr txBox="1"/>
          <p:nvPr/>
        </p:nvSpPr>
        <p:spPr>
          <a:xfrm>
            <a:off x="6675038" y="1990024"/>
            <a:ext cx="3371103" cy="646331"/>
          </a:xfrm>
          <a:prstGeom prst="rect">
            <a:avLst/>
          </a:prstGeom>
          <a:noFill/>
        </p:spPr>
        <p:txBody>
          <a:bodyPr wrap="square" rtlCol="0">
            <a:spAutoFit/>
          </a:bodyPr>
          <a:lstStyle/>
          <a:p>
            <a:r>
              <a:rPr lang="en-US" sz="1800" b="1" err="1">
                <a:solidFill>
                  <a:srgbClr val="C00000"/>
                </a:solidFill>
              </a:rPr>
              <a:t>Transjugular</a:t>
            </a:r>
            <a:r>
              <a:rPr lang="en-US" sz="1800" b="1">
                <a:solidFill>
                  <a:srgbClr val="C00000"/>
                </a:solidFill>
              </a:rPr>
              <a:t> Intrahepatic </a:t>
            </a:r>
            <a:r>
              <a:rPr lang="en-US" b="1">
                <a:solidFill>
                  <a:srgbClr val="C00000"/>
                </a:solidFill>
              </a:rPr>
              <a:t>P</a:t>
            </a:r>
            <a:r>
              <a:rPr lang="en-US" sz="1800" b="1">
                <a:solidFill>
                  <a:srgbClr val="C00000"/>
                </a:solidFill>
              </a:rPr>
              <a:t>ortosystemic shunt (TIPS)</a:t>
            </a:r>
          </a:p>
        </p:txBody>
      </p:sp>
      <p:sp>
        <p:nvSpPr>
          <p:cNvPr id="24" name="TextBox 23">
            <a:extLst>
              <a:ext uri="{FF2B5EF4-FFF2-40B4-BE49-F238E27FC236}">
                <a16:creationId xmlns:a16="http://schemas.microsoft.com/office/drawing/2014/main" id="{43D1F46A-CD61-1B17-E2DE-D793A33ADA57}"/>
              </a:ext>
            </a:extLst>
          </p:cNvPr>
          <p:cNvSpPr txBox="1"/>
          <p:nvPr/>
        </p:nvSpPr>
        <p:spPr>
          <a:xfrm>
            <a:off x="6675038" y="3540913"/>
            <a:ext cx="2824561" cy="646331"/>
          </a:xfrm>
          <a:prstGeom prst="rect">
            <a:avLst/>
          </a:prstGeom>
          <a:noFill/>
        </p:spPr>
        <p:txBody>
          <a:bodyPr wrap="square" rtlCol="0">
            <a:spAutoFit/>
          </a:bodyPr>
          <a:lstStyle/>
          <a:p>
            <a:pPr algn="ctr"/>
            <a:r>
              <a:rPr lang="en-US" b="1">
                <a:solidFill>
                  <a:srgbClr val="00B050"/>
                </a:solidFill>
              </a:rPr>
              <a:t>Large Volume Paracentesis (LVP)</a:t>
            </a:r>
          </a:p>
        </p:txBody>
      </p:sp>
      <p:sp>
        <p:nvSpPr>
          <p:cNvPr id="2" name="TextBox 1">
            <a:extLst>
              <a:ext uri="{FF2B5EF4-FFF2-40B4-BE49-F238E27FC236}">
                <a16:creationId xmlns:a16="http://schemas.microsoft.com/office/drawing/2014/main" id="{D8A408C6-5013-FF53-E1AE-F5B7354FE2DE}"/>
              </a:ext>
            </a:extLst>
          </p:cNvPr>
          <p:cNvSpPr txBox="1"/>
          <p:nvPr/>
        </p:nvSpPr>
        <p:spPr>
          <a:xfrm>
            <a:off x="0" y="6571343"/>
            <a:ext cx="4524866" cy="230832"/>
          </a:xfrm>
          <a:prstGeom prst="rect">
            <a:avLst/>
          </a:prstGeom>
          <a:noFill/>
        </p:spPr>
        <p:txBody>
          <a:bodyPr wrap="square" rtlCol="0">
            <a:spAutoFit/>
          </a:bodyPr>
          <a:lstStyle/>
          <a:p>
            <a:r>
              <a:rPr lang="en-US" sz="900" i="1" dirty="0">
                <a:solidFill>
                  <a:schemeClr val="tx1">
                    <a:lumMod val="65000"/>
                    <a:lumOff val="35000"/>
                  </a:schemeClr>
                </a:solidFill>
                <a:latin typeface="+mn-lt"/>
              </a:rPr>
              <a:t>Adapted from </a:t>
            </a:r>
            <a:r>
              <a:rPr lang="en-US" sz="900" i="1" dirty="0" err="1">
                <a:solidFill>
                  <a:schemeClr val="tx1">
                    <a:lumMod val="65000"/>
                    <a:lumOff val="35000"/>
                  </a:schemeClr>
                </a:solidFill>
                <a:latin typeface="+mn-lt"/>
              </a:rPr>
              <a:t>Larrue</a:t>
            </a:r>
            <a:r>
              <a:rPr lang="en-US" sz="900" i="1" dirty="0">
                <a:solidFill>
                  <a:schemeClr val="tx1">
                    <a:lumMod val="65000"/>
                    <a:lumOff val="35000"/>
                  </a:schemeClr>
                </a:solidFill>
                <a:latin typeface="+mn-lt"/>
              </a:rPr>
              <a:t> 2023; Cross-study comparison</a:t>
            </a:r>
          </a:p>
        </p:txBody>
      </p:sp>
      <p:sp>
        <p:nvSpPr>
          <p:cNvPr id="46" name="TextBox 45">
            <a:extLst>
              <a:ext uri="{FF2B5EF4-FFF2-40B4-BE49-F238E27FC236}">
                <a16:creationId xmlns:a16="http://schemas.microsoft.com/office/drawing/2014/main" id="{0C0F3CDC-6043-4B25-E402-3E86B65BE80F}"/>
              </a:ext>
            </a:extLst>
          </p:cNvPr>
          <p:cNvSpPr txBox="1"/>
          <p:nvPr/>
        </p:nvSpPr>
        <p:spPr>
          <a:xfrm>
            <a:off x="1365483" y="5911920"/>
            <a:ext cx="997073" cy="307777"/>
          </a:xfrm>
          <a:prstGeom prst="rect">
            <a:avLst/>
          </a:prstGeom>
          <a:noFill/>
        </p:spPr>
        <p:txBody>
          <a:bodyPr wrap="square" rtlCol="0">
            <a:spAutoFit/>
          </a:bodyPr>
          <a:lstStyle/>
          <a:p>
            <a:pPr algn="r"/>
            <a:r>
              <a:rPr lang="en-US" sz="1400">
                <a:solidFill>
                  <a:srgbClr val="C81F1F"/>
                </a:solidFill>
              </a:rPr>
              <a:t>TIPS</a:t>
            </a:r>
          </a:p>
        </p:txBody>
      </p:sp>
      <p:grpSp>
        <p:nvGrpSpPr>
          <p:cNvPr id="47" name="Group 46">
            <a:extLst>
              <a:ext uri="{FF2B5EF4-FFF2-40B4-BE49-F238E27FC236}">
                <a16:creationId xmlns:a16="http://schemas.microsoft.com/office/drawing/2014/main" id="{769A8255-855D-EE6D-4112-86B87A6568B3}"/>
              </a:ext>
            </a:extLst>
          </p:cNvPr>
          <p:cNvGrpSpPr/>
          <p:nvPr/>
        </p:nvGrpSpPr>
        <p:grpSpPr>
          <a:xfrm>
            <a:off x="2278661" y="5873956"/>
            <a:ext cx="8878091" cy="345741"/>
            <a:chOff x="2278661" y="5943664"/>
            <a:chExt cx="8878091" cy="345741"/>
          </a:xfrm>
        </p:grpSpPr>
        <p:sp>
          <p:nvSpPr>
            <p:cNvPr id="48" name="TextBox 47">
              <a:extLst>
                <a:ext uri="{FF2B5EF4-FFF2-40B4-BE49-F238E27FC236}">
                  <a16:creationId xmlns:a16="http://schemas.microsoft.com/office/drawing/2014/main" id="{7A4EE40F-485B-8945-58BD-D9258AEA29F7}"/>
                </a:ext>
              </a:extLst>
            </p:cNvPr>
            <p:cNvSpPr txBox="1"/>
            <p:nvPr/>
          </p:nvSpPr>
          <p:spPr>
            <a:xfrm>
              <a:off x="2278661" y="5981628"/>
              <a:ext cx="692675" cy="307777"/>
            </a:xfrm>
            <a:prstGeom prst="rect">
              <a:avLst/>
            </a:prstGeom>
            <a:noFill/>
          </p:spPr>
          <p:txBody>
            <a:bodyPr wrap="square" rtlCol="0">
              <a:spAutoFit/>
            </a:bodyPr>
            <a:lstStyle/>
            <a:p>
              <a:pPr algn="ctr"/>
              <a:r>
                <a:rPr lang="en-US" sz="1400">
                  <a:solidFill>
                    <a:srgbClr val="C81F1F"/>
                  </a:solidFill>
                </a:rPr>
                <a:t>169</a:t>
              </a:r>
            </a:p>
          </p:txBody>
        </p:sp>
        <p:sp>
          <p:nvSpPr>
            <p:cNvPr id="49" name="TextBox 48">
              <a:extLst>
                <a:ext uri="{FF2B5EF4-FFF2-40B4-BE49-F238E27FC236}">
                  <a16:creationId xmlns:a16="http://schemas.microsoft.com/office/drawing/2014/main" id="{42D8F668-A7CE-CB9A-6938-8247F80DA004}"/>
                </a:ext>
              </a:extLst>
            </p:cNvPr>
            <p:cNvSpPr txBox="1"/>
            <p:nvPr/>
          </p:nvSpPr>
          <p:spPr>
            <a:xfrm>
              <a:off x="3642897" y="5943664"/>
              <a:ext cx="692675" cy="307777"/>
            </a:xfrm>
            <a:prstGeom prst="rect">
              <a:avLst/>
            </a:prstGeom>
            <a:noFill/>
          </p:spPr>
          <p:txBody>
            <a:bodyPr wrap="square" rtlCol="0">
              <a:spAutoFit/>
            </a:bodyPr>
            <a:lstStyle/>
            <a:p>
              <a:pPr algn="ctr"/>
              <a:r>
                <a:rPr lang="en-US" sz="1400">
                  <a:solidFill>
                    <a:srgbClr val="C81F1F"/>
                  </a:solidFill>
                </a:rPr>
                <a:t>138</a:t>
              </a:r>
            </a:p>
          </p:txBody>
        </p:sp>
        <p:sp>
          <p:nvSpPr>
            <p:cNvPr id="50" name="TextBox 49">
              <a:extLst>
                <a:ext uri="{FF2B5EF4-FFF2-40B4-BE49-F238E27FC236}">
                  <a16:creationId xmlns:a16="http://schemas.microsoft.com/office/drawing/2014/main" id="{261E03C3-9247-DEAF-D433-C6881728AC42}"/>
                </a:ext>
              </a:extLst>
            </p:cNvPr>
            <p:cNvSpPr txBox="1"/>
            <p:nvPr/>
          </p:nvSpPr>
          <p:spPr>
            <a:xfrm>
              <a:off x="5007133" y="5981628"/>
              <a:ext cx="692675" cy="307777"/>
            </a:xfrm>
            <a:prstGeom prst="rect">
              <a:avLst/>
            </a:prstGeom>
            <a:noFill/>
          </p:spPr>
          <p:txBody>
            <a:bodyPr wrap="square" rtlCol="0">
              <a:spAutoFit/>
            </a:bodyPr>
            <a:lstStyle/>
            <a:p>
              <a:pPr algn="ctr"/>
              <a:r>
                <a:rPr lang="en-US" sz="1400">
                  <a:solidFill>
                    <a:srgbClr val="C81F1F"/>
                  </a:solidFill>
                </a:rPr>
                <a:t>125</a:t>
              </a:r>
            </a:p>
          </p:txBody>
        </p:sp>
        <p:sp>
          <p:nvSpPr>
            <p:cNvPr id="51" name="TextBox 50">
              <a:extLst>
                <a:ext uri="{FF2B5EF4-FFF2-40B4-BE49-F238E27FC236}">
                  <a16:creationId xmlns:a16="http://schemas.microsoft.com/office/drawing/2014/main" id="{B226A4E6-A1D5-1BBB-2656-03E13E5747B1}"/>
                </a:ext>
              </a:extLst>
            </p:cNvPr>
            <p:cNvSpPr txBox="1"/>
            <p:nvPr/>
          </p:nvSpPr>
          <p:spPr>
            <a:xfrm>
              <a:off x="6371369" y="5981628"/>
              <a:ext cx="692675" cy="307777"/>
            </a:xfrm>
            <a:prstGeom prst="rect">
              <a:avLst/>
            </a:prstGeom>
            <a:noFill/>
          </p:spPr>
          <p:txBody>
            <a:bodyPr wrap="square" rtlCol="0">
              <a:spAutoFit/>
            </a:bodyPr>
            <a:lstStyle/>
            <a:p>
              <a:pPr algn="ctr"/>
              <a:r>
                <a:rPr lang="en-US" sz="1400">
                  <a:solidFill>
                    <a:srgbClr val="C81F1F"/>
                  </a:solidFill>
                </a:rPr>
                <a:t>114</a:t>
              </a:r>
            </a:p>
          </p:txBody>
        </p:sp>
        <p:sp>
          <p:nvSpPr>
            <p:cNvPr id="52" name="TextBox 51">
              <a:extLst>
                <a:ext uri="{FF2B5EF4-FFF2-40B4-BE49-F238E27FC236}">
                  <a16:creationId xmlns:a16="http://schemas.microsoft.com/office/drawing/2014/main" id="{32F71FDD-1E1C-3D77-4E73-39A49BA3B035}"/>
                </a:ext>
              </a:extLst>
            </p:cNvPr>
            <p:cNvSpPr txBox="1"/>
            <p:nvPr/>
          </p:nvSpPr>
          <p:spPr>
            <a:xfrm>
              <a:off x="7735605" y="5981628"/>
              <a:ext cx="692675" cy="307777"/>
            </a:xfrm>
            <a:prstGeom prst="rect">
              <a:avLst/>
            </a:prstGeom>
            <a:noFill/>
          </p:spPr>
          <p:txBody>
            <a:bodyPr wrap="square" rtlCol="0">
              <a:spAutoFit/>
            </a:bodyPr>
            <a:lstStyle/>
            <a:p>
              <a:pPr algn="ctr"/>
              <a:r>
                <a:rPr lang="en-US" sz="1400">
                  <a:solidFill>
                    <a:srgbClr val="C81F1F"/>
                  </a:solidFill>
                </a:rPr>
                <a:t>83</a:t>
              </a:r>
            </a:p>
          </p:txBody>
        </p:sp>
        <p:sp>
          <p:nvSpPr>
            <p:cNvPr id="53" name="TextBox 52">
              <a:extLst>
                <a:ext uri="{FF2B5EF4-FFF2-40B4-BE49-F238E27FC236}">
                  <a16:creationId xmlns:a16="http://schemas.microsoft.com/office/drawing/2014/main" id="{0E6C6B91-45E4-9EF0-CB33-676BF2B52660}"/>
                </a:ext>
              </a:extLst>
            </p:cNvPr>
            <p:cNvSpPr txBox="1"/>
            <p:nvPr/>
          </p:nvSpPr>
          <p:spPr>
            <a:xfrm>
              <a:off x="9099841" y="5981628"/>
              <a:ext cx="692675" cy="307777"/>
            </a:xfrm>
            <a:prstGeom prst="rect">
              <a:avLst/>
            </a:prstGeom>
            <a:noFill/>
          </p:spPr>
          <p:txBody>
            <a:bodyPr wrap="square" rtlCol="0">
              <a:spAutoFit/>
            </a:bodyPr>
            <a:lstStyle/>
            <a:p>
              <a:pPr algn="ctr"/>
              <a:r>
                <a:rPr lang="en-US" sz="1400">
                  <a:solidFill>
                    <a:srgbClr val="C81F1F"/>
                  </a:solidFill>
                </a:rPr>
                <a:t>77</a:t>
              </a:r>
            </a:p>
          </p:txBody>
        </p:sp>
        <p:sp>
          <p:nvSpPr>
            <p:cNvPr id="54" name="TextBox 53">
              <a:extLst>
                <a:ext uri="{FF2B5EF4-FFF2-40B4-BE49-F238E27FC236}">
                  <a16:creationId xmlns:a16="http://schemas.microsoft.com/office/drawing/2014/main" id="{ECE9B0AC-E58E-77F0-814F-5B0698D803F2}"/>
                </a:ext>
              </a:extLst>
            </p:cNvPr>
            <p:cNvSpPr txBox="1"/>
            <p:nvPr/>
          </p:nvSpPr>
          <p:spPr>
            <a:xfrm>
              <a:off x="10464077" y="5981628"/>
              <a:ext cx="692675" cy="307777"/>
            </a:xfrm>
            <a:prstGeom prst="rect">
              <a:avLst/>
            </a:prstGeom>
            <a:noFill/>
          </p:spPr>
          <p:txBody>
            <a:bodyPr wrap="square" rtlCol="0">
              <a:spAutoFit/>
            </a:bodyPr>
            <a:lstStyle/>
            <a:p>
              <a:pPr algn="ctr"/>
              <a:r>
                <a:rPr lang="en-US" sz="1400">
                  <a:solidFill>
                    <a:srgbClr val="C81F1F"/>
                  </a:solidFill>
                </a:rPr>
                <a:t>72</a:t>
              </a:r>
            </a:p>
          </p:txBody>
        </p:sp>
      </p:grpSp>
      <p:sp>
        <p:nvSpPr>
          <p:cNvPr id="56" name="TextBox 55">
            <a:extLst>
              <a:ext uri="{FF2B5EF4-FFF2-40B4-BE49-F238E27FC236}">
                <a16:creationId xmlns:a16="http://schemas.microsoft.com/office/drawing/2014/main" id="{C951B94E-CB91-9CEB-936D-19FDD9ABAF5D}"/>
              </a:ext>
            </a:extLst>
          </p:cNvPr>
          <p:cNvSpPr txBox="1"/>
          <p:nvPr/>
        </p:nvSpPr>
        <p:spPr>
          <a:xfrm>
            <a:off x="1365483" y="6156993"/>
            <a:ext cx="997073" cy="307777"/>
          </a:xfrm>
          <a:prstGeom prst="rect">
            <a:avLst/>
          </a:prstGeom>
          <a:noFill/>
        </p:spPr>
        <p:txBody>
          <a:bodyPr wrap="square" rtlCol="0">
            <a:spAutoFit/>
          </a:bodyPr>
          <a:lstStyle/>
          <a:p>
            <a:pPr algn="r"/>
            <a:r>
              <a:rPr lang="en-US" sz="1400">
                <a:solidFill>
                  <a:srgbClr val="00B050"/>
                </a:solidFill>
              </a:rPr>
              <a:t>SOC</a:t>
            </a:r>
          </a:p>
        </p:txBody>
      </p:sp>
      <p:grpSp>
        <p:nvGrpSpPr>
          <p:cNvPr id="57" name="Group 56">
            <a:extLst>
              <a:ext uri="{FF2B5EF4-FFF2-40B4-BE49-F238E27FC236}">
                <a16:creationId xmlns:a16="http://schemas.microsoft.com/office/drawing/2014/main" id="{0992B5D5-CC5A-4B38-F47C-02962BA8C840}"/>
              </a:ext>
            </a:extLst>
          </p:cNvPr>
          <p:cNvGrpSpPr/>
          <p:nvPr/>
        </p:nvGrpSpPr>
        <p:grpSpPr>
          <a:xfrm>
            <a:off x="2278661" y="6156993"/>
            <a:ext cx="8878091" cy="307777"/>
            <a:chOff x="2278661" y="5981628"/>
            <a:chExt cx="8878091" cy="307777"/>
          </a:xfrm>
        </p:grpSpPr>
        <p:sp>
          <p:nvSpPr>
            <p:cNvPr id="58" name="TextBox 57">
              <a:extLst>
                <a:ext uri="{FF2B5EF4-FFF2-40B4-BE49-F238E27FC236}">
                  <a16:creationId xmlns:a16="http://schemas.microsoft.com/office/drawing/2014/main" id="{FEA7C610-FF16-138C-453A-DA48E1BF4C96}"/>
                </a:ext>
              </a:extLst>
            </p:cNvPr>
            <p:cNvSpPr txBox="1"/>
            <p:nvPr/>
          </p:nvSpPr>
          <p:spPr>
            <a:xfrm>
              <a:off x="2278661" y="5981628"/>
              <a:ext cx="692675" cy="307777"/>
            </a:xfrm>
            <a:prstGeom prst="rect">
              <a:avLst/>
            </a:prstGeom>
            <a:noFill/>
          </p:spPr>
          <p:txBody>
            <a:bodyPr wrap="square" rtlCol="0">
              <a:spAutoFit/>
            </a:bodyPr>
            <a:lstStyle/>
            <a:p>
              <a:pPr algn="ctr"/>
              <a:r>
                <a:rPr lang="en-US" sz="1400">
                  <a:solidFill>
                    <a:srgbClr val="00B050"/>
                  </a:solidFill>
                </a:rPr>
                <a:t>104</a:t>
              </a:r>
            </a:p>
          </p:txBody>
        </p:sp>
        <p:sp>
          <p:nvSpPr>
            <p:cNvPr id="59" name="TextBox 58">
              <a:extLst>
                <a:ext uri="{FF2B5EF4-FFF2-40B4-BE49-F238E27FC236}">
                  <a16:creationId xmlns:a16="http://schemas.microsoft.com/office/drawing/2014/main" id="{4A8F2ABA-301D-677B-0588-083C4E06C54B}"/>
                </a:ext>
              </a:extLst>
            </p:cNvPr>
            <p:cNvSpPr txBox="1"/>
            <p:nvPr/>
          </p:nvSpPr>
          <p:spPr>
            <a:xfrm>
              <a:off x="3642897" y="5981628"/>
              <a:ext cx="692675" cy="307777"/>
            </a:xfrm>
            <a:prstGeom prst="rect">
              <a:avLst/>
            </a:prstGeom>
            <a:noFill/>
          </p:spPr>
          <p:txBody>
            <a:bodyPr wrap="square" rtlCol="0">
              <a:spAutoFit/>
            </a:bodyPr>
            <a:lstStyle/>
            <a:p>
              <a:pPr algn="ctr"/>
              <a:r>
                <a:rPr lang="en-US" sz="1400">
                  <a:solidFill>
                    <a:srgbClr val="00B050"/>
                  </a:solidFill>
                </a:rPr>
                <a:t>84</a:t>
              </a:r>
            </a:p>
          </p:txBody>
        </p:sp>
        <p:sp>
          <p:nvSpPr>
            <p:cNvPr id="60" name="TextBox 59">
              <a:extLst>
                <a:ext uri="{FF2B5EF4-FFF2-40B4-BE49-F238E27FC236}">
                  <a16:creationId xmlns:a16="http://schemas.microsoft.com/office/drawing/2014/main" id="{6AA9770D-242B-AFC8-DE99-F1E76C9E9EA0}"/>
                </a:ext>
              </a:extLst>
            </p:cNvPr>
            <p:cNvSpPr txBox="1"/>
            <p:nvPr/>
          </p:nvSpPr>
          <p:spPr>
            <a:xfrm>
              <a:off x="5007133" y="5981628"/>
              <a:ext cx="692675" cy="307777"/>
            </a:xfrm>
            <a:prstGeom prst="rect">
              <a:avLst/>
            </a:prstGeom>
            <a:noFill/>
          </p:spPr>
          <p:txBody>
            <a:bodyPr wrap="square" rtlCol="0">
              <a:spAutoFit/>
            </a:bodyPr>
            <a:lstStyle/>
            <a:p>
              <a:pPr algn="ctr"/>
              <a:r>
                <a:rPr lang="en-US" sz="1400">
                  <a:solidFill>
                    <a:srgbClr val="00B050"/>
                  </a:solidFill>
                </a:rPr>
                <a:t>73</a:t>
              </a:r>
            </a:p>
          </p:txBody>
        </p:sp>
        <p:sp>
          <p:nvSpPr>
            <p:cNvPr id="61" name="TextBox 60">
              <a:extLst>
                <a:ext uri="{FF2B5EF4-FFF2-40B4-BE49-F238E27FC236}">
                  <a16:creationId xmlns:a16="http://schemas.microsoft.com/office/drawing/2014/main" id="{D8D9C479-15C5-193F-F66B-EC81E0C03DBE}"/>
                </a:ext>
              </a:extLst>
            </p:cNvPr>
            <p:cNvSpPr txBox="1"/>
            <p:nvPr/>
          </p:nvSpPr>
          <p:spPr>
            <a:xfrm>
              <a:off x="6371369" y="5981628"/>
              <a:ext cx="692675" cy="307777"/>
            </a:xfrm>
            <a:prstGeom prst="rect">
              <a:avLst/>
            </a:prstGeom>
            <a:noFill/>
          </p:spPr>
          <p:txBody>
            <a:bodyPr wrap="square" rtlCol="0">
              <a:spAutoFit/>
            </a:bodyPr>
            <a:lstStyle/>
            <a:p>
              <a:pPr algn="ctr"/>
              <a:r>
                <a:rPr lang="en-US" sz="1400">
                  <a:solidFill>
                    <a:srgbClr val="00B050"/>
                  </a:solidFill>
                </a:rPr>
                <a:t>61</a:t>
              </a:r>
            </a:p>
          </p:txBody>
        </p:sp>
        <p:sp>
          <p:nvSpPr>
            <p:cNvPr id="62" name="TextBox 61">
              <a:extLst>
                <a:ext uri="{FF2B5EF4-FFF2-40B4-BE49-F238E27FC236}">
                  <a16:creationId xmlns:a16="http://schemas.microsoft.com/office/drawing/2014/main" id="{197CFCF2-BF68-519A-E41A-D0F4B346C8DA}"/>
                </a:ext>
              </a:extLst>
            </p:cNvPr>
            <p:cNvSpPr txBox="1"/>
            <p:nvPr/>
          </p:nvSpPr>
          <p:spPr>
            <a:xfrm>
              <a:off x="7735605" y="5981628"/>
              <a:ext cx="692675" cy="307777"/>
            </a:xfrm>
            <a:prstGeom prst="rect">
              <a:avLst/>
            </a:prstGeom>
            <a:noFill/>
          </p:spPr>
          <p:txBody>
            <a:bodyPr wrap="square" rtlCol="0">
              <a:spAutoFit/>
            </a:bodyPr>
            <a:lstStyle/>
            <a:p>
              <a:pPr algn="ctr"/>
              <a:r>
                <a:rPr lang="en-US" sz="1400">
                  <a:solidFill>
                    <a:srgbClr val="00B050"/>
                  </a:solidFill>
                </a:rPr>
                <a:t>25</a:t>
              </a:r>
            </a:p>
          </p:txBody>
        </p:sp>
        <p:sp>
          <p:nvSpPr>
            <p:cNvPr id="63" name="TextBox 62">
              <a:extLst>
                <a:ext uri="{FF2B5EF4-FFF2-40B4-BE49-F238E27FC236}">
                  <a16:creationId xmlns:a16="http://schemas.microsoft.com/office/drawing/2014/main" id="{6F54CAD2-8DF1-0AAB-7CF0-8A00EC6FEBD0}"/>
                </a:ext>
              </a:extLst>
            </p:cNvPr>
            <p:cNvSpPr txBox="1"/>
            <p:nvPr/>
          </p:nvSpPr>
          <p:spPr>
            <a:xfrm>
              <a:off x="9099841" y="5981628"/>
              <a:ext cx="692675" cy="307777"/>
            </a:xfrm>
            <a:prstGeom prst="rect">
              <a:avLst/>
            </a:prstGeom>
            <a:noFill/>
          </p:spPr>
          <p:txBody>
            <a:bodyPr wrap="square" rtlCol="0">
              <a:spAutoFit/>
            </a:bodyPr>
            <a:lstStyle/>
            <a:p>
              <a:pPr algn="ctr"/>
              <a:r>
                <a:rPr lang="en-US" sz="1400">
                  <a:solidFill>
                    <a:srgbClr val="00B050"/>
                  </a:solidFill>
                </a:rPr>
                <a:t>23</a:t>
              </a:r>
            </a:p>
          </p:txBody>
        </p:sp>
        <p:sp>
          <p:nvSpPr>
            <p:cNvPr id="64" name="TextBox 63">
              <a:extLst>
                <a:ext uri="{FF2B5EF4-FFF2-40B4-BE49-F238E27FC236}">
                  <a16:creationId xmlns:a16="http://schemas.microsoft.com/office/drawing/2014/main" id="{C5DCDB5F-551A-CF51-A9F7-245A2F2B9893}"/>
                </a:ext>
              </a:extLst>
            </p:cNvPr>
            <p:cNvSpPr txBox="1"/>
            <p:nvPr/>
          </p:nvSpPr>
          <p:spPr>
            <a:xfrm>
              <a:off x="10464077" y="5981628"/>
              <a:ext cx="692675" cy="307777"/>
            </a:xfrm>
            <a:prstGeom prst="rect">
              <a:avLst/>
            </a:prstGeom>
            <a:noFill/>
          </p:spPr>
          <p:txBody>
            <a:bodyPr wrap="square" rtlCol="0">
              <a:spAutoFit/>
            </a:bodyPr>
            <a:lstStyle/>
            <a:p>
              <a:pPr algn="ctr"/>
              <a:r>
                <a:rPr lang="en-US" sz="1400">
                  <a:solidFill>
                    <a:srgbClr val="00B050"/>
                  </a:solidFill>
                </a:rPr>
                <a:t>21</a:t>
              </a:r>
            </a:p>
          </p:txBody>
        </p:sp>
      </p:grpSp>
      <p:sp>
        <p:nvSpPr>
          <p:cNvPr id="65" name="TextBox 64">
            <a:extLst>
              <a:ext uri="{FF2B5EF4-FFF2-40B4-BE49-F238E27FC236}">
                <a16:creationId xmlns:a16="http://schemas.microsoft.com/office/drawing/2014/main" id="{433A0388-AD3A-BAAF-C2FF-138A95025867}"/>
              </a:ext>
            </a:extLst>
          </p:cNvPr>
          <p:cNvSpPr txBox="1"/>
          <p:nvPr/>
        </p:nvSpPr>
        <p:spPr>
          <a:xfrm>
            <a:off x="1365483" y="5672798"/>
            <a:ext cx="997073" cy="307777"/>
          </a:xfrm>
          <a:prstGeom prst="rect">
            <a:avLst/>
          </a:prstGeom>
          <a:noFill/>
        </p:spPr>
        <p:txBody>
          <a:bodyPr wrap="square" rtlCol="0">
            <a:spAutoFit/>
          </a:bodyPr>
          <a:lstStyle/>
          <a:p>
            <a:pPr algn="r"/>
            <a:r>
              <a:rPr lang="en-US" sz="1400" u="sng"/>
              <a:t>At risk</a:t>
            </a:r>
          </a:p>
        </p:txBody>
      </p:sp>
      <p:sp>
        <p:nvSpPr>
          <p:cNvPr id="36" name="TextBox 35"/>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4072064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1BAFB9-B62F-4BC0-A709-B6D9D7804E31}"/>
              </a:ext>
            </a:extLst>
          </p:cNvPr>
          <p:cNvCxnSpPr/>
          <p:nvPr/>
        </p:nvCxnSpPr>
        <p:spPr bwMode="auto">
          <a:xfrm>
            <a:off x="0" y="0"/>
            <a:ext cx="914400" cy="0"/>
          </a:xfrm>
          <a:prstGeom prst="line">
            <a:avLst/>
          </a:prstGeom>
          <a:solidFill>
            <a:srgbClr val="00FF00"/>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itle 2">
            <a:extLst>
              <a:ext uri="{FF2B5EF4-FFF2-40B4-BE49-F238E27FC236}">
                <a16:creationId xmlns:a16="http://schemas.microsoft.com/office/drawing/2014/main" id="{F2B40B67-FD93-00F1-F370-8B880999BCC9}"/>
              </a:ext>
            </a:extLst>
          </p:cNvPr>
          <p:cNvSpPr>
            <a:spLocks noGrp="1"/>
          </p:cNvSpPr>
          <p:nvPr>
            <p:ph type="title"/>
          </p:nvPr>
        </p:nvSpPr>
        <p:spPr>
          <a:xfrm>
            <a:off x="1101725" y="452438"/>
            <a:ext cx="10986001" cy="469900"/>
          </a:xfrm>
        </p:spPr>
        <p:txBody>
          <a:bodyPr/>
          <a:lstStyle/>
          <a:p>
            <a:r>
              <a:rPr lang="en-US" dirty="0">
                <a:solidFill>
                  <a:srgbClr val="005187"/>
                </a:solidFill>
              </a:rPr>
              <a:t>Treatment </a:t>
            </a:r>
            <a:r>
              <a:rPr lang="en-US" dirty="0" smtClean="0">
                <a:solidFill>
                  <a:srgbClr val="005187"/>
                </a:solidFill>
              </a:rPr>
              <a:t>options </a:t>
            </a:r>
            <a:r>
              <a:rPr lang="en-US" dirty="0">
                <a:solidFill>
                  <a:srgbClr val="005187"/>
                </a:solidFill>
              </a:rPr>
              <a:t>for </a:t>
            </a:r>
            <a:r>
              <a:rPr lang="en-US" dirty="0" smtClean="0">
                <a:solidFill>
                  <a:srgbClr val="005187"/>
                </a:solidFill>
              </a:rPr>
              <a:t>recurrent </a:t>
            </a:r>
            <a:r>
              <a:rPr lang="en-US" dirty="0">
                <a:solidFill>
                  <a:srgbClr val="005187"/>
                </a:solidFill>
              </a:rPr>
              <a:t>/ </a:t>
            </a:r>
            <a:r>
              <a:rPr lang="en-US" dirty="0" smtClean="0">
                <a:solidFill>
                  <a:srgbClr val="005187"/>
                </a:solidFill>
              </a:rPr>
              <a:t>refractory ascites</a:t>
            </a:r>
            <a:endParaRPr lang="en-US" dirty="0">
              <a:solidFill>
                <a:srgbClr val="005187"/>
              </a:solidFill>
            </a:endParaRPr>
          </a:p>
        </p:txBody>
      </p:sp>
      <p:sp>
        <p:nvSpPr>
          <p:cNvPr id="9" name="Rectangle: Rounded Corners 8">
            <a:extLst>
              <a:ext uri="{FF2B5EF4-FFF2-40B4-BE49-F238E27FC236}">
                <a16:creationId xmlns:a16="http://schemas.microsoft.com/office/drawing/2014/main" id="{EAEB9EE1-A7B8-E331-0551-78B7F0B0DCA9}"/>
              </a:ext>
            </a:extLst>
          </p:cNvPr>
          <p:cNvSpPr/>
          <p:nvPr/>
        </p:nvSpPr>
        <p:spPr>
          <a:xfrm>
            <a:off x="2069374" y="3119992"/>
            <a:ext cx="8686800" cy="1554480"/>
          </a:xfrm>
          <a:prstGeom prst="roundRect">
            <a:avLst/>
          </a:prstGeom>
          <a:solidFill>
            <a:schemeClr val="accent1">
              <a:lumMod val="40000"/>
              <a:lumOff val="60000"/>
            </a:schemeClr>
          </a:solidFill>
          <a:ln w="38100">
            <a:noFill/>
          </a:ln>
        </p:spPr>
        <p:txBody>
          <a:bodyPr wrap="square" tIns="0" rIns="0" rtlCol="0" anchor="ctr">
            <a:noAutofit/>
          </a:bodyPr>
          <a:lstStyle/>
          <a:p>
            <a:pPr marL="1097280" indent="-285750">
              <a:buFont typeface="Wingdings" panose="05000000000000000000" pitchFamily="2" charset="2"/>
              <a:buChar char="§"/>
            </a:pPr>
            <a:r>
              <a:rPr lang="en-US" sz="2400">
                <a:solidFill>
                  <a:schemeClr val="bg1"/>
                </a:solidFill>
              </a:rPr>
              <a:t>Large Volume Paracentesis (&gt; 5L)</a:t>
            </a:r>
          </a:p>
        </p:txBody>
      </p:sp>
      <p:sp>
        <p:nvSpPr>
          <p:cNvPr id="10" name="Oval 9">
            <a:extLst>
              <a:ext uri="{FF2B5EF4-FFF2-40B4-BE49-F238E27FC236}">
                <a16:creationId xmlns:a16="http://schemas.microsoft.com/office/drawing/2014/main" id="{3A8A0D20-D13D-BBEB-B5A8-B99BFA4D8E35}"/>
              </a:ext>
            </a:extLst>
          </p:cNvPr>
          <p:cNvSpPr/>
          <p:nvPr/>
        </p:nvSpPr>
        <p:spPr>
          <a:xfrm>
            <a:off x="1407120" y="3119992"/>
            <a:ext cx="1554480" cy="1554480"/>
          </a:xfrm>
          <a:prstGeom prst="ellipse">
            <a:avLst/>
          </a:prstGeom>
          <a:solidFill>
            <a:schemeClr val="accent1">
              <a:lumMod val="40000"/>
              <a:lumOff val="60000"/>
            </a:schemeClr>
          </a:solidFill>
          <a:ln w="12700">
            <a:noFill/>
          </a:ln>
          <a:effectLst>
            <a:outerShdw blurRad="50800" dist="38100" dir="2700000" algn="tl" rotWithShape="0">
              <a:prstClr val="black">
                <a:alpha val="40000"/>
              </a:prstClr>
            </a:outerShdw>
          </a:effectLst>
        </p:spPr>
        <p:txBody>
          <a:bodyPr wrap="square" lIns="0" rIns="0" rtlCol="0" anchor="ctr">
            <a:noAutofit/>
          </a:bodyPr>
          <a:lstStyle/>
          <a:p>
            <a:pPr algn="ctr"/>
            <a:endParaRPr lang="en-US" sz="2400" b="1">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77A0150F-D22A-89AD-20CC-5E98B2639D35}"/>
              </a:ext>
            </a:extLst>
          </p:cNvPr>
          <p:cNvSpPr txBox="1"/>
          <p:nvPr/>
        </p:nvSpPr>
        <p:spPr>
          <a:xfrm>
            <a:off x="1452840" y="3481734"/>
            <a:ext cx="1463040" cy="830997"/>
          </a:xfrm>
          <a:prstGeom prst="rect">
            <a:avLst/>
          </a:prstGeom>
          <a:noFill/>
        </p:spPr>
        <p:txBody>
          <a:bodyPr wrap="square">
            <a:spAutoFit/>
          </a:bodyPr>
          <a:lstStyle/>
          <a:p>
            <a:pPr algn="ctr"/>
            <a:r>
              <a:rPr lang="en-US" sz="2400" b="1" dirty="0">
                <a:solidFill>
                  <a:schemeClr val="bg1"/>
                </a:solidFill>
                <a:latin typeface="Century Gothic" panose="020B0502020202020204" pitchFamily="34" charset="0"/>
              </a:rPr>
              <a:t>FIRST </a:t>
            </a:r>
          </a:p>
          <a:p>
            <a:pPr algn="ctr"/>
            <a:r>
              <a:rPr lang="en-US" sz="2400" b="1" dirty="0">
                <a:solidFill>
                  <a:schemeClr val="bg1"/>
                </a:solidFill>
                <a:latin typeface="Century Gothic" panose="020B0502020202020204" pitchFamily="34" charset="0"/>
              </a:rPr>
              <a:t>LINE</a:t>
            </a:r>
            <a:endParaRPr lang="en-US" sz="2400" b="1" baseline="30000" dirty="0">
              <a:solidFill>
                <a:schemeClr val="bg1"/>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533F5997-178F-9BE4-8181-46F38AB8BB07}"/>
              </a:ext>
            </a:extLst>
          </p:cNvPr>
          <p:cNvSpPr/>
          <p:nvPr/>
        </p:nvSpPr>
        <p:spPr>
          <a:xfrm>
            <a:off x="2069374" y="4902812"/>
            <a:ext cx="8686800" cy="1554480"/>
          </a:xfrm>
          <a:prstGeom prst="roundRect">
            <a:avLst/>
          </a:prstGeom>
          <a:solidFill>
            <a:schemeClr val="accent1">
              <a:lumMod val="20000"/>
              <a:lumOff val="80000"/>
            </a:schemeClr>
          </a:solidFill>
          <a:ln w="38100">
            <a:noFill/>
          </a:ln>
        </p:spPr>
        <p:txBody>
          <a:bodyPr wrap="square" tIns="0" rIns="0" rtlCol="0" anchor="ctr">
            <a:noAutofit/>
          </a:bodyPr>
          <a:lstStyle/>
          <a:p>
            <a:pPr marL="1097280" indent="-285750">
              <a:buFont typeface="Wingdings" panose="05000000000000000000" pitchFamily="2" charset="2"/>
              <a:buChar char="§"/>
            </a:pPr>
            <a:r>
              <a:rPr lang="en-US" sz="2400" dirty="0" err="1">
                <a:solidFill>
                  <a:schemeClr val="tx1">
                    <a:lumMod val="75000"/>
                    <a:lumOff val="25000"/>
                  </a:schemeClr>
                </a:solidFill>
              </a:rPr>
              <a:t>Transjugular</a:t>
            </a:r>
            <a:r>
              <a:rPr lang="en-US" sz="2400" dirty="0">
                <a:solidFill>
                  <a:schemeClr val="tx1">
                    <a:lumMod val="75000"/>
                    <a:lumOff val="25000"/>
                  </a:schemeClr>
                </a:solidFill>
              </a:rPr>
              <a:t> intrahepatic portosystemic shunt (TIPS</a:t>
            </a:r>
            <a:r>
              <a:rPr lang="en-US" sz="2400" dirty="0">
                <a:solidFill>
                  <a:schemeClr val="bg1"/>
                </a:solidFill>
              </a:rPr>
              <a:t>)</a:t>
            </a:r>
          </a:p>
        </p:txBody>
      </p:sp>
      <p:sp>
        <p:nvSpPr>
          <p:cNvPr id="17" name="Oval 16">
            <a:extLst>
              <a:ext uri="{FF2B5EF4-FFF2-40B4-BE49-F238E27FC236}">
                <a16:creationId xmlns:a16="http://schemas.microsoft.com/office/drawing/2014/main" id="{46B98368-D04E-3EDA-ED65-B376FECA5C72}"/>
              </a:ext>
            </a:extLst>
          </p:cNvPr>
          <p:cNvSpPr/>
          <p:nvPr/>
        </p:nvSpPr>
        <p:spPr>
          <a:xfrm>
            <a:off x="1407120" y="4897387"/>
            <a:ext cx="1554480" cy="1554480"/>
          </a:xfrm>
          <a:prstGeom prst="ellipse">
            <a:avLst/>
          </a:prstGeom>
          <a:solidFill>
            <a:schemeClr val="accent1">
              <a:lumMod val="20000"/>
              <a:lumOff val="80000"/>
            </a:schemeClr>
          </a:solidFill>
          <a:ln w="12700">
            <a:noFill/>
          </a:ln>
          <a:effectLst>
            <a:outerShdw blurRad="50800" dist="38100" dir="2700000" algn="tl" rotWithShape="0">
              <a:prstClr val="black">
                <a:alpha val="40000"/>
              </a:prstClr>
            </a:outerShdw>
          </a:effectLst>
        </p:spPr>
        <p:txBody>
          <a:bodyPr wrap="square" lIns="0" rIns="0" rtlCol="0" anchor="ctr">
            <a:noAutofit/>
          </a:bodyPr>
          <a:lstStyle/>
          <a:p>
            <a:pPr algn="ctr"/>
            <a:endParaRPr lang="en-US" sz="2400" b="1">
              <a:latin typeface="Century Gothic" panose="020B0502020202020204" pitchFamily="34" charset="0"/>
            </a:endParaRPr>
          </a:p>
        </p:txBody>
      </p:sp>
      <p:sp>
        <p:nvSpPr>
          <p:cNvPr id="15" name="TextBox 14">
            <a:extLst>
              <a:ext uri="{FF2B5EF4-FFF2-40B4-BE49-F238E27FC236}">
                <a16:creationId xmlns:a16="http://schemas.microsoft.com/office/drawing/2014/main" id="{0232EC6B-4AF8-37D4-581A-3CA554694140}"/>
              </a:ext>
            </a:extLst>
          </p:cNvPr>
          <p:cNvSpPr txBox="1"/>
          <p:nvPr/>
        </p:nvSpPr>
        <p:spPr>
          <a:xfrm>
            <a:off x="1452840" y="5264301"/>
            <a:ext cx="1463040" cy="830997"/>
          </a:xfrm>
          <a:prstGeom prst="rect">
            <a:avLst/>
          </a:prstGeom>
          <a:noFill/>
        </p:spPr>
        <p:txBody>
          <a:bodyPr wrap="square">
            <a:spAutoFit/>
          </a:bodyPr>
          <a:lstStyle/>
          <a:p>
            <a:pPr algn="ctr"/>
            <a:r>
              <a:rPr lang="en-US" sz="2400" b="1" dirty="0">
                <a:solidFill>
                  <a:schemeClr val="bg1"/>
                </a:solidFill>
                <a:latin typeface="Century Gothic" panose="020B0502020202020204" pitchFamily="34" charset="0"/>
              </a:rPr>
              <a:t>SECOND </a:t>
            </a:r>
          </a:p>
          <a:p>
            <a:pPr algn="ctr"/>
            <a:r>
              <a:rPr lang="en-US" sz="2400" b="1" dirty="0">
                <a:solidFill>
                  <a:schemeClr val="bg1"/>
                </a:solidFill>
                <a:latin typeface="Century Gothic" panose="020B0502020202020204" pitchFamily="34" charset="0"/>
              </a:rPr>
              <a:t>LINE</a:t>
            </a:r>
            <a:endParaRPr lang="en-US" sz="2400" b="1" baseline="30000" dirty="0">
              <a:solidFill>
                <a:schemeClr val="bg1"/>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B88F6AA-F7F8-74F2-0923-C2B57636422C}"/>
              </a:ext>
            </a:extLst>
          </p:cNvPr>
          <p:cNvSpPr/>
          <p:nvPr/>
        </p:nvSpPr>
        <p:spPr>
          <a:xfrm>
            <a:off x="2069374" y="1342713"/>
            <a:ext cx="8686800" cy="1554480"/>
          </a:xfrm>
          <a:prstGeom prst="roundRect">
            <a:avLst/>
          </a:prstGeom>
          <a:solidFill>
            <a:schemeClr val="accent1"/>
          </a:solidFill>
          <a:ln w="38100">
            <a:noFill/>
          </a:ln>
        </p:spPr>
        <p:txBody>
          <a:bodyPr wrap="square" tIns="0" rIns="0" rtlCol="0" anchor="ctr">
            <a:noAutofit/>
          </a:bodyPr>
          <a:lstStyle/>
          <a:p>
            <a:pPr marL="1097280" indent="-285750">
              <a:buFont typeface="Wingdings" panose="05000000000000000000" pitchFamily="2" charset="2"/>
              <a:buChar char="§"/>
            </a:pPr>
            <a:r>
              <a:rPr lang="en-US" sz="2400">
                <a:solidFill>
                  <a:schemeClr val="bg1"/>
                </a:solidFill>
              </a:rPr>
              <a:t>Liver transplant</a:t>
            </a:r>
          </a:p>
        </p:txBody>
      </p:sp>
      <p:sp>
        <p:nvSpPr>
          <p:cNvPr id="25" name="Oval 24">
            <a:extLst>
              <a:ext uri="{FF2B5EF4-FFF2-40B4-BE49-F238E27FC236}">
                <a16:creationId xmlns:a16="http://schemas.microsoft.com/office/drawing/2014/main" id="{BA388B74-0F11-6634-A77F-2C216474FECC}"/>
              </a:ext>
            </a:extLst>
          </p:cNvPr>
          <p:cNvSpPr/>
          <p:nvPr/>
        </p:nvSpPr>
        <p:spPr>
          <a:xfrm>
            <a:off x="1407120" y="1342713"/>
            <a:ext cx="1554480" cy="1554480"/>
          </a:xfrm>
          <a:prstGeom prst="ellipse">
            <a:avLst/>
          </a:prstGeom>
          <a:solidFill>
            <a:schemeClr val="accent1"/>
          </a:solidFill>
          <a:ln w="12700">
            <a:noFill/>
          </a:ln>
          <a:effectLst>
            <a:outerShdw blurRad="50800" dist="38100" dir="2700000" algn="tl" rotWithShape="0">
              <a:prstClr val="black">
                <a:alpha val="40000"/>
              </a:prstClr>
            </a:outerShdw>
          </a:effectLst>
        </p:spPr>
        <p:txBody>
          <a:bodyPr wrap="square" lIns="0" rIns="0" rtlCol="0" anchor="ctr">
            <a:noAutofit/>
          </a:bodyPr>
          <a:lstStyle/>
          <a:p>
            <a:pPr algn="ctr"/>
            <a:endParaRPr lang="en-US" sz="2400" b="1">
              <a:latin typeface="Century Gothic" panose="020B0502020202020204" pitchFamily="34" charset="0"/>
            </a:endParaRPr>
          </a:p>
        </p:txBody>
      </p:sp>
      <p:sp>
        <p:nvSpPr>
          <p:cNvPr id="26" name="TextBox 25">
            <a:extLst>
              <a:ext uri="{FF2B5EF4-FFF2-40B4-BE49-F238E27FC236}">
                <a16:creationId xmlns:a16="http://schemas.microsoft.com/office/drawing/2014/main" id="{5E2A5213-71E1-DD8C-2F2F-ED25DC9989A1}"/>
              </a:ext>
            </a:extLst>
          </p:cNvPr>
          <p:cNvSpPr txBox="1"/>
          <p:nvPr/>
        </p:nvSpPr>
        <p:spPr>
          <a:xfrm>
            <a:off x="1452840" y="1704455"/>
            <a:ext cx="1463040" cy="830997"/>
          </a:xfrm>
          <a:prstGeom prst="rect">
            <a:avLst/>
          </a:prstGeom>
          <a:noFill/>
          <a:ln>
            <a:noFill/>
          </a:ln>
        </p:spPr>
        <p:txBody>
          <a:bodyPr wrap="square">
            <a:spAutoFit/>
          </a:bodyPr>
          <a:lstStyle/>
          <a:p>
            <a:pPr algn="ctr"/>
            <a:r>
              <a:rPr lang="en-US" sz="2400" b="1">
                <a:solidFill>
                  <a:schemeClr val="bg1"/>
                </a:solidFill>
                <a:latin typeface="Century Gothic" panose="020B0502020202020204" pitchFamily="34" charset="0"/>
              </a:rPr>
              <a:t>ONLY </a:t>
            </a:r>
          </a:p>
          <a:p>
            <a:pPr algn="ctr"/>
            <a:r>
              <a:rPr lang="en-US" sz="2400" b="1">
                <a:solidFill>
                  <a:schemeClr val="bg1"/>
                </a:solidFill>
                <a:latin typeface="Century Gothic" panose="020B0502020202020204" pitchFamily="34" charset="0"/>
              </a:rPr>
              <a:t>CURE</a:t>
            </a:r>
            <a:endParaRPr lang="en-US" sz="2400" b="1" baseline="30000">
              <a:solidFill>
                <a:schemeClr val="bg1"/>
              </a:solidFill>
              <a:latin typeface="Century Gothic" panose="020B0502020202020204" pitchFamily="34" charset="0"/>
            </a:endParaRPr>
          </a:p>
        </p:txBody>
      </p:sp>
      <p:sp>
        <p:nvSpPr>
          <p:cNvPr id="7" name="TextBox 6"/>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21333892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81C4D3D-453A-AAEE-5711-78991CC2E1B9}"/>
              </a:ext>
            </a:extLst>
          </p:cNvPr>
          <p:cNvCxnSpPr/>
          <p:nvPr/>
        </p:nvCxnSpPr>
        <p:spPr bwMode="auto">
          <a:xfrm>
            <a:off x="0" y="0"/>
            <a:ext cx="914400" cy="0"/>
          </a:xfrm>
          <a:prstGeom prst="line">
            <a:avLst/>
          </a:prstGeom>
          <a:solidFill>
            <a:srgbClr val="00FF00"/>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itle 2">
            <a:extLst>
              <a:ext uri="{FF2B5EF4-FFF2-40B4-BE49-F238E27FC236}">
                <a16:creationId xmlns:a16="http://schemas.microsoft.com/office/drawing/2014/main" id="{DD23DDCF-8FD8-99CF-7F69-749A59B1B645}"/>
              </a:ext>
            </a:extLst>
          </p:cNvPr>
          <p:cNvSpPr>
            <a:spLocks noGrp="1"/>
          </p:cNvSpPr>
          <p:nvPr>
            <p:ph type="title"/>
          </p:nvPr>
        </p:nvSpPr>
        <p:spPr/>
        <p:txBody>
          <a:bodyPr>
            <a:normAutofit fontScale="90000"/>
          </a:bodyPr>
          <a:lstStyle/>
          <a:p>
            <a:r>
              <a:rPr lang="en-US" dirty="0">
                <a:solidFill>
                  <a:srgbClr val="005187"/>
                </a:solidFill>
              </a:rPr>
              <a:t>LVP is </a:t>
            </a:r>
            <a:r>
              <a:rPr lang="en-US" dirty="0" smtClean="0">
                <a:solidFill>
                  <a:srgbClr val="005187"/>
                </a:solidFill>
              </a:rPr>
              <a:t>first-line </a:t>
            </a:r>
            <a:r>
              <a:rPr lang="en-US" dirty="0">
                <a:solidFill>
                  <a:srgbClr val="005187"/>
                </a:solidFill>
              </a:rPr>
              <a:t>t</a:t>
            </a:r>
            <a:r>
              <a:rPr lang="en-US" dirty="0" smtClean="0">
                <a:solidFill>
                  <a:srgbClr val="005187"/>
                </a:solidFill>
              </a:rPr>
              <a:t>reatment</a:t>
            </a:r>
            <a:endParaRPr lang="en-US" dirty="0">
              <a:solidFill>
                <a:srgbClr val="005187"/>
              </a:solidFill>
            </a:endParaRPr>
          </a:p>
        </p:txBody>
      </p:sp>
      <p:sp>
        <p:nvSpPr>
          <p:cNvPr id="2" name="Content Placeholder 1">
            <a:extLst>
              <a:ext uri="{FF2B5EF4-FFF2-40B4-BE49-F238E27FC236}">
                <a16:creationId xmlns:a16="http://schemas.microsoft.com/office/drawing/2014/main" id="{E49853DB-EF8E-FB2F-A731-BF32EB447829}"/>
              </a:ext>
            </a:extLst>
          </p:cNvPr>
          <p:cNvSpPr>
            <a:spLocks noGrp="1"/>
          </p:cNvSpPr>
          <p:nvPr>
            <p:ph idx="1"/>
          </p:nvPr>
        </p:nvSpPr>
        <p:spPr/>
        <p:txBody>
          <a:bodyPr/>
          <a:lstStyle/>
          <a:p>
            <a:r>
              <a:rPr lang="en-US" altLang="en-US" dirty="0"/>
              <a:t>Direct aspiration of &gt; 5 L of ascites</a:t>
            </a:r>
            <a:r>
              <a:rPr lang="en-US" altLang="en-US" baseline="30000" dirty="0"/>
              <a:t>1</a:t>
            </a:r>
            <a:endParaRPr lang="en-US" dirty="0"/>
          </a:p>
          <a:p>
            <a:r>
              <a:rPr lang="en-US" dirty="0"/>
              <a:t>Invasive, time consuming, and costly</a:t>
            </a:r>
          </a:p>
          <a:p>
            <a:pPr lvl="1"/>
            <a:r>
              <a:rPr lang="en-US" sz="1800" dirty="0" smtClean="0"/>
              <a:t>In-hospital </a:t>
            </a:r>
            <a:r>
              <a:rPr lang="en-US" sz="1800" dirty="0"/>
              <a:t>or outpatient clinic</a:t>
            </a:r>
          </a:p>
          <a:p>
            <a:pPr lvl="1"/>
            <a:r>
              <a:rPr lang="en-US" sz="1800" dirty="0"/>
              <a:t>Simultaneous administration with IV albumin solution</a:t>
            </a:r>
            <a:r>
              <a:rPr lang="en-US" sz="1800" baseline="30000" dirty="0"/>
              <a:t>1</a:t>
            </a:r>
            <a:endParaRPr lang="en-US" sz="1800" dirty="0"/>
          </a:p>
          <a:p>
            <a:r>
              <a:rPr lang="en-US" dirty="0"/>
              <a:t>Risk of paracentesis-induced circulatory dysfunction (PICD)</a:t>
            </a:r>
            <a:r>
              <a:rPr lang="en-US" baseline="30000" dirty="0"/>
              <a:t>2</a:t>
            </a:r>
          </a:p>
          <a:p>
            <a:pPr lvl="1"/>
            <a:r>
              <a:rPr lang="en-US" sz="1800" dirty="0"/>
              <a:t>Severe complication associated with faster re-accumulation of ascites, hyponatremia, renal impairment, and shorter survival</a:t>
            </a:r>
            <a:r>
              <a:rPr lang="en-US" sz="1800" baseline="30000" dirty="0"/>
              <a:t>3</a:t>
            </a:r>
            <a:endParaRPr lang="en-US" sz="1800" dirty="0"/>
          </a:p>
          <a:p>
            <a:r>
              <a:rPr lang="en-US" dirty="0"/>
              <a:t>Repeated frequently (average every 10-14 days</a:t>
            </a:r>
            <a:r>
              <a:rPr lang="en-US" baseline="30000" dirty="0"/>
              <a:t>4</a:t>
            </a:r>
            <a:r>
              <a:rPr lang="en-US" dirty="0"/>
              <a:t>)</a:t>
            </a:r>
            <a:endParaRPr lang="en-US" baseline="30000" dirty="0"/>
          </a:p>
          <a:p>
            <a:pPr lvl="1"/>
            <a:r>
              <a:rPr lang="en-US" sz="1800" dirty="0"/>
              <a:t>High proportion of days with debilitating symptoms between treatments</a:t>
            </a:r>
            <a:r>
              <a:rPr lang="en-US" sz="1800" baseline="30000" dirty="0"/>
              <a:t>1</a:t>
            </a:r>
          </a:p>
          <a:p>
            <a:endParaRPr lang="en-US" sz="2800" dirty="0"/>
          </a:p>
        </p:txBody>
      </p:sp>
      <p:sp>
        <p:nvSpPr>
          <p:cNvPr id="4" name="Content Placeholder 3"/>
          <p:cNvSpPr>
            <a:spLocks noGrp="1"/>
          </p:cNvSpPr>
          <p:nvPr>
            <p:ph sz="quarter" idx="13"/>
          </p:nvPr>
        </p:nvSpPr>
        <p:spPr/>
        <p:txBody>
          <a:bodyPr/>
          <a:lstStyle/>
          <a:p>
            <a:endParaRPr lang="en-GB"/>
          </a:p>
        </p:txBody>
      </p:sp>
      <p:sp>
        <p:nvSpPr>
          <p:cNvPr id="5" name="TextBox 4">
            <a:extLst>
              <a:ext uri="{FF2B5EF4-FFF2-40B4-BE49-F238E27FC236}">
                <a16:creationId xmlns:a16="http://schemas.microsoft.com/office/drawing/2014/main" id="{7CE51B7A-894F-D7F7-7260-1BECE0AF1AA2}"/>
              </a:ext>
            </a:extLst>
          </p:cNvPr>
          <p:cNvSpPr txBox="1"/>
          <p:nvPr/>
        </p:nvSpPr>
        <p:spPr>
          <a:xfrm>
            <a:off x="3638067" y="6581001"/>
            <a:ext cx="1394166" cy="230832"/>
          </a:xfrm>
          <a:prstGeom prst="rect">
            <a:avLst/>
          </a:prstGeom>
          <a:noFill/>
        </p:spPr>
        <p:txBody>
          <a:bodyPr wrap="square" rtlCol="0">
            <a:spAutoFit/>
          </a:bodyPr>
          <a:lstStyle/>
          <a:p>
            <a:r>
              <a:rPr lang="en-US" sz="900" i="1">
                <a:solidFill>
                  <a:schemeClr val="tx1">
                    <a:lumMod val="65000"/>
                    <a:lumOff val="35000"/>
                  </a:schemeClr>
                </a:solidFill>
                <a:latin typeface="+mn-lt"/>
              </a:rPr>
              <a:t>; 4. EASL 2010</a:t>
            </a:r>
          </a:p>
        </p:txBody>
      </p:sp>
      <p:sp>
        <p:nvSpPr>
          <p:cNvPr id="7" name="TextBox 6">
            <a:extLst>
              <a:ext uri="{FF2B5EF4-FFF2-40B4-BE49-F238E27FC236}">
                <a16:creationId xmlns:a16="http://schemas.microsoft.com/office/drawing/2014/main" id="{0C5640FF-53BE-5275-FE83-1436D882EBB0}"/>
              </a:ext>
            </a:extLst>
          </p:cNvPr>
          <p:cNvSpPr txBox="1"/>
          <p:nvPr/>
        </p:nvSpPr>
        <p:spPr>
          <a:xfrm>
            <a:off x="-5921206" y="7039146"/>
            <a:ext cx="12027876" cy="646331"/>
          </a:xfrm>
          <a:prstGeom prst="rect">
            <a:avLst/>
          </a:prstGeom>
          <a:noFill/>
        </p:spPr>
        <p:txBody>
          <a:bodyPr wrap="square">
            <a:spAutoFit/>
          </a:bodyPr>
          <a:lstStyle/>
          <a:p>
            <a:r>
              <a:rPr lang="en-US"/>
              <a:t>EASL 2010 -- https://trialsjournal.biomedcentral.com/articles/10.1186/s13063-018-2779-0#:~:text=The%20most%20common%20palliative%20management,fluid%20over%204%E2%80%936%20h</a:t>
            </a:r>
          </a:p>
        </p:txBody>
      </p:sp>
      <p:sp>
        <p:nvSpPr>
          <p:cNvPr id="9" name="TextBox 8">
            <a:extLst>
              <a:ext uri="{FF2B5EF4-FFF2-40B4-BE49-F238E27FC236}">
                <a16:creationId xmlns:a16="http://schemas.microsoft.com/office/drawing/2014/main" id="{1A04EAD7-65DF-C65C-AA8A-A930999ABBEE}"/>
              </a:ext>
            </a:extLst>
          </p:cNvPr>
          <p:cNvSpPr txBox="1"/>
          <p:nvPr/>
        </p:nvSpPr>
        <p:spPr>
          <a:xfrm>
            <a:off x="5442071" y="7194823"/>
            <a:ext cx="13467346" cy="369332"/>
          </a:xfrm>
          <a:prstGeom prst="rect">
            <a:avLst/>
          </a:prstGeom>
          <a:noFill/>
        </p:spPr>
        <p:txBody>
          <a:bodyPr wrap="square">
            <a:spAutoFit/>
          </a:bodyPr>
          <a:lstStyle/>
          <a:p>
            <a:r>
              <a:rPr lang="en-US" sz="1800">
                <a:effectLst/>
                <a:latin typeface="Times New Roman" panose="02020603050405020304" pitchFamily="18" charset="0"/>
                <a:ea typeface="Times New Roman" panose="02020603050405020304" pitchFamily="18" charset="0"/>
              </a:rPr>
              <a:t>Jalan, R. </a:t>
            </a:r>
            <a:r>
              <a:rPr lang="en-US" sz="1800" i="1">
                <a:effectLst/>
                <a:latin typeface="Times New Roman" panose="02020603050405020304" pitchFamily="18" charset="0"/>
                <a:ea typeface="Times New Roman" panose="02020603050405020304" pitchFamily="18" charset="0"/>
              </a:rPr>
              <a:t>Large Volume Paracentesis (LVP) treatment cycle for refractory ascites </a:t>
            </a:r>
            <a:r>
              <a:rPr lang="en-US" sz="1800">
                <a:effectLst/>
                <a:latin typeface="Times New Roman" panose="02020603050405020304" pitchFamily="18" charset="0"/>
                <a:ea typeface="Times New Roman" panose="02020603050405020304" pitchFamily="18" charset="0"/>
              </a:rPr>
              <a:t>in </a:t>
            </a:r>
            <a:r>
              <a:rPr lang="en-US" sz="1800" i="1">
                <a:effectLst/>
                <a:latin typeface="Times New Roman" panose="02020603050405020304" pitchFamily="18" charset="0"/>
                <a:ea typeface="Times New Roman" panose="02020603050405020304" pitchFamily="18" charset="0"/>
              </a:rPr>
              <a:t>EASL</a:t>
            </a:r>
            <a:r>
              <a:rPr lang="en-US" sz="1800">
                <a:effectLst/>
                <a:latin typeface="Times New Roman" panose="02020603050405020304" pitchFamily="18" charset="0"/>
                <a:ea typeface="Times New Roman" panose="02020603050405020304" pitchFamily="18" charset="0"/>
              </a:rPr>
              <a:t>. 2018</a:t>
            </a:r>
            <a:endParaRPr lang="en-US"/>
          </a:p>
        </p:txBody>
      </p:sp>
      <p:sp>
        <p:nvSpPr>
          <p:cNvPr id="11" name="TextBox 10">
            <a:extLst>
              <a:ext uri="{FF2B5EF4-FFF2-40B4-BE49-F238E27FC236}">
                <a16:creationId xmlns:a16="http://schemas.microsoft.com/office/drawing/2014/main" id="{A1ADD942-AB70-DDF5-C220-DEDF6FE5B367}"/>
              </a:ext>
            </a:extLst>
          </p:cNvPr>
          <p:cNvSpPr txBox="1"/>
          <p:nvPr/>
        </p:nvSpPr>
        <p:spPr>
          <a:xfrm>
            <a:off x="950801" y="6581001"/>
            <a:ext cx="3036999" cy="230832"/>
          </a:xfrm>
          <a:prstGeom prst="rect">
            <a:avLst/>
          </a:prstGeom>
          <a:noFill/>
        </p:spPr>
        <p:txBody>
          <a:bodyPr wrap="square">
            <a:spAutoFit/>
          </a:bodyPr>
          <a:lstStyle/>
          <a:p>
            <a:r>
              <a:rPr lang="en-US" sz="900" i="1" dirty="0">
                <a:solidFill>
                  <a:schemeClr val="tx1">
                    <a:lumMod val="65000"/>
                    <a:lumOff val="35000"/>
                  </a:schemeClr>
                </a:solidFill>
                <a:latin typeface="+mn-lt"/>
              </a:rPr>
              <a:t>; 2. Zhao et al. 2018; 3. </a:t>
            </a:r>
            <a:r>
              <a:rPr lang="en-US" sz="900" i="1" dirty="0" err="1">
                <a:solidFill>
                  <a:schemeClr val="tx1">
                    <a:lumMod val="65000"/>
                    <a:lumOff val="35000"/>
                  </a:schemeClr>
                </a:solidFill>
                <a:latin typeface="+mn-lt"/>
              </a:rPr>
              <a:t>Giri</a:t>
            </a:r>
            <a:r>
              <a:rPr lang="en-US" sz="900" i="1" dirty="0">
                <a:solidFill>
                  <a:schemeClr val="tx1">
                    <a:lumMod val="65000"/>
                    <a:lumOff val="35000"/>
                  </a:schemeClr>
                </a:solidFill>
                <a:latin typeface="+mn-lt"/>
              </a:rPr>
              <a:t> et al. 2023</a:t>
            </a:r>
          </a:p>
        </p:txBody>
      </p:sp>
      <p:sp>
        <p:nvSpPr>
          <p:cNvPr id="13" name="TextBox 12">
            <a:extLst>
              <a:ext uri="{FF2B5EF4-FFF2-40B4-BE49-F238E27FC236}">
                <a16:creationId xmlns:a16="http://schemas.microsoft.com/office/drawing/2014/main" id="{52FE5B97-597E-BA86-428E-771286FD4251}"/>
              </a:ext>
            </a:extLst>
          </p:cNvPr>
          <p:cNvSpPr txBox="1"/>
          <p:nvPr/>
        </p:nvSpPr>
        <p:spPr>
          <a:xfrm>
            <a:off x="0" y="6581001"/>
            <a:ext cx="1490280" cy="230832"/>
          </a:xfrm>
          <a:prstGeom prst="rect">
            <a:avLst/>
          </a:prstGeom>
          <a:noFill/>
        </p:spPr>
        <p:txBody>
          <a:bodyPr wrap="square">
            <a:spAutoFit/>
          </a:bodyPr>
          <a:lstStyle>
            <a:defPPr>
              <a:defRPr lang="en-US"/>
            </a:defPPr>
            <a:lvl1pPr>
              <a:defRPr sz="1200" b="1"/>
            </a:lvl1pPr>
          </a:lstStyle>
          <a:p>
            <a:r>
              <a:rPr lang="en-US" sz="900" b="0" i="1">
                <a:solidFill>
                  <a:schemeClr val="tx1">
                    <a:lumMod val="65000"/>
                    <a:lumOff val="35000"/>
                  </a:schemeClr>
                </a:solidFill>
                <a:latin typeface="+mn-lt"/>
              </a:rPr>
              <a:t>1. Jalan 2018</a:t>
            </a:r>
          </a:p>
        </p:txBody>
      </p:sp>
      <p:sp>
        <p:nvSpPr>
          <p:cNvPr id="12" name="TextBox 11"/>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2557658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5187"/>
                </a:solidFill>
              </a:rPr>
              <a:t>TIPS is Second-Line Treatment but Many Patients Are Not Eligible for the Procedure</a:t>
            </a:r>
            <a:endParaRPr lang="en-US" dirty="0">
              <a:solidFill>
                <a:srgbClr val="005187"/>
              </a:solidFill>
            </a:endParaRPr>
          </a:p>
        </p:txBody>
      </p:sp>
      <p:sp>
        <p:nvSpPr>
          <p:cNvPr id="6" name="TextBox 5">
            <a:extLst>
              <a:ext uri="{FF2B5EF4-FFF2-40B4-BE49-F238E27FC236}">
                <a16:creationId xmlns:a16="http://schemas.microsoft.com/office/drawing/2014/main" id="{52FE5B97-597E-BA86-428E-771286FD4251}"/>
              </a:ext>
            </a:extLst>
          </p:cNvPr>
          <p:cNvSpPr txBox="1"/>
          <p:nvPr/>
        </p:nvSpPr>
        <p:spPr>
          <a:xfrm>
            <a:off x="-1" y="6581001"/>
            <a:ext cx="3158067" cy="276999"/>
          </a:xfrm>
          <a:prstGeom prst="rect">
            <a:avLst/>
          </a:prstGeom>
          <a:noFill/>
        </p:spPr>
        <p:txBody>
          <a:bodyPr wrap="square">
            <a:spAutoFit/>
          </a:bodyPr>
          <a:lstStyle>
            <a:defPPr>
              <a:defRPr lang="en-US"/>
            </a:defPPr>
            <a:lvl1pPr>
              <a:defRPr sz="1200" b="1"/>
            </a:lvl1pPr>
          </a:lstStyle>
          <a:p>
            <a:r>
              <a:rPr lang="en-US" b="0" i="1" dirty="0" smtClean="0"/>
              <a:t>Source: Saab et al 2020; (1) </a:t>
            </a:r>
            <a:r>
              <a:rPr lang="en-US" b="0" i="1" dirty="0" err="1" smtClean="0"/>
              <a:t>Copelan</a:t>
            </a:r>
            <a:r>
              <a:rPr lang="en-US" b="0" i="1" dirty="0" smtClean="0"/>
              <a:t> et al. 2014</a:t>
            </a:r>
            <a:endParaRPr lang="en-US" b="0" i="1" dirty="0"/>
          </a:p>
        </p:txBody>
      </p:sp>
      <p:graphicFrame>
        <p:nvGraphicFramePr>
          <p:cNvPr id="7" name="Table 6"/>
          <p:cNvGraphicFramePr>
            <a:graphicFrameLocks noGrp="1"/>
          </p:cNvGraphicFramePr>
          <p:nvPr>
            <p:extLst>
              <p:ext uri="{D42A27DB-BD31-4B8C-83A1-F6EECF244321}">
                <p14:modId xmlns:p14="http://schemas.microsoft.com/office/powerpoint/2010/main" val="937206267"/>
              </p:ext>
            </p:extLst>
          </p:nvPr>
        </p:nvGraphicFramePr>
        <p:xfrm>
          <a:off x="1184440" y="3363155"/>
          <a:ext cx="9999134" cy="2966720"/>
        </p:xfrm>
        <a:graphic>
          <a:graphicData uri="http://schemas.openxmlformats.org/drawingml/2006/table">
            <a:tbl>
              <a:tblPr firstRow="1" bandRow="1">
                <a:tableStyleId>{C083E6E3-FA7D-4D7B-A595-EF9225AFEA82}</a:tableStyleId>
              </a:tblPr>
              <a:tblGrid>
                <a:gridCol w="4999567">
                  <a:extLst>
                    <a:ext uri="{9D8B030D-6E8A-4147-A177-3AD203B41FA5}">
                      <a16:colId xmlns:a16="http://schemas.microsoft.com/office/drawing/2014/main" val="1954601608"/>
                    </a:ext>
                  </a:extLst>
                </a:gridCol>
                <a:gridCol w="4999567">
                  <a:extLst>
                    <a:ext uri="{9D8B030D-6E8A-4147-A177-3AD203B41FA5}">
                      <a16:colId xmlns:a16="http://schemas.microsoft.com/office/drawing/2014/main" val="1901614062"/>
                    </a:ext>
                  </a:extLst>
                </a:gridCol>
              </a:tblGrid>
              <a:tr h="370840">
                <a:tc>
                  <a:txBody>
                    <a:bodyPr/>
                    <a:lstStyle/>
                    <a:p>
                      <a:r>
                        <a:rPr lang="en-US" sz="1600" dirty="0" smtClean="0"/>
                        <a:t>Relative Contraindications</a:t>
                      </a:r>
                      <a:endParaRPr lang="en-US" sz="1600" dirty="0"/>
                    </a:p>
                  </a:txBody>
                  <a:tcPr/>
                </a:tc>
                <a:tc>
                  <a:txBody>
                    <a:bodyPr/>
                    <a:lstStyle/>
                    <a:p>
                      <a:r>
                        <a:rPr lang="en-US" sz="1600" dirty="0" smtClean="0"/>
                        <a:t>Absolute</a:t>
                      </a:r>
                      <a:r>
                        <a:rPr lang="en-US" sz="1600" baseline="0" dirty="0" smtClean="0"/>
                        <a:t> Contraindications</a:t>
                      </a:r>
                      <a:endParaRPr lang="en-US" sz="1600" dirty="0"/>
                    </a:p>
                  </a:txBody>
                  <a:tcPr/>
                </a:tc>
                <a:extLst>
                  <a:ext uri="{0D108BD9-81ED-4DB2-BD59-A6C34878D82A}">
                    <a16:rowId xmlns:a16="http://schemas.microsoft.com/office/drawing/2014/main" val="1553762010"/>
                  </a:ext>
                </a:extLst>
              </a:tr>
              <a:tr h="370840">
                <a:tc>
                  <a:txBody>
                    <a:bodyPr/>
                    <a:lstStyle/>
                    <a:p>
                      <a:r>
                        <a:rPr lang="en-US" sz="1600" dirty="0" smtClean="0"/>
                        <a:t>Advanced</a:t>
                      </a:r>
                      <a:r>
                        <a:rPr lang="en-US" sz="1600" baseline="0" dirty="0" smtClean="0"/>
                        <a:t> age</a:t>
                      </a:r>
                      <a:endParaRPr lang="en-US" sz="1600" dirty="0"/>
                    </a:p>
                  </a:txBody>
                  <a:tcPr/>
                </a:tc>
                <a:tc>
                  <a:txBody>
                    <a:bodyPr/>
                    <a:lstStyle/>
                    <a:p>
                      <a:r>
                        <a:rPr lang="en-US" sz="1600" dirty="0" smtClean="0"/>
                        <a:t>Severe or poorly</a:t>
                      </a:r>
                      <a:r>
                        <a:rPr lang="en-US" sz="1600" baseline="0" dirty="0" smtClean="0"/>
                        <a:t> controlled HE</a:t>
                      </a:r>
                      <a:endParaRPr lang="en-US" sz="1600" dirty="0"/>
                    </a:p>
                  </a:txBody>
                  <a:tcPr/>
                </a:tc>
                <a:extLst>
                  <a:ext uri="{0D108BD9-81ED-4DB2-BD59-A6C34878D82A}">
                    <a16:rowId xmlns:a16="http://schemas.microsoft.com/office/drawing/2014/main" val="2731800714"/>
                  </a:ext>
                </a:extLst>
              </a:tr>
              <a:tr h="370840">
                <a:tc>
                  <a:txBody>
                    <a:bodyPr/>
                    <a:lstStyle/>
                    <a:p>
                      <a:r>
                        <a:rPr lang="en-US" sz="1600" dirty="0" smtClean="0"/>
                        <a:t>Remote</a:t>
                      </a:r>
                      <a:r>
                        <a:rPr lang="en-US" sz="1600" baseline="0" dirty="0" smtClean="0"/>
                        <a:t> history of HE</a:t>
                      </a:r>
                      <a:endParaRPr lang="en-US" sz="1600" dirty="0"/>
                    </a:p>
                  </a:txBody>
                  <a:tcPr/>
                </a:tc>
                <a:tc>
                  <a:txBody>
                    <a:bodyPr/>
                    <a:lstStyle/>
                    <a:p>
                      <a:r>
                        <a:rPr lang="en-US" sz="1600" dirty="0" smtClean="0"/>
                        <a:t>Severe liver</a:t>
                      </a:r>
                      <a:r>
                        <a:rPr lang="en-US" sz="1600" baseline="0" dirty="0" smtClean="0"/>
                        <a:t> failure</a:t>
                      </a:r>
                      <a:endParaRPr lang="en-US" sz="1600" dirty="0"/>
                    </a:p>
                  </a:txBody>
                  <a:tcPr/>
                </a:tc>
                <a:extLst>
                  <a:ext uri="{0D108BD9-81ED-4DB2-BD59-A6C34878D82A}">
                    <a16:rowId xmlns:a16="http://schemas.microsoft.com/office/drawing/2014/main" val="4142632422"/>
                  </a:ext>
                </a:extLst>
              </a:tr>
              <a:tr h="370840">
                <a:tc>
                  <a:txBody>
                    <a:bodyPr/>
                    <a:lstStyle/>
                    <a:p>
                      <a:r>
                        <a:rPr lang="en-US" sz="1600" dirty="0" smtClean="0"/>
                        <a:t>Elevated</a:t>
                      </a:r>
                      <a:r>
                        <a:rPr lang="en-US" sz="1600" baseline="0" dirty="0" smtClean="0"/>
                        <a:t> MELD</a:t>
                      </a:r>
                      <a:endParaRPr lang="en-US" sz="1600" dirty="0"/>
                    </a:p>
                  </a:txBody>
                  <a:tcPr/>
                </a:tc>
                <a:tc>
                  <a:txBody>
                    <a:bodyPr/>
                    <a:lstStyle/>
                    <a:p>
                      <a:r>
                        <a:rPr lang="en-US" sz="1600" dirty="0" smtClean="0"/>
                        <a:t>Heart</a:t>
                      </a:r>
                      <a:r>
                        <a:rPr lang="en-US" sz="1600" baseline="0" dirty="0" smtClean="0"/>
                        <a:t> failure or severe cardiac </a:t>
                      </a:r>
                      <a:r>
                        <a:rPr lang="en-US" sz="1600" baseline="0" dirty="0" err="1" smtClean="0"/>
                        <a:t>valvular</a:t>
                      </a:r>
                      <a:r>
                        <a:rPr lang="en-US" sz="1600" baseline="0" dirty="0" smtClean="0"/>
                        <a:t> insufficiency</a:t>
                      </a:r>
                      <a:endParaRPr lang="en-US" sz="1600" dirty="0"/>
                    </a:p>
                  </a:txBody>
                  <a:tcPr/>
                </a:tc>
                <a:extLst>
                  <a:ext uri="{0D108BD9-81ED-4DB2-BD59-A6C34878D82A}">
                    <a16:rowId xmlns:a16="http://schemas.microsoft.com/office/drawing/2014/main" val="1023198382"/>
                  </a:ext>
                </a:extLst>
              </a:tr>
              <a:tr h="370840">
                <a:tc>
                  <a:txBody>
                    <a:bodyPr/>
                    <a:lstStyle/>
                    <a:p>
                      <a:r>
                        <a:rPr lang="en-US" sz="1600" dirty="0" smtClean="0"/>
                        <a:t>Elevated</a:t>
                      </a:r>
                      <a:r>
                        <a:rPr lang="en-US" sz="1600" baseline="0" dirty="0" smtClean="0"/>
                        <a:t> right or left heart pressures</a:t>
                      </a:r>
                      <a:endParaRPr lang="en-US" sz="1600" dirty="0"/>
                    </a:p>
                  </a:txBody>
                  <a:tcPr/>
                </a:tc>
                <a:tc>
                  <a:txBody>
                    <a:bodyPr/>
                    <a:lstStyle/>
                    <a:p>
                      <a:r>
                        <a:rPr lang="en-US" sz="1600" dirty="0" smtClean="0"/>
                        <a:t>Marked</a:t>
                      </a:r>
                      <a:r>
                        <a:rPr lang="en-US" sz="1600" baseline="0" dirty="0" smtClean="0"/>
                        <a:t> pulmonary arterial hypertension</a:t>
                      </a:r>
                      <a:endParaRPr lang="en-US" sz="1600" dirty="0"/>
                    </a:p>
                  </a:txBody>
                  <a:tcPr/>
                </a:tc>
                <a:extLst>
                  <a:ext uri="{0D108BD9-81ED-4DB2-BD59-A6C34878D82A}">
                    <a16:rowId xmlns:a16="http://schemas.microsoft.com/office/drawing/2014/main" val="3737856209"/>
                  </a:ext>
                </a:extLst>
              </a:tr>
              <a:tr h="370840">
                <a:tc>
                  <a:txBody>
                    <a:bodyPr/>
                    <a:lstStyle/>
                    <a:p>
                      <a:r>
                        <a:rPr lang="en-US" sz="1600" dirty="0" smtClean="0"/>
                        <a:t>Extensive</a:t>
                      </a:r>
                      <a:r>
                        <a:rPr lang="en-US" sz="1600" baseline="0" dirty="0" smtClean="0"/>
                        <a:t> primary or metastatic hepatic malignancy</a:t>
                      </a:r>
                      <a:endParaRPr lang="en-US" sz="1600" dirty="0"/>
                    </a:p>
                  </a:txBody>
                  <a:tcPr/>
                </a:tc>
                <a:tc>
                  <a:txBody>
                    <a:bodyPr/>
                    <a:lstStyle/>
                    <a:p>
                      <a:r>
                        <a:rPr lang="en-US" sz="1600" dirty="0" smtClean="0"/>
                        <a:t>Unrelieved</a:t>
                      </a:r>
                      <a:r>
                        <a:rPr lang="en-US" sz="1600" baseline="0" dirty="0" smtClean="0"/>
                        <a:t> biliary obstruction</a:t>
                      </a:r>
                      <a:endParaRPr lang="en-US" sz="1600" dirty="0"/>
                    </a:p>
                  </a:txBody>
                  <a:tcPr/>
                </a:tc>
                <a:extLst>
                  <a:ext uri="{0D108BD9-81ED-4DB2-BD59-A6C34878D82A}">
                    <a16:rowId xmlns:a16="http://schemas.microsoft.com/office/drawing/2014/main" val="3210736302"/>
                  </a:ext>
                </a:extLst>
              </a:tr>
              <a:tr h="370840">
                <a:tc>
                  <a:txBody>
                    <a:bodyPr/>
                    <a:lstStyle/>
                    <a:p>
                      <a:r>
                        <a:rPr lang="en-US" sz="1600" dirty="0" smtClean="0"/>
                        <a:t>Severe</a:t>
                      </a:r>
                      <a:r>
                        <a:rPr lang="en-US" sz="1600" baseline="0" dirty="0" smtClean="0"/>
                        <a:t> uncorrectable coagulopathy</a:t>
                      </a:r>
                      <a:endParaRPr lang="en-US" sz="1600" dirty="0"/>
                    </a:p>
                  </a:txBody>
                  <a:tcPr/>
                </a:tc>
                <a:tc>
                  <a:txBody>
                    <a:bodyPr/>
                    <a:lstStyle/>
                    <a:p>
                      <a:r>
                        <a:rPr lang="en-US" sz="1600" dirty="0" smtClean="0"/>
                        <a:t>Active</a:t>
                      </a:r>
                      <a:r>
                        <a:rPr lang="en-US" sz="1600" baseline="0" dirty="0" smtClean="0"/>
                        <a:t> systemic infection or sepsis</a:t>
                      </a:r>
                      <a:endParaRPr lang="en-US" sz="1600" dirty="0"/>
                    </a:p>
                  </a:txBody>
                  <a:tcPr/>
                </a:tc>
                <a:extLst>
                  <a:ext uri="{0D108BD9-81ED-4DB2-BD59-A6C34878D82A}">
                    <a16:rowId xmlns:a16="http://schemas.microsoft.com/office/drawing/2014/main" val="4247573302"/>
                  </a:ext>
                </a:extLst>
              </a:tr>
              <a:tr h="370840">
                <a:tc>
                  <a:txBody>
                    <a:bodyPr/>
                    <a:lstStyle/>
                    <a:p>
                      <a:r>
                        <a:rPr lang="en-US" sz="1600" dirty="0" smtClean="0"/>
                        <a:t>Severe uncorrectable thrombocytopenia</a:t>
                      </a:r>
                      <a:endParaRPr lang="en-US" sz="1600" dirty="0"/>
                    </a:p>
                  </a:txBody>
                  <a:tcPr/>
                </a:tc>
                <a:tc>
                  <a:txBody>
                    <a:bodyPr/>
                    <a:lstStyle/>
                    <a:p>
                      <a:endParaRPr lang="en-US" sz="1600" dirty="0"/>
                    </a:p>
                  </a:txBody>
                  <a:tcPr/>
                </a:tc>
                <a:extLst>
                  <a:ext uri="{0D108BD9-81ED-4DB2-BD59-A6C34878D82A}">
                    <a16:rowId xmlns:a16="http://schemas.microsoft.com/office/drawing/2014/main" val="4117477355"/>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289" y="1401395"/>
            <a:ext cx="4650663" cy="1731361"/>
          </a:xfrm>
          <a:prstGeom prst="rect">
            <a:avLst/>
          </a:prstGeom>
        </p:spPr>
      </p:pic>
      <p:sp>
        <p:nvSpPr>
          <p:cNvPr id="11" name="Rectangle 10"/>
          <p:cNvSpPr/>
          <p:nvPr/>
        </p:nvSpPr>
        <p:spPr>
          <a:xfrm>
            <a:off x="6393584" y="1664187"/>
            <a:ext cx="4374679" cy="1107996"/>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tx1">
                    <a:lumMod val="65000"/>
                    <a:lumOff val="35000"/>
                  </a:schemeClr>
                </a:solidFill>
              </a:rPr>
              <a:t>Less than 40 </a:t>
            </a:r>
            <a:r>
              <a:rPr lang="en-US" dirty="0">
                <a:solidFill>
                  <a:schemeClr val="tx1">
                    <a:lumMod val="65000"/>
                    <a:lumOff val="35000"/>
                  </a:schemeClr>
                </a:solidFill>
              </a:rPr>
              <a:t>% are eligible for </a:t>
            </a:r>
            <a:r>
              <a:rPr lang="en-US" dirty="0" smtClean="0">
                <a:solidFill>
                  <a:schemeClr val="tx1">
                    <a:lumMod val="65000"/>
                    <a:lumOff val="35000"/>
                  </a:schemeClr>
                </a:solidFill>
              </a:rPr>
              <a:t>TIPS</a:t>
            </a:r>
            <a:r>
              <a:rPr lang="en-US" baseline="30000" dirty="0" smtClean="0">
                <a:solidFill>
                  <a:schemeClr val="tx1">
                    <a:lumMod val="65000"/>
                    <a:lumOff val="35000"/>
                  </a:schemeClr>
                </a:solidFill>
              </a:rPr>
              <a:t>1</a:t>
            </a:r>
          </a:p>
          <a:p>
            <a:pPr marL="285750" indent="-285750">
              <a:buFont typeface="Arial" panose="020B0604020202020204" pitchFamily="34" charset="0"/>
              <a:buChar char="•"/>
            </a:pPr>
            <a:endParaRPr lang="en-US" baseline="30000" dirty="0" smtClean="0">
              <a:solidFill>
                <a:schemeClr val="tx1">
                  <a:lumMod val="65000"/>
                  <a:lumOff val="35000"/>
                </a:schemeClr>
              </a:solidFill>
            </a:endParaRPr>
          </a:p>
          <a:p>
            <a:pPr marL="285750" indent="-285750">
              <a:buFont typeface="Arial" panose="020B0604020202020204" pitchFamily="34" charset="0"/>
              <a:buChar char="•"/>
            </a:pPr>
            <a:r>
              <a:rPr lang="en-US" dirty="0" smtClean="0">
                <a:solidFill>
                  <a:schemeClr val="tx1">
                    <a:lumMod val="65000"/>
                    <a:lumOff val="35000"/>
                  </a:schemeClr>
                </a:solidFill>
              </a:rPr>
              <a:t>Some eligible patients refuse TIPS due to high risk of hepatic encephalopathy</a:t>
            </a:r>
            <a:endParaRPr lang="en-US" dirty="0">
              <a:solidFill>
                <a:schemeClr val="tx1">
                  <a:lumMod val="65000"/>
                  <a:lumOff val="35000"/>
                </a:schemeClr>
              </a:solidFill>
            </a:endParaRPr>
          </a:p>
        </p:txBody>
      </p:sp>
      <p:sp>
        <p:nvSpPr>
          <p:cNvPr id="12" name="TextBox 11"/>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1985047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Disclaimers</a:t>
            </a:r>
          </a:p>
        </p:txBody>
      </p:sp>
      <p:sp>
        <p:nvSpPr>
          <p:cNvPr id="5" name="Slide Number Placeholder 4"/>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C562C-421F-4A59-8EDA-B9FCCC30ADA0}"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
        <p:nvSpPr>
          <p:cNvPr id="8" name="Text Placeholder 2">
            <a:extLst>
              <a:ext uri="{FF2B5EF4-FFF2-40B4-BE49-F238E27FC236}">
                <a16:creationId xmlns:a16="http://schemas.microsoft.com/office/drawing/2014/main" id="{E39746E2-569E-EE2A-71FF-47FBF3E1BEBE}"/>
              </a:ext>
            </a:extLst>
          </p:cNvPr>
          <p:cNvSpPr>
            <a:spLocks noGrp="1"/>
          </p:cNvSpPr>
          <p:nvPr>
            <p:ph type="body" sz="quarter" idx="14"/>
          </p:nvPr>
        </p:nvSpPr>
        <p:spPr>
          <a:xfrm>
            <a:off x="327258" y="1430778"/>
            <a:ext cx="11436117" cy="5124026"/>
          </a:xfrm>
        </p:spPr>
        <p:txBody>
          <a:bodyPr numCol="2">
            <a:normAutofit lnSpcReduction="10000"/>
          </a:bodyPr>
          <a:lstStyle/>
          <a:p>
            <a:pPr marL="355600" lvl="0" indent="-173038" algn="just">
              <a:lnSpc>
                <a:spcPct val="100000"/>
              </a:lnSpc>
              <a:spcBef>
                <a:spcPts val="0"/>
              </a:spcBef>
            </a:pPr>
            <a:r>
              <a:rPr lang="en-GB" altLang="en-US" sz="900" dirty="0">
                <a:latin typeface="+mj-lt"/>
              </a:rPr>
              <a:t>This presentation has been prepared by the management of the Company. It does not constitute or form part of, and should not be construed as, an offer, solicitation or invitation to subscribe for, underwrite or otherwise acquire, any securities of the Company or any member of its group nor should it or any part of it form the basis of, or be relied on in connection with, any contract to purchase or subscribe for any securities of the Company or any member of its group, nor shall it or any part of it form the basis of or be relied on in connection with any contract or commitment whatsoever. Prospective investors are required to make their own independent investigations and appraisals of the business and financial condition of the Company and the nature of its securities before taking any investment decision with respect to securities of the Company. This presentation is not a prospectus or offering memorandum.</a:t>
            </a:r>
          </a:p>
          <a:p>
            <a:pPr marL="355600" lvl="0" indent="-173038" algn="just">
              <a:lnSpc>
                <a:spcPct val="100000"/>
              </a:lnSpc>
              <a:spcBef>
                <a:spcPts val="0"/>
              </a:spcBef>
            </a:pPr>
            <a:r>
              <a:rPr lang="en-GB" altLang="en-US" sz="900" dirty="0">
                <a:latin typeface="+mj-lt"/>
              </a:rPr>
              <a:t>The information included in this presentation has been provided to you solely for your information and background and is subject to updating, completion, revision and amendment and such information may change materially. No person is under any obligation or undertaking to update or keep current the information contained in this presentation and any opinions expressed in relation thereto are subject to change without notice. No representation or warranty, express or implied, is made as to the fairness, accuracy, reasonableness or completeness of the information contained herein. Neither the Company nor any other person accepts any liability for any loss howsoever arising, directly or indirectly, from this presentation or its contents.</a:t>
            </a:r>
          </a:p>
          <a:p>
            <a:pPr marL="355600" lvl="0" indent="-173038" algn="just">
              <a:lnSpc>
                <a:spcPct val="100000"/>
              </a:lnSpc>
              <a:spcBef>
                <a:spcPts val="0"/>
              </a:spcBef>
            </a:pPr>
            <a:r>
              <a:rPr lang="en-GB" altLang="en-US" sz="900" dirty="0">
                <a:latin typeface="+mj-lt"/>
              </a:rPr>
              <a:t>The presentation also contains information from third parties. Third party industry publications, studies and surveys may also contain that the data contained therein have been obtained from sources believed to be reliable, but that there is no guarantee of the accuracy or completeness of such data. While the Company reasonably believes that each of these publications, studies and surveys has been prepared by a reputable source, the Company, or any of their respective parent or subsidiary undertakings or affiliates, or any of their respective directors, officers, employees, advisers or agents have independently verified the data contained therein. Thus, while the information from third parties has been accurately reproduced with no omissions that would render it misleading, and the Company believes it to be reliable, the Company cannot guarantee its accuracy or completeness. In addition, certain of the industry and market data contained in this presentation comes from the Company's own internal research and estimates based on the knowledge and experience of the Company's management in the market in which the Company operates. While the Company reasonably believes that such research and estimates are reasonable and reliable, they, and their underlying methodology and assumptions, have not been verified by any independent source for accuracy or completeness and are subject to change without notice. Accordingly, undue reliance should not be placed on any of the industry, market or competitive position data contained in this presentation.</a:t>
            </a:r>
          </a:p>
          <a:p>
            <a:pPr marL="355600" lvl="0" indent="-173038" algn="just">
              <a:lnSpc>
                <a:spcPct val="100000"/>
              </a:lnSpc>
              <a:spcBef>
                <a:spcPts val="0"/>
              </a:spcBef>
            </a:pPr>
            <a:r>
              <a:rPr lang="en-GB" altLang="en-US" sz="900" dirty="0">
                <a:latin typeface="+mj-lt"/>
              </a:rPr>
              <a:t>This presentation includes forward-looking statements that reflect the Company's intentions, beliefs or current expectations concerning, among other things, the Company's results, condition, performance, prospects, growth, strategies and the industry in which the Company operates. These forward-looking statements are subject to risks, uncertainties and assumptions and other factors that could cause the Company's actual results, condition, performance, prospects, growth or opportunities, as well as those of the markets it serves or intends to serve, to differ materially from those expressed in, or suggested by, these forward-looking statements. These statements may include, without limitation, any statements preceded by, followed by or including words such as "target," "believe," "expect," "aim," "intend," "may," "anticipate," "estimate," "plan," "project," "will," "can have," "likely," "should," "would," "could" and other words and terms of similar meaning or the negative thereof. The Company cautions you that forward-looking statements are not guarantees of future performance and that its actual results and condition and the development of the industry in which the Company operates may differ materially from those made in or suggested by the forward-looking statements contained in this presentation. In addition, even if the Company's results, condition, and growth and the development of the industry in which the Company operates are consistent with the forward-looking statements contained in this presentation, those results or developments may not be indicative of results or developments in future periods. The Company and each of its directors, officers and employees expressly disclaim any obligation or undertaking to review, update or release any update of or revisions to any forward-looking statements in this presentation or any change in the Company's expectations or any change in events, conditions or circumstances on which these forward-looking statements are based, except as required by applicable law or regulation. </a:t>
            </a:r>
          </a:p>
          <a:p>
            <a:pPr marL="355600" lvl="0" indent="-173038" algn="just">
              <a:lnSpc>
                <a:spcPct val="100000"/>
              </a:lnSpc>
              <a:spcBef>
                <a:spcPts val="0"/>
              </a:spcBef>
            </a:pPr>
            <a:r>
              <a:rPr lang="en-GB" altLang="en-US" sz="900" dirty="0">
                <a:latin typeface="+mj-lt"/>
              </a:rPr>
              <a:t>This document and any materials distributed in connection with this document are not directed to, or intended for distribution to or use by, any person or entity that is a citizen or resident of, or located in, any locality, state, country or other jurisdiction where such distribution, publication, availability or use would be contrary to law or regulation or which would require any registration or licensing within such jurisdiction. The distribution of this document in certain jurisdictions may be restricted by law and persons into whose possession this document comes should inform themselves about, and observe any such restrictions. </a:t>
            </a:r>
          </a:p>
          <a:p>
            <a:pPr marL="355600" lvl="0" indent="-173038" algn="just">
              <a:lnSpc>
                <a:spcPct val="100000"/>
              </a:lnSpc>
              <a:spcBef>
                <a:spcPts val="0"/>
              </a:spcBef>
            </a:pPr>
            <a:r>
              <a:rPr lang="en-GB" altLang="en-US" sz="900" dirty="0">
                <a:latin typeface="+mj-lt"/>
              </a:rPr>
              <a:t>The Company's securities have not been and will not be registered under the US Securities Act of 1933, as amended (the "Securities Act"), and may not be offered or sold in the United States absent registration under the Securities Act or exemption from the registration requirement thereof.</a:t>
            </a:r>
          </a:p>
          <a:p>
            <a:pPr marL="355600" indent="-173038" algn="just">
              <a:lnSpc>
                <a:spcPct val="100000"/>
              </a:lnSpc>
              <a:spcBef>
                <a:spcPts val="0"/>
              </a:spcBef>
            </a:pPr>
            <a:r>
              <a:rPr lang="en-GB" altLang="en-US" sz="900" dirty="0">
                <a:latin typeface="+mj-lt"/>
              </a:rPr>
              <a:t>By attending the meeting where this presentation is presented or by accepting a copy of it, you agree to be bound by the foregoing limitations.</a:t>
            </a:r>
          </a:p>
          <a:p>
            <a:pPr marL="182562" indent="0" algn="just">
              <a:spcBef>
                <a:spcPts val="0"/>
              </a:spcBef>
              <a:buNone/>
            </a:pPr>
            <a:endParaRPr lang="en-US" altLang="en-US" sz="900" dirty="0">
              <a:latin typeface="+mj-lt"/>
            </a:endParaRPr>
          </a:p>
          <a:p>
            <a:pPr marL="355600" indent="-173038" algn="just">
              <a:spcBef>
                <a:spcPts val="0"/>
              </a:spcBef>
              <a:spcAft>
                <a:spcPts val="600"/>
              </a:spcAft>
              <a:buNone/>
            </a:pPr>
            <a:r>
              <a:rPr lang="en-US" sz="900" b="1" dirty="0" smtClean="0">
                <a:latin typeface="+mj-lt"/>
              </a:rPr>
              <a:t>General </a:t>
            </a:r>
            <a:r>
              <a:rPr lang="en-US" sz="900" b="1" dirty="0">
                <a:latin typeface="+mj-lt"/>
              </a:rPr>
              <a:t>disclaimer:</a:t>
            </a:r>
            <a:endParaRPr lang="en-GB" sz="900" dirty="0">
              <a:latin typeface="+mj-lt"/>
            </a:endParaRPr>
          </a:p>
          <a:p>
            <a:pPr marL="355600" indent="-173038" algn="just">
              <a:spcBef>
                <a:spcPts val="0"/>
              </a:spcBef>
              <a:defRPr/>
            </a:pPr>
            <a:r>
              <a:rPr lang="en-GB" altLang="en-US" sz="900" dirty="0">
                <a:latin typeface="+mj-lt"/>
              </a:rPr>
              <a:t>Sequana Medical is closely following the evolution of </a:t>
            </a:r>
            <a:r>
              <a:rPr lang="en-GB" altLang="en-US" sz="900" dirty="0" smtClean="0">
                <a:latin typeface="+mj-lt"/>
              </a:rPr>
              <a:t>macroeconomic conditions, the geopolitical situation in Ukraine and the middle east and </a:t>
            </a:r>
            <a:r>
              <a:rPr lang="en-GB" altLang="en-US" sz="900" dirty="0">
                <a:latin typeface="+mj-lt"/>
              </a:rPr>
              <a:t>is in constant dialogue with its partners to assess the impact and adapt operations accordingly. </a:t>
            </a:r>
          </a:p>
          <a:p>
            <a:pPr marL="355600" indent="-173038" algn="just">
              <a:spcBef>
                <a:spcPts val="0"/>
              </a:spcBef>
              <a:defRPr/>
            </a:pPr>
            <a:r>
              <a:rPr lang="en-GB" altLang="en-US" sz="900" dirty="0" smtClean="0">
                <a:latin typeface="+mj-lt"/>
              </a:rPr>
              <a:t>Sequana </a:t>
            </a:r>
            <a:r>
              <a:rPr lang="en-GB" altLang="en-US" sz="900" dirty="0">
                <a:latin typeface="+mj-lt"/>
              </a:rPr>
              <a:t>Medical will continue to update the market as needed and whenever possible</a:t>
            </a:r>
            <a:r>
              <a:rPr lang="en-US" altLang="en-US" sz="900" dirty="0">
                <a:latin typeface="+mj-lt"/>
              </a:rPr>
              <a:t>.</a:t>
            </a:r>
            <a:endParaRPr lang="en-GB" altLang="en-US" sz="900" dirty="0">
              <a:latin typeface="+mj-lt"/>
            </a:endParaRPr>
          </a:p>
          <a:p>
            <a:pPr marL="355600" indent="-173038">
              <a:spcBef>
                <a:spcPts val="0"/>
              </a:spcBef>
              <a:buNone/>
            </a:pPr>
            <a:endParaRPr lang="en-GB" altLang="en-US" sz="900" dirty="0">
              <a:latin typeface="+mj-lt"/>
            </a:endParaRPr>
          </a:p>
          <a:p>
            <a:pPr marL="355600" indent="-173038">
              <a:lnSpc>
                <a:spcPct val="100000"/>
              </a:lnSpc>
              <a:spcBef>
                <a:spcPts val="0"/>
              </a:spcBef>
              <a:buNone/>
            </a:pPr>
            <a:r>
              <a:rPr lang="en-GB" sz="900" b="1" dirty="0">
                <a:latin typeface="+mj-lt"/>
              </a:rPr>
              <a:t>Note:</a:t>
            </a:r>
          </a:p>
          <a:p>
            <a:pPr marL="355600" indent="-173038">
              <a:lnSpc>
                <a:spcPct val="100000"/>
              </a:lnSpc>
              <a:spcBef>
                <a:spcPts val="0"/>
              </a:spcBef>
            </a:pPr>
            <a:r>
              <a:rPr lang="en-US" altLang="en-US" sz="900" b="1" dirty="0" err="1"/>
              <a:t>alfa</a:t>
            </a:r>
            <a:r>
              <a:rPr lang="en-US" altLang="en-US" sz="900" dirty="0" err="1"/>
              <a:t>pump</a:t>
            </a:r>
            <a:r>
              <a:rPr lang="en-US" altLang="en-US" sz="900" baseline="30000" dirty="0"/>
              <a:t>®</a:t>
            </a:r>
            <a:r>
              <a:rPr lang="en-US" altLang="en-US" sz="900" dirty="0"/>
              <a:t> and </a:t>
            </a:r>
            <a:r>
              <a:rPr lang="en-US" altLang="en-US" sz="900" dirty="0" smtClean="0"/>
              <a:t>DSR</a:t>
            </a:r>
            <a:r>
              <a:rPr lang="en-US" altLang="en-US" sz="900" baseline="30000" dirty="0"/>
              <a:t>®</a:t>
            </a:r>
            <a:r>
              <a:rPr lang="en-US" altLang="en-US" sz="900" dirty="0"/>
              <a:t> </a:t>
            </a:r>
            <a:r>
              <a:rPr lang="en-US" altLang="en-US" sz="900" dirty="0" smtClean="0"/>
              <a:t>are </a:t>
            </a:r>
            <a:r>
              <a:rPr lang="en-US" altLang="en-US" sz="900" dirty="0"/>
              <a:t>registered </a:t>
            </a:r>
            <a:r>
              <a:rPr lang="en-US" altLang="en-US" sz="900" dirty="0" smtClean="0"/>
              <a:t>trademarks.</a:t>
            </a:r>
            <a:endParaRPr lang="en-US" altLang="en-US" sz="900" dirty="0"/>
          </a:p>
        </p:txBody>
      </p:sp>
      <p:sp>
        <p:nvSpPr>
          <p:cNvPr id="9" name="TextBox 8">
            <a:extLst>
              <a:ext uri="{FF2B5EF4-FFF2-40B4-BE49-F238E27FC236}">
                <a16:creationId xmlns:a16="http://schemas.microsoft.com/office/drawing/2014/main" id="{DCE0602E-1369-07AF-ED59-C50F139CAE7C}"/>
              </a:ext>
            </a:extLst>
          </p:cNvPr>
          <p:cNvSpPr txBox="1"/>
          <p:nvPr/>
        </p:nvSpPr>
        <p:spPr>
          <a:xfrm>
            <a:off x="529390" y="922946"/>
            <a:ext cx="11233986" cy="507831"/>
          </a:xfrm>
          <a:prstGeom prst="rect">
            <a:avLst/>
          </a:prstGeom>
          <a:noFill/>
        </p:spPr>
        <p:txBody>
          <a:bodyPr wrap="square" rtlCol="0">
            <a:spAutoFit/>
          </a:bodyPr>
          <a:lstStyle/>
          <a:p>
            <a:pPr marL="0" marR="0" lvl="0" indent="0" algn="just" defTabSz="914400" rtl="0" eaLnBrk="0" fontAlgn="base" latinLnBrk="0" hangingPunct="0">
              <a:lnSpc>
                <a:spcPct val="100000"/>
              </a:lnSpc>
              <a:spcBef>
                <a:spcPts val="0"/>
              </a:spcBef>
              <a:spcAft>
                <a:spcPct val="0"/>
              </a:spcAft>
              <a:buClrTx/>
              <a:buSzTx/>
              <a:buFontTx/>
              <a:buNone/>
              <a:tabLst/>
              <a:defRPr/>
            </a:pPr>
            <a:r>
              <a:rPr kumimoji="0" lang="en-GB" altLang="en-US" sz="900" b="1" i="0" u="none" strike="noStrike" kern="1200" cap="none" spc="0" normalizeH="0" baseline="0" noProof="0" dirty="0">
                <a:ln>
                  <a:noFill/>
                </a:ln>
                <a:solidFill>
                  <a:srgbClr val="5F5F5F"/>
                </a:solidFill>
                <a:effectLst/>
                <a:uLnTx/>
                <a:uFillTx/>
                <a:latin typeface="Arial"/>
                <a:ea typeface="+mn-ea"/>
                <a:cs typeface="+mn-cs"/>
              </a:rPr>
              <a:t>Important Notice</a:t>
            </a:r>
            <a:endParaRPr kumimoji="0" lang="en-GB" altLang="en-US" sz="900" b="0" i="0" u="none" strike="noStrike" kern="1200" cap="none" spc="0" normalizeH="0" baseline="0" noProof="0" dirty="0">
              <a:ln>
                <a:noFill/>
              </a:ln>
              <a:solidFill>
                <a:srgbClr val="5F5F5F"/>
              </a:solidFill>
              <a:effectLst/>
              <a:uLnTx/>
              <a:uFillTx/>
              <a:latin typeface="Arial"/>
              <a:ea typeface="+mn-ea"/>
              <a:cs typeface="+mn-cs"/>
            </a:endParaRPr>
          </a:p>
          <a:p>
            <a:pPr marL="0" marR="0" lvl="0" indent="0" algn="just" defTabSz="914400" rtl="0" eaLnBrk="0" fontAlgn="base" latinLnBrk="0" hangingPunct="0">
              <a:lnSpc>
                <a:spcPct val="100000"/>
              </a:lnSpc>
              <a:spcBef>
                <a:spcPts val="0"/>
              </a:spcBef>
              <a:spcAft>
                <a:spcPct val="0"/>
              </a:spcAft>
              <a:buClrTx/>
              <a:buSzTx/>
              <a:buFontTx/>
              <a:buNone/>
              <a:tabLst/>
              <a:defRPr/>
            </a:pPr>
            <a:r>
              <a:rPr kumimoji="0" lang="en-GB" altLang="en-US" sz="900" b="0" i="0" u="none" strike="noStrike" kern="1200" cap="none" spc="0" normalizeH="0" baseline="0" noProof="0" dirty="0">
                <a:ln>
                  <a:noFill/>
                </a:ln>
                <a:solidFill>
                  <a:srgbClr val="5F5F5F"/>
                </a:solidFill>
                <a:effectLst/>
                <a:uLnTx/>
                <a:uFillTx/>
                <a:latin typeface="Arial"/>
                <a:ea typeface="+mn-ea"/>
                <a:cs typeface="+mn-cs"/>
              </a:rPr>
              <a:t>IMPORTANT: You must read the following before continuing. The following applies to this document, the oral presentation of the information in this document by Sequana Medical NV (the "Company") or any person on behalf of the Company, and any question-and-answer session that follows the oral presentation:</a:t>
            </a:r>
          </a:p>
        </p:txBody>
      </p:sp>
    </p:spTree>
    <p:extLst>
      <p:ext uri="{BB962C8B-B14F-4D97-AF65-F5344CB8AC3E}">
        <p14:creationId xmlns:p14="http://schemas.microsoft.com/office/powerpoint/2010/main" val="3393641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5187"/>
                </a:solidFill>
              </a:rPr>
              <a:t>Other Secondary Treatment Options are Limited and Negatively impact </a:t>
            </a:r>
            <a:r>
              <a:rPr lang="en-US" dirty="0" err="1" smtClean="0">
                <a:solidFill>
                  <a:srgbClr val="005187"/>
                </a:solidFill>
              </a:rPr>
              <a:t>QoL</a:t>
            </a:r>
            <a:endParaRPr lang="en-US" dirty="0">
              <a:solidFill>
                <a:srgbClr val="005187"/>
              </a:solidFill>
            </a:endParaRPr>
          </a:p>
        </p:txBody>
      </p:sp>
      <p:sp>
        <p:nvSpPr>
          <p:cNvPr id="4" name="Content Placeholder 1">
            <a:extLst>
              <a:ext uri="{FF2B5EF4-FFF2-40B4-BE49-F238E27FC236}">
                <a16:creationId xmlns:a16="http://schemas.microsoft.com/office/drawing/2014/main" id="{E49853DB-EF8E-FB2F-A731-BF32EB447829}"/>
              </a:ext>
            </a:extLst>
          </p:cNvPr>
          <p:cNvSpPr txBox="1">
            <a:spLocks/>
          </p:cNvSpPr>
          <p:nvPr/>
        </p:nvSpPr>
        <p:spPr>
          <a:xfrm>
            <a:off x="1101725" y="1390049"/>
            <a:ext cx="11377084" cy="5303520"/>
          </a:xfrm>
          <a:prstGeom prst="rect">
            <a:avLst/>
          </a:prstGeom>
        </p:spPr>
        <p:txBody>
          <a:bodyPr/>
          <a:lstStyle>
            <a:lvl1pPr marL="457200" indent="-457200" algn="l" rtl="0" eaLnBrk="0" fontAlgn="base" hangingPunct="0">
              <a:spcBef>
                <a:spcPct val="20000"/>
              </a:spcBef>
              <a:spcAft>
                <a:spcPct val="0"/>
              </a:spcAft>
              <a:buClr>
                <a:schemeClr val="tx2"/>
              </a:buClr>
              <a:buSzPct val="100000"/>
              <a:buFont typeface="Wingdings" panose="05000000000000000000" pitchFamily="2" charset="2"/>
              <a:buChar char="§"/>
              <a:defRPr lang="en-US" altLang="en-US" sz="3000" dirty="0">
                <a:solidFill>
                  <a:schemeClr val="tx1"/>
                </a:solidFill>
                <a:latin typeface="+mn-lt"/>
                <a:ea typeface="+mn-ea"/>
                <a:cs typeface="+mn-cs"/>
              </a:defRPr>
            </a:lvl1pPr>
            <a:lvl2pPr marL="1085850" indent="-514350" algn="l" rtl="0" eaLnBrk="0" fontAlgn="base" hangingPunct="0">
              <a:spcBef>
                <a:spcPct val="20000"/>
              </a:spcBef>
              <a:spcAft>
                <a:spcPct val="0"/>
              </a:spcAft>
              <a:buClr>
                <a:schemeClr val="tx2"/>
              </a:buClr>
              <a:buSzPct val="100000"/>
              <a:buFont typeface="Wingdings" pitchFamily="2" charset="2"/>
              <a:buChar char="§"/>
              <a:defRPr lang="en-US" altLang="en-US" sz="3000" dirty="0">
                <a:solidFill>
                  <a:schemeClr val="tx1"/>
                </a:solidFill>
                <a:latin typeface="+mn-lt"/>
                <a:ea typeface="+mn-ea"/>
                <a:cs typeface="+mn-cs"/>
              </a:defRPr>
            </a:lvl2pPr>
            <a:lvl3pPr marL="1371600" indent="-342900" algn="l" rtl="0" eaLnBrk="0" fontAlgn="base" hangingPunct="0">
              <a:spcBef>
                <a:spcPct val="20000"/>
              </a:spcBef>
              <a:spcAft>
                <a:spcPct val="0"/>
              </a:spcAft>
              <a:buClr>
                <a:schemeClr val="tx2"/>
              </a:buClr>
              <a:buSzPct val="100000"/>
              <a:buFont typeface="Wingdings" panose="05000000000000000000" pitchFamily="2" charset="2"/>
              <a:buChar char="§"/>
              <a:defRPr lang="en-US" altLang="en-US" sz="3000" dirty="0">
                <a:solidFill>
                  <a:schemeClr val="tx1"/>
                </a:solidFill>
                <a:latin typeface="+mn-lt"/>
                <a:ea typeface="+mn-ea"/>
                <a:cs typeface="+mn-cs"/>
              </a:defRPr>
            </a:lvl3pPr>
            <a:lvl4pPr marL="1714500" indent="-228600" algn="l" rtl="0" eaLnBrk="0" fontAlgn="base" hangingPunct="0">
              <a:spcBef>
                <a:spcPct val="20000"/>
              </a:spcBef>
              <a:spcAft>
                <a:spcPct val="0"/>
              </a:spcAft>
              <a:buClr>
                <a:srgbClr val="FFFF00"/>
              </a:buClr>
              <a:buFont typeface="Wingdings" pitchFamily="2" charset="2"/>
              <a:buChar char="§"/>
              <a:defRPr lang="en-US" altLang="en-US" sz="3000" dirty="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268288" indent="-268288">
              <a:buClr>
                <a:schemeClr val="tx1">
                  <a:lumMod val="50000"/>
                  <a:lumOff val="50000"/>
                </a:schemeClr>
              </a:buClr>
              <a:buFont typeface="Arial" panose="020B0604020202020204" pitchFamily="34" charset="0"/>
              <a:buChar char="•"/>
            </a:pPr>
            <a:r>
              <a:rPr lang="en-US" sz="1800" kern="0" dirty="0" smtClean="0">
                <a:solidFill>
                  <a:schemeClr val="tx1">
                    <a:lumMod val="65000"/>
                    <a:lumOff val="35000"/>
                  </a:schemeClr>
                </a:solidFill>
              </a:rPr>
              <a:t>Indwelling external drains</a:t>
            </a:r>
          </a:p>
          <a:p>
            <a:pPr lvl="1">
              <a:buClr>
                <a:schemeClr val="tx1">
                  <a:lumMod val="50000"/>
                  <a:lumOff val="50000"/>
                </a:schemeClr>
              </a:buClr>
              <a:buFont typeface="Arial" panose="020B0604020202020204" pitchFamily="34" charset="0"/>
              <a:buChar char="•"/>
            </a:pPr>
            <a:r>
              <a:rPr lang="en-US" altLang="en-US" sz="1800" kern="0" dirty="0">
                <a:solidFill>
                  <a:schemeClr val="tx1">
                    <a:lumMod val="65000"/>
                    <a:lumOff val="35000"/>
                  </a:schemeClr>
                </a:solidFill>
              </a:rPr>
              <a:t>Only </a:t>
            </a:r>
            <a:r>
              <a:rPr lang="en-US" altLang="en-US" sz="1800" kern="0" dirty="0" err="1">
                <a:solidFill>
                  <a:schemeClr val="tx1">
                    <a:lumMod val="65000"/>
                    <a:lumOff val="35000"/>
                  </a:schemeClr>
                </a:solidFill>
              </a:rPr>
              <a:t>S</a:t>
            </a:r>
            <a:r>
              <a:rPr lang="en-US" sz="1800" kern="0" dirty="0" err="1" smtClean="0">
                <a:solidFill>
                  <a:schemeClr val="tx1">
                    <a:lumMod val="65000"/>
                    <a:lumOff val="35000"/>
                  </a:schemeClr>
                </a:solidFill>
              </a:rPr>
              <a:t>oC</a:t>
            </a:r>
            <a:r>
              <a:rPr lang="en-US" sz="1800" kern="0" dirty="0" smtClean="0">
                <a:solidFill>
                  <a:schemeClr val="tx1">
                    <a:lumMod val="65000"/>
                    <a:lumOff val="35000"/>
                  </a:schemeClr>
                </a:solidFill>
              </a:rPr>
              <a:t> in patients with &lt; 6 months to live due to tendency for infection</a:t>
            </a:r>
            <a:r>
              <a:rPr lang="en-US" sz="1800" kern="0" baseline="30000" dirty="0" smtClean="0">
                <a:solidFill>
                  <a:schemeClr val="tx1">
                    <a:lumMod val="65000"/>
                    <a:lumOff val="35000"/>
                  </a:schemeClr>
                </a:solidFill>
              </a:rPr>
              <a:t>1</a:t>
            </a:r>
          </a:p>
          <a:p>
            <a:pPr>
              <a:buClr>
                <a:schemeClr val="tx1">
                  <a:lumMod val="50000"/>
                  <a:lumOff val="50000"/>
                </a:schemeClr>
              </a:buClr>
              <a:buFont typeface="Arial" panose="020B0604020202020204" pitchFamily="34" charset="0"/>
              <a:buChar char="•"/>
            </a:pPr>
            <a:endParaRPr lang="en-US" altLang="en-US" sz="1800" kern="0" dirty="0" smtClean="0">
              <a:solidFill>
                <a:schemeClr val="tx1">
                  <a:lumMod val="65000"/>
                  <a:lumOff val="35000"/>
                </a:schemeClr>
              </a:solidFill>
            </a:endParaRPr>
          </a:p>
          <a:p>
            <a:pPr marL="268288" indent="-268288">
              <a:buClr>
                <a:schemeClr val="tx1">
                  <a:lumMod val="50000"/>
                  <a:lumOff val="50000"/>
                </a:schemeClr>
              </a:buClr>
              <a:buFont typeface="Arial" panose="020B0604020202020204" pitchFamily="34" charset="0"/>
              <a:buChar char="•"/>
            </a:pPr>
            <a:r>
              <a:rPr lang="en-US" altLang="en-US" sz="1800" kern="0" dirty="0" smtClean="0">
                <a:solidFill>
                  <a:schemeClr val="tx1">
                    <a:lumMod val="65000"/>
                    <a:lumOff val="35000"/>
                  </a:schemeClr>
                </a:solidFill>
              </a:rPr>
              <a:t>Permanent catheter</a:t>
            </a:r>
          </a:p>
          <a:p>
            <a:pPr lvl="1">
              <a:buClr>
                <a:schemeClr val="tx1">
                  <a:lumMod val="50000"/>
                  <a:lumOff val="50000"/>
                </a:schemeClr>
              </a:buClr>
              <a:buFont typeface="Arial" panose="020B0604020202020204" pitchFamily="34" charset="0"/>
              <a:buChar char="•"/>
            </a:pPr>
            <a:r>
              <a:rPr lang="en-US" altLang="en-US" sz="1800" kern="0" dirty="0">
                <a:solidFill>
                  <a:schemeClr val="tx1">
                    <a:lumMod val="65000"/>
                    <a:lumOff val="35000"/>
                  </a:schemeClr>
                </a:solidFill>
              </a:rPr>
              <a:t>Risk for infection, limits daily activities, stigma (stick out of skin, can’t get wet), frequently gets blocked</a:t>
            </a:r>
            <a:r>
              <a:rPr lang="en-US" altLang="en-US" sz="1800" kern="0" baseline="30000" dirty="0">
                <a:solidFill>
                  <a:schemeClr val="tx1">
                    <a:lumMod val="65000"/>
                    <a:lumOff val="35000"/>
                  </a:schemeClr>
                </a:solidFill>
              </a:rPr>
              <a:t>2</a:t>
            </a:r>
            <a:r>
              <a:rPr lang="en-US" altLang="en-US" sz="1800" kern="0" dirty="0">
                <a:solidFill>
                  <a:schemeClr val="tx1">
                    <a:lumMod val="65000"/>
                    <a:lumOff val="35000"/>
                  </a:schemeClr>
                </a:solidFill>
              </a:rPr>
              <a:t> </a:t>
            </a:r>
          </a:p>
          <a:p>
            <a:pPr>
              <a:buClr>
                <a:schemeClr val="tx1">
                  <a:lumMod val="50000"/>
                  <a:lumOff val="50000"/>
                </a:schemeClr>
              </a:buClr>
              <a:buFont typeface="Arial" panose="020B0604020202020204" pitchFamily="34" charset="0"/>
              <a:buChar char="•"/>
            </a:pPr>
            <a:endParaRPr lang="en-US" altLang="en-US" sz="1800" kern="0" dirty="0">
              <a:solidFill>
                <a:schemeClr val="tx1">
                  <a:lumMod val="65000"/>
                  <a:lumOff val="35000"/>
                </a:schemeClr>
              </a:solidFill>
            </a:endParaRPr>
          </a:p>
          <a:p>
            <a:pPr marL="268288" indent="-268288">
              <a:buClr>
                <a:schemeClr val="tx1">
                  <a:lumMod val="50000"/>
                  <a:lumOff val="50000"/>
                </a:schemeClr>
              </a:buClr>
              <a:buFont typeface="Arial" panose="020B0604020202020204" pitchFamily="34" charset="0"/>
              <a:buChar char="•"/>
            </a:pPr>
            <a:r>
              <a:rPr lang="en-US" altLang="en-US" sz="1800" kern="0" dirty="0" err="1" smtClean="0">
                <a:solidFill>
                  <a:schemeClr val="tx1">
                    <a:lumMod val="65000"/>
                    <a:lumOff val="35000"/>
                  </a:schemeClr>
                </a:solidFill>
              </a:rPr>
              <a:t>Peritoneovenous</a:t>
            </a:r>
            <a:r>
              <a:rPr lang="en-US" altLang="en-US" sz="1800" kern="0" dirty="0" smtClean="0">
                <a:solidFill>
                  <a:schemeClr val="tx1">
                    <a:lumMod val="65000"/>
                    <a:lumOff val="35000"/>
                  </a:schemeClr>
                </a:solidFill>
              </a:rPr>
              <a:t> shunt rarely used</a:t>
            </a:r>
          </a:p>
          <a:p>
            <a:pPr lvl="1">
              <a:buClr>
                <a:schemeClr val="tx1">
                  <a:lumMod val="50000"/>
                  <a:lumOff val="50000"/>
                </a:schemeClr>
              </a:buClr>
              <a:buFont typeface="Arial" panose="020B0604020202020204" pitchFamily="34" charset="0"/>
              <a:buChar char="•"/>
            </a:pPr>
            <a:r>
              <a:rPr lang="en-US" altLang="en-US" sz="1800" kern="0" dirty="0">
                <a:solidFill>
                  <a:schemeClr val="tx1">
                    <a:lumMod val="65000"/>
                    <a:lumOff val="35000"/>
                  </a:schemeClr>
                </a:solidFill>
              </a:rPr>
              <a:t>High risk of disseminated intravascular coagulation, sepsis and heart failure</a:t>
            </a:r>
            <a:r>
              <a:rPr lang="en-US" altLang="en-US" sz="1800" kern="0" baseline="30000" dirty="0">
                <a:solidFill>
                  <a:schemeClr val="tx1">
                    <a:lumMod val="65000"/>
                    <a:lumOff val="35000"/>
                  </a:schemeClr>
                </a:solidFill>
              </a:rPr>
              <a:t>3</a:t>
            </a:r>
            <a:r>
              <a:rPr lang="en-US" altLang="en-US" sz="1800" kern="0" dirty="0">
                <a:solidFill>
                  <a:schemeClr val="tx1">
                    <a:lumMod val="65000"/>
                    <a:lumOff val="35000"/>
                  </a:schemeClr>
                </a:solidFill>
              </a:rPr>
              <a:t> </a:t>
            </a:r>
          </a:p>
          <a:p>
            <a:endParaRPr lang="en-US" altLang="en-US" sz="2800" kern="0" dirty="0"/>
          </a:p>
        </p:txBody>
      </p:sp>
      <p:sp>
        <p:nvSpPr>
          <p:cNvPr id="5" name="TextBox 4">
            <a:extLst>
              <a:ext uri="{FF2B5EF4-FFF2-40B4-BE49-F238E27FC236}">
                <a16:creationId xmlns:a16="http://schemas.microsoft.com/office/drawing/2014/main" id="{82EE3AF6-F070-5C45-3C49-395CF75E03A1}"/>
              </a:ext>
            </a:extLst>
          </p:cNvPr>
          <p:cNvSpPr txBox="1"/>
          <p:nvPr/>
        </p:nvSpPr>
        <p:spPr>
          <a:xfrm>
            <a:off x="0" y="6488668"/>
            <a:ext cx="9460029" cy="230832"/>
          </a:xfrm>
          <a:prstGeom prst="rect">
            <a:avLst/>
          </a:prstGeom>
          <a:noFill/>
        </p:spPr>
        <p:txBody>
          <a:bodyPr wrap="square" rtlCol="0">
            <a:spAutoFit/>
          </a:bodyPr>
          <a:lstStyle/>
          <a:p>
            <a:r>
              <a:rPr lang="en-US" sz="900" i="1" dirty="0">
                <a:solidFill>
                  <a:schemeClr val="tx1">
                    <a:lumMod val="65000"/>
                    <a:lumOff val="35000"/>
                  </a:schemeClr>
                </a:solidFill>
                <a:effectLst/>
                <a:latin typeface="Arial" panose="020B0604020202020204" pitchFamily="34" charset="0"/>
                <a:cs typeface="Arial" panose="020B0604020202020204" pitchFamily="34" charset="0"/>
              </a:rPr>
              <a:t>1. </a:t>
            </a:r>
            <a:r>
              <a:rPr lang="en-US" sz="900" i="1" dirty="0" smtClean="0">
                <a:solidFill>
                  <a:schemeClr val="tx1">
                    <a:lumMod val="65000"/>
                    <a:lumOff val="35000"/>
                  </a:schemeClr>
                </a:solidFill>
                <a:latin typeface="Arial" panose="020B0604020202020204" pitchFamily="34" charset="0"/>
                <a:cs typeface="Arial" panose="020B0604020202020204" pitchFamily="34" charset="0"/>
              </a:rPr>
              <a:t>P. </a:t>
            </a:r>
            <a:r>
              <a:rPr lang="en-US" sz="900" i="1" dirty="0" err="1" smtClean="0">
                <a:solidFill>
                  <a:schemeClr val="tx1">
                    <a:lumMod val="65000"/>
                    <a:lumOff val="35000"/>
                  </a:schemeClr>
                </a:solidFill>
                <a:latin typeface="Arial" panose="020B0604020202020204" pitchFamily="34" charset="0"/>
                <a:cs typeface="Arial" panose="020B0604020202020204" pitchFamily="34" charset="0"/>
              </a:rPr>
              <a:t>Kathpalia</a:t>
            </a:r>
            <a:r>
              <a:rPr lang="en-US" sz="900" i="1" dirty="0" smtClean="0">
                <a:solidFill>
                  <a:schemeClr val="tx1">
                    <a:lumMod val="65000"/>
                    <a:lumOff val="35000"/>
                  </a:schemeClr>
                </a:solidFill>
                <a:latin typeface="Arial" panose="020B0604020202020204" pitchFamily="34" charset="0"/>
                <a:cs typeface="Arial" panose="020B0604020202020204" pitchFamily="34" charset="0"/>
              </a:rPr>
              <a:t> et al</a:t>
            </a:r>
            <a:r>
              <a:rPr lang="en-US" sz="900" i="1"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n-US" sz="900" i="1" dirty="0">
                <a:solidFill>
                  <a:schemeClr val="tx1">
                    <a:lumMod val="65000"/>
                    <a:lumOff val="35000"/>
                  </a:schemeClr>
                </a:solidFill>
                <a:latin typeface="Arial" panose="020B0604020202020204" pitchFamily="34" charset="0"/>
                <a:cs typeface="Arial" panose="020B0604020202020204" pitchFamily="34" charset="0"/>
              </a:rPr>
              <a:t>2 </a:t>
            </a:r>
            <a:r>
              <a:rPr lang="en-US" sz="900" i="1" dirty="0" smtClean="0">
                <a:solidFill>
                  <a:schemeClr val="tx1">
                    <a:lumMod val="65000"/>
                    <a:lumOff val="35000"/>
                  </a:schemeClr>
                </a:solidFill>
                <a:latin typeface="Arial" panose="020B0604020202020204" pitchFamily="34" charset="0"/>
                <a:cs typeface="Arial" panose="020B0604020202020204" pitchFamily="34" charset="0"/>
              </a:rPr>
              <a:t>J. Caldwell et al: 3. Salerno et al 2007</a:t>
            </a:r>
            <a:endParaRPr lang="en-US" sz="9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Box 6"/>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18355547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68D5-2179-AA7A-18E0-108F74664AB1}"/>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A72DEA3-219C-7688-1C70-12D9D1A56204}"/>
              </a:ext>
            </a:extLst>
          </p:cNvPr>
          <p:cNvCxnSpPr/>
          <p:nvPr/>
        </p:nvCxnSpPr>
        <p:spPr bwMode="auto">
          <a:xfrm>
            <a:off x="0" y="0"/>
            <a:ext cx="914400" cy="0"/>
          </a:xfrm>
          <a:prstGeom prst="line">
            <a:avLst/>
          </a:prstGeom>
          <a:solidFill>
            <a:srgbClr val="00FF00"/>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13" name="Title 12">
            <a:extLst>
              <a:ext uri="{FF2B5EF4-FFF2-40B4-BE49-F238E27FC236}">
                <a16:creationId xmlns:a16="http://schemas.microsoft.com/office/drawing/2014/main" id="{5709BA35-00A4-03B3-7D4B-BB0376DA6124}"/>
              </a:ext>
            </a:extLst>
          </p:cNvPr>
          <p:cNvSpPr>
            <a:spLocks noGrp="1"/>
          </p:cNvSpPr>
          <p:nvPr>
            <p:ph type="title"/>
          </p:nvPr>
        </p:nvSpPr>
        <p:spPr/>
        <p:txBody>
          <a:bodyPr>
            <a:normAutofit fontScale="90000"/>
          </a:bodyPr>
          <a:lstStyle/>
          <a:p>
            <a:r>
              <a:rPr lang="en-US" dirty="0">
                <a:solidFill>
                  <a:srgbClr val="005187"/>
                </a:solidFill>
              </a:rPr>
              <a:t>Summary</a:t>
            </a:r>
          </a:p>
        </p:txBody>
      </p:sp>
      <p:sp>
        <p:nvSpPr>
          <p:cNvPr id="3" name="Content Placeholder 2"/>
          <p:cNvSpPr>
            <a:spLocks noGrp="1"/>
          </p:cNvSpPr>
          <p:nvPr>
            <p:ph idx="1"/>
          </p:nvPr>
        </p:nvSpPr>
        <p:spPr/>
        <p:txBody>
          <a:bodyPr/>
          <a:lstStyle/>
          <a:p>
            <a:r>
              <a:rPr lang="en-US" altLang="en-US" kern="0" dirty="0"/>
              <a:t>Treatment of </a:t>
            </a:r>
            <a:r>
              <a:rPr lang="en-US" altLang="en-US" kern="0" dirty="0" smtClean="0"/>
              <a:t>recurrent or refractory </a:t>
            </a:r>
            <a:r>
              <a:rPr lang="en-US" altLang="en-US" kern="0" dirty="0"/>
              <a:t>ascites is major unmet need in medicine</a:t>
            </a:r>
          </a:p>
          <a:p>
            <a:endParaRPr lang="en-US" altLang="en-US" kern="0" dirty="0"/>
          </a:p>
          <a:p>
            <a:r>
              <a:rPr lang="en-US" altLang="en-US" kern="0" dirty="0"/>
              <a:t>Treatment options are limited:</a:t>
            </a:r>
          </a:p>
          <a:p>
            <a:pPr marL="407988" lvl="2" indent="-228600">
              <a:spcBef>
                <a:spcPts val="1000"/>
              </a:spcBef>
            </a:pPr>
            <a:r>
              <a:rPr lang="en-US" altLang="en-US" sz="1800" kern="0" dirty="0"/>
              <a:t>Repeat paracentesis associated with risks of infection, bleeding, and organ puncture</a:t>
            </a:r>
          </a:p>
          <a:p>
            <a:pPr marL="407988" lvl="2" indent="-228600">
              <a:spcBef>
                <a:spcPts val="1000"/>
              </a:spcBef>
            </a:pPr>
            <a:r>
              <a:rPr lang="en-US" altLang="en-US" sz="1800" kern="0" dirty="0"/>
              <a:t>TIPS can be associated with precipitation or worsening of hepatic encephalopathy and there is a possibility of liver failure in select patients</a:t>
            </a:r>
          </a:p>
          <a:p>
            <a:pPr marL="228600" lvl="1" indent="-228600">
              <a:spcBef>
                <a:spcPts val="1000"/>
              </a:spcBef>
            </a:pPr>
            <a:endParaRPr lang="en-US" altLang="en-US" sz="1800" kern="0" dirty="0"/>
          </a:p>
          <a:p>
            <a:r>
              <a:rPr lang="en-GB" altLang="en-US" kern="0" dirty="0"/>
              <a:t>alfapump approval is a welcome addition to the available treatment options, addressing many of the key limitations</a:t>
            </a:r>
            <a:endParaRPr lang="en-US" altLang="en-US" kern="0" dirty="0"/>
          </a:p>
          <a:p>
            <a:endParaRPr lang="en-US" sz="2000" kern="0" dirty="0">
              <a:solidFill>
                <a:schemeClr val="tx1">
                  <a:lumMod val="50000"/>
                  <a:lumOff val="50000"/>
                </a:schemeClr>
              </a:solidFill>
            </a:endParaRPr>
          </a:p>
          <a:p>
            <a:endParaRPr lang="en-GB" dirty="0"/>
          </a:p>
        </p:txBody>
      </p:sp>
      <p:sp>
        <p:nvSpPr>
          <p:cNvPr id="7" name="TextBox 6"/>
          <p:cNvSpPr txBox="1"/>
          <p:nvPr/>
        </p:nvSpPr>
        <p:spPr>
          <a:xfrm>
            <a:off x="10731600" y="30491"/>
            <a:ext cx="1460400"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Saab, UCLA</a:t>
            </a:r>
          </a:p>
        </p:txBody>
      </p:sp>
    </p:spTree>
    <p:extLst>
      <p:ext uri="{BB962C8B-B14F-4D97-AF65-F5344CB8AC3E}">
        <p14:creationId xmlns:p14="http://schemas.microsoft.com/office/powerpoint/2010/main" val="3834664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602638" y="4350619"/>
            <a:ext cx="5796366" cy="952901"/>
          </a:xfrm>
        </p:spPr>
        <p:txBody>
          <a:bodyPr/>
          <a:lstStyle/>
          <a:p>
            <a:r>
              <a:rPr lang="en-GB" dirty="0" smtClean="0"/>
              <a:t>Dr Gijs Klarenbeek, </a:t>
            </a:r>
          </a:p>
          <a:p>
            <a:r>
              <a:rPr lang="en-GB" dirty="0" smtClean="0"/>
              <a:t>Chief Medical Officer</a:t>
            </a:r>
          </a:p>
        </p:txBody>
      </p:sp>
      <p:sp>
        <p:nvSpPr>
          <p:cNvPr id="6" name="Text Placeholder 5"/>
          <p:cNvSpPr>
            <a:spLocks noGrp="1"/>
          </p:cNvSpPr>
          <p:nvPr>
            <p:ph type="body" sz="quarter" idx="10"/>
          </p:nvPr>
        </p:nvSpPr>
        <p:spPr/>
        <p:txBody>
          <a:bodyPr/>
          <a:lstStyle/>
          <a:p>
            <a:r>
              <a:rPr lang="en-GB" dirty="0" smtClean="0"/>
              <a:t>POSEIDON &amp; Patient Preference Studies</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22</a:t>
            </a:fld>
            <a:endParaRPr lang="en-US" dirty="0"/>
          </a:p>
        </p:txBody>
      </p:sp>
    </p:spTree>
    <p:extLst>
      <p:ext uri="{BB962C8B-B14F-4D97-AF65-F5344CB8AC3E}">
        <p14:creationId xmlns:p14="http://schemas.microsoft.com/office/powerpoint/2010/main" val="11046907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005187"/>
                </a:solidFill>
              </a:rPr>
              <a:t>Implant procedure</a:t>
            </a:r>
            <a:endParaRPr lang="en-GB" dirty="0">
              <a:solidFill>
                <a:srgbClr val="005187"/>
              </a:solidFill>
            </a:endParaRPr>
          </a:p>
        </p:txBody>
      </p:sp>
      <p:sp>
        <p:nvSpPr>
          <p:cNvPr id="6" name="Content Placeholder 5"/>
          <p:cNvSpPr>
            <a:spLocks noGrp="1"/>
          </p:cNvSpPr>
          <p:nvPr>
            <p:ph sz="quarter" idx="13"/>
          </p:nvPr>
        </p:nvSpPr>
        <p:spPr/>
        <p:txBody>
          <a:bodyPr/>
          <a:lstStyle/>
          <a:p>
            <a:r>
              <a:rPr lang="en-GB" dirty="0" smtClean="0"/>
              <a:t>Percutaneous Procedure in 60 – 90 minutes</a:t>
            </a:r>
            <a:endParaRPr lang="en-GB" dirty="0"/>
          </a:p>
        </p:txBody>
      </p:sp>
      <p:sp>
        <p:nvSpPr>
          <p:cNvPr id="7" name="Content Placeholder 6"/>
          <p:cNvSpPr>
            <a:spLocks noGrp="1"/>
          </p:cNvSpPr>
          <p:nvPr>
            <p:ph idx="1"/>
          </p:nvPr>
        </p:nvSpPr>
        <p:spPr>
          <a:xfrm>
            <a:off x="1127466" y="1471978"/>
            <a:ext cx="6183209" cy="4445496"/>
          </a:xfrm>
        </p:spPr>
        <p:txBody>
          <a:bodyPr/>
          <a:lstStyle/>
          <a:p>
            <a:r>
              <a:rPr lang="en-GB" dirty="0" smtClean="0"/>
              <a:t>Interventional Radiology (IR) procedure</a:t>
            </a:r>
          </a:p>
          <a:p>
            <a:pPr marL="0" indent="0">
              <a:buNone/>
            </a:pPr>
            <a:endParaRPr lang="en-GB" sz="800" dirty="0" smtClean="0"/>
          </a:p>
          <a:p>
            <a:r>
              <a:rPr lang="en-GB" dirty="0" smtClean="0"/>
              <a:t>Straightforward procedure with short learning curve</a:t>
            </a:r>
          </a:p>
          <a:p>
            <a:pPr lvl="1"/>
            <a:r>
              <a:rPr lang="en-GB" sz="1800" dirty="0" smtClean="0"/>
              <a:t>Standard percutaneous techniques</a:t>
            </a:r>
          </a:p>
          <a:p>
            <a:pPr lvl="1"/>
            <a:r>
              <a:rPr lang="en-GB" sz="1800" dirty="0" smtClean="0"/>
              <a:t>Performed in standard IR suite – standard IR equipment </a:t>
            </a:r>
          </a:p>
          <a:p>
            <a:pPr marL="265112" lvl="1" indent="0">
              <a:buNone/>
            </a:pPr>
            <a:endParaRPr lang="en-GB" sz="800" dirty="0" smtClean="0"/>
          </a:p>
          <a:p>
            <a:r>
              <a:rPr lang="en-GB" dirty="0" smtClean="0"/>
              <a:t>Local or general </a:t>
            </a:r>
            <a:r>
              <a:rPr lang="en-GB" dirty="0" err="1" smtClean="0"/>
              <a:t>anesthesia</a:t>
            </a:r>
            <a:r>
              <a:rPr lang="en-GB" dirty="0" smtClean="0"/>
              <a:t> (patient/physician preference)</a:t>
            </a:r>
          </a:p>
          <a:p>
            <a:pPr marL="0" indent="0">
              <a:buNone/>
            </a:pPr>
            <a:endParaRPr lang="en-GB" sz="800" dirty="0" smtClean="0"/>
          </a:p>
          <a:p>
            <a:r>
              <a:rPr lang="en-GB" dirty="0" smtClean="0"/>
              <a:t>Existing relationship between IR and </a:t>
            </a:r>
            <a:r>
              <a:rPr lang="en-GB" dirty="0" err="1" smtClean="0"/>
              <a:t>Hepatologist</a:t>
            </a:r>
            <a:r>
              <a:rPr lang="en-GB" dirty="0" smtClean="0"/>
              <a:t> from TIPS</a:t>
            </a:r>
          </a:p>
          <a:p>
            <a:pPr marL="0" indent="0">
              <a:buNone/>
            </a:pPr>
            <a:endParaRPr lang="en-GB" sz="800" dirty="0" smtClean="0"/>
          </a:p>
          <a:p>
            <a:r>
              <a:rPr lang="en-GB" dirty="0" smtClean="0"/>
              <a:t>1 – 2 days hospital stay</a:t>
            </a:r>
          </a:p>
          <a:p>
            <a:pPr lvl="1"/>
            <a:r>
              <a:rPr lang="en-GB" sz="1800" dirty="0" smtClean="0"/>
              <a:t>Post-implant follow up</a:t>
            </a:r>
          </a:p>
          <a:p>
            <a:pPr lvl="1"/>
            <a:r>
              <a:rPr lang="en-GB" sz="1800" dirty="0" smtClean="0"/>
              <a:t>Initial pump settings</a:t>
            </a:r>
            <a:endParaRPr lang="en-GB" sz="1800" dirty="0"/>
          </a:p>
        </p:txBody>
      </p:sp>
      <p:pic>
        <p:nvPicPr>
          <p:cNvPr id="9" name="Picture 8"/>
          <p:cNvPicPr>
            <a:picLocks noChangeAspect="1"/>
          </p:cNvPicPr>
          <p:nvPr/>
        </p:nvPicPr>
        <p:blipFill>
          <a:blip r:embed="rId2"/>
          <a:stretch>
            <a:fillRect/>
          </a:stretch>
        </p:blipFill>
        <p:spPr>
          <a:xfrm>
            <a:off x="7310675" y="1911160"/>
            <a:ext cx="4422330" cy="3152274"/>
          </a:xfrm>
          <a:prstGeom prst="rect">
            <a:avLst/>
          </a:prstGeom>
        </p:spPr>
      </p:pic>
      <p:pic>
        <p:nvPicPr>
          <p:cNvPr id="8" name="Picture 7"/>
          <p:cNvPicPr>
            <a:picLocks noChangeAspect="1"/>
          </p:cNvPicPr>
          <p:nvPr/>
        </p:nvPicPr>
        <p:blipFill rotWithShape="1">
          <a:blip r:embed="rId3"/>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42870542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406" y="452927"/>
            <a:ext cx="10756367" cy="470019"/>
          </a:xfrm>
        </p:spPr>
        <p:txBody>
          <a:bodyPr/>
          <a:lstStyle/>
          <a:p>
            <a:r>
              <a:rPr lang="en-US" dirty="0" smtClean="0">
                <a:solidFill>
                  <a:srgbClr val="005187"/>
                </a:solidFill>
                <a:ea typeface="Roboto" panose="02000000000000000000"/>
                <a:cs typeface="Roboto" panose="02000000000000000000"/>
              </a:rPr>
              <a:t>POSEIDON - Successful North American pivotal study</a:t>
            </a:r>
            <a:endParaRPr lang="en-US" dirty="0">
              <a:solidFill>
                <a:srgbClr val="005187"/>
              </a:solidFill>
            </a:endParaRPr>
          </a:p>
        </p:txBody>
      </p:sp>
      <p:sp>
        <p:nvSpPr>
          <p:cNvPr id="4" name="Content Placeholder 3"/>
          <p:cNvSpPr>
            <a:spLocks noGrp="1"/>
          </p:cNvSpPr>
          <p:nvPr>
            <p:ph sz="quarter" idx="13"/>
          </p:nvPr>
        </p:nvSpPr>
        <p:spPr/>
        <p:txBody>
          <a:bodyPr/>
          <a:lstStyle/>
          <a:p>
            <a:r>
              <a:rPr lang="en-GB" dirty="0" smtClean="0"/>
              <a:t>Pivotal </a:t>
            </a:r>
            <a:r>
              <a:rPr lang="en-GB" dirty="0"/>
              <a:t>Cohort of </a:t>
            </a:r>
            <a:r>
              <a:rPr lang="en-GB" dirty="0" smtClean="0"/>
              <a:t>40 implanted patients </a:t>
            </a:r>
            <a:r>
              <a:rPr lang="en-GB" dirty="0"/>
              <a:t>with recurrent or refractory ascites due to liver cirrhosis</a:t>
            </a:r>
            <a:endParaRPr lang="en-US" dirty="0"/>
          </a:p>
        </p:txBody>
      </p:sp>
      <p:sp>
        <p:nvSpPr>
          <p:cNvPr id="5" name="Slide Number Placeholder 4"/>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0C9FE-973E-4245-ABF7-59D3044B89DA}"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
        <p:nvSpPr>
          <p:cNvPr id="26" name="TextBox 25"/>
          <p:cNvSpPr txBox="1"/>
          <p:nvPr/>
        </p:nvSpPr>
        <p:spPr>
          <a:xfrm>
            <a:off x="814664" y="4672585"/>
            <a:ext cx="11339103" cy="1277273"/>
          </a:xfrm>
          <a:prstGeom prst="rect">
            <a:avLst/>
          </a:prstGeom>
          <a:noFill/>
        </p:spPr>
        <p:txBody>
          <a:bodyPr wrap="square" rtlCol="0" anchor="ctr">
            <a:spAutoFit/>
          </a:bodyPr>
          <a:lstStyle/>
          <a:p>
            <a:pPr marL="182563" marR="0" lvl="0" indent="-182563" algn="l" defTabSz="914400" rtl="0" eaLnBrk="0" fontAlgn="base" latinLnBrk="0" hangingPunct="0">
              <a:lnSpc>
                <a:spcPct val="150000"/>
              </a:lnSpc>
              <a:spcBef>
                <a:spcPct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a:t>
            </a:r>
            <a:r>
              <a:rPr kumimoji="0" lang="en-US" sz="1600" b="0" i="0" u="none" strike="noStrike" kern="1200" cap="none" spc="0" normalizeH="0" baseline="0" noProof="0" dirty="0" smtClean="0">
                <a:ln>
                  <a:noFill/>
                </a:ln>
                <a:solidFill>
                  <a:prstClr val="white"/>
                </a:solidFill>
                <a:effectLst/>
                <a:uLnTx/>
                <a:uFillTx/>
                <a:latin typeface="Arial"/>
                <a:ea typeface="+mn-ea"/>
                <a:cs typeface="+mn-cs"/>
              </a:rPr>
              <a:t>median </a:t>
            </a:r>
            <a:r>
              <a:rPr kumimoji="0" lang="en-US" sz="1600" b="0" i="0" u="none" strike="noStrike" kern="1200" cap="none" spc="0" normalizeH="0" baseline="0" noProof="0" dirty="0">
                <a:ln>
                  <a:noFill/>
                </a:ln>
                <a:solidFill>
                  <a:prstClr val="white"/>
                </a:solidFill>
                <a:effectLst/>
                <a:uLnTx/>
                <a:uFillTx/>
                <a:latin typeface="Arial"/>
                <a:ea typeface="+mn-ea"/>
                <a:cs typeface="+mn-cs"/>
              </a:rPr>
              <a:t>per-patient ratio of post-implant three-month observation </a:t>
            </a:r>
            <a:r>
              <a:rPr kumimoji="0" lang="en-US" sz="1600" b="0" i="0" u="none" strike="noStrike" kern="1200" cap="none" spc="0" normalizeH="0" baseline="0" noProof="0" dirty="0" smtClean="0">
                <a:ln>
                  <a:noFill/>
                </a:ln>
                <a:solidFill>
                  <a:prstClr val="white"/>
                </a:solidFill>
                <a:effectLst/>
                <a:uLnTx/>
                <a:uFillTx/>
                <a:latin typeface="Arial"/>
                <a:ea typeface="+mn-ea"/>
                <a:cs typeface="+mn-cs"/>
              </a:rPr>
              <a:t>period </a:t>
            </a:r>
            <a:r>
              <a:rPr kumimoji="0" lang="en-US" sz="1600" b="0" i="0" u="none" strike="noStrike" kern="1200" cap="none" spc="0" normalizeH="0" baseline="0" noProof="0" dirty="0">
                <a:ln>
                  <a:noFill/>
                </a:ln>
                <a:solidFill>
                  <a:prstClr val="white"/>
                </a:solidFill>
                <a:effectLst/>
                <a:uLnTx/>
                <a:uFillTx/>
                <a:latin typeface="Arial"/>
                <a:ea typeface="+mn-ea"/>
                <a:cs typeface="+mn-cs"/>
              </a:rPr>
              <a:t>to the pre-implant three-month observation period </a:t>
            </a:r>
            <a:r>
              <a:rPr kumimoji="0" lang="en-US" sz="1600" b="0" i="0" u="none" strike="noStrike" kern="1200" cap="none" spc="0" normalizeH="0" baseline="0" noProof="0" dirty="0" smtClean="0">
                <a:ln>
                  <a:noFill/>
                </a:ln>
                <a:solidFill>
                  <a:prstClr val="white"/>
                </a:solidFill>
                <a:effectLst/>
                <a:uLnTx/>
                <a:uFillTx/>
                <a:latin typeface="Arial"/>
                <a:ea typeface="+mn-ea"/>
                <a:cs typeface="+mn-cs"/>
              </a:rPr>
              <a:t>with </a:t>
            </a:r>
            <a:r>
              <a:rPr kumimoji="0" lang="en-US" sz="1600" b="0" i="0" u="none" strike="noStrike" kern="1200" cap="none" spc="0" normalizeH="0" baseline="0" noProof="0" dirty="0">
                <a:ln>
                  <a:noFill/>
                </a:ln>
                <a:solidFill>
                  <a:prstClr val="white"/>
                </a:solidFill>
                <a:effectLst/>
                <a:uLnTx/>
                <a:uFillTx/>
                <a:latin typeface="Arial"/>
                <a:ea typeface="+mn-ea"/>
                <a:cs typeface="+mn-cs"/>
              </a:rPr>
              <a:t>respect to number of therapeutic paracentesis </a:t>
            </a:r>
            <a:r>
              <a:rPr kumimoji="0" lang="en-US" sz="1600" b="0" i="0" u="none" strike="noStrike" kern="1200" cap="none" spc="0" normalizeH="0" baseline="0" noProof="0" dirty="0" smtClean="0">
                <a:ln>
                  <a:noFill/>
                </a:ln>
                <a:solidFill>
                  <a:prstClr val="white"/>
                </a:solidFill>
                <a:effectLst/>
                <a:uLnTx/>
                <a:uFillTx/>
                <a:latin typeface="Arial"/>
                <a:ea typeface="+mn-ea"/>
                <a:cs typeface="+mn-cs"/>
              </a:rPr>
              <a:t>(TP) </a:t>
            </a:r>
            <a:r>
              <a:rPr kumimoji="0" lang="en-US" sz="1600" b="0" i="0" u="none" strike="noStrike" kern="1200" cap="none" spc="0" normalizeH="0" baseline="0" noProof="0" dirty="0">
                <a:ln>
                  <a:noFill/>
                </a:ln>
                <a:solidFill>
                  <a:prstClr val="white"/>
                </a:solidFill>
                <a:effectLst/>
                <a:uLnTx/>
                <a:uFillTx/>
                <a:latin typeface="Arial"/>
                <a:ea typeface="+mn-ea"/>
                <a:cs typeface="+mn-cs"/>
              </a:rPr>
              <a:t>is less than 0.5 (or a median reduction of at least 50</a:t>
            </a:r>
            <a:r>
              <a:rPr kumimoji="0" lang="en-US" sz="1600" b="0" i="0" u="none" strike="noStrike" kern="1200" cap="none" spc="0" normalizeH="0" baseline="0" noProof="0" dirty="0" smtClean="0">
                <a:ln>
                  <a:noFill/>
                </a:ln>
                <a:solidFill>
                  <a:prstClr val="white"/>
                </a:solidFill>
                <a:effectLst/>
                <a:uLnTx/>
                <a:uFillTx/>
                <a:latin typeface="Arial"/>
                <a:ea typeface="+mn-ea"/>
                <a:cs typeface="+mn-cs"/>
              </a:rPr>
              <a:t>%)</a:t>
            </a: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182563" marR="0" lvl="0" indent="-182563" algn="l" defTabSz="914400" rtl="0" eaLnBrk="0" fontAlgn="base" latinLnBrk="0" hangingPunct="0">
              <a:lnSpc>
                <a:spcPct val="150000"/>
              </a:lnSpc>
              <a:spcBef>
                <a:spcPct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at least 50% of patients achieve a 50% reduction in the requirement for TP in the same </a:t>
            </a:r>
            <a:r>
              <a:rPr kumimoji="0" lang="en-US" sz="1600" b="0" i="0" u="none" strike="noStrike" kern="1200" cap="none" spc="0" normalizeH="0" baseline="0" noProof="0" dirty="0" smtClean="0">
                <a:ln>
                  <a:noFill/>
                </a:ln>
                <a:solidFill>
                  <a:prstClr val="white"/>
                </a:solidFill>
                <a:effectLst/>
                <a:uLnTx/>
                <a:uFillTx/>
                <a:latin typeface="Arial"/>
                <a:ea typeface="+mn-ea"/>
                <a:cs typeface="+mn-cs"/>
              </a:rPr>
              <a:t>period</a:t>
            </a: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pic>
        <p:nvPicPr>
          <p:cNvPr id="33" name="Picture 32"/>
          <p:cNvPicPr>
            <a:picLocks noChangeAspect="1"/>
          </p:cNvPicPr>
          <p:nvPr/>
        </p:nvPicPr>
        <p:blipFill rotWithShape="1">
          <a:blip r:embed="rId3"/>
          <a:srcRect l="11571" t="19959" r="13222" b="16821"/>
          <a:stretch/>
        </p:blipFill>
        <p:spPr>
          <a:xfrm>
            <a:off x="195944" y="120454"/>
            <a:ext cx="906462" cy="761196"/>
          </a:xfrm>
          <a:prstGeom prst="rect">
            <a:avLst/>
          </a:prstGeom>
        </p:spPr>
      </p:pic>
      <p:graphicFrame>
        <p:nvGraphicFramePr>
          <p:cNvPr id="37" name="Table 36"/>
          <p:cNvGraphicFramePr>
            <a:graphicFrameLocks noGrp="1"/>
          </p:cNvGraphicFramePr>
          <p:nvPr>
            <p:extLst/>
          </p:nvPr>
        </p:nvGraphicFramePr>
        <p:xfrm>
          <a:off x="1831613" y="2472955"/>
          <a:ext cx="9000001" cy="579437"/>
        </p:xfrm>
        <a:graphic>
          <a:graphicData uri="http://schemas.openxmlformats.org/drawingml/2006/table">
            <a:tbl>
              <a:tblPr firstRow="1" bandRow="1">
                <a:tableStyleId>{5C22544A-7EE6-4342-B048-85BDC9FD1C3A}</a:tableStyleId>
              </a:tblPr>
              <a:tblGrid>
                <a:gridCol w="2029326">
                  <a:extLst>
                    <a:ext uri="{9D8B030D-6E8A-4147-A177-3AD203B41FA5}">
                      <a16:colId xmlns:a16="http://schemas.microsoft.com/office/drawing/2014/main" val="4212911525"/>
                    </a:ext>
                  </a:extLst>
                </a:gridCol>
                <a:gridCol w="2029326">
                  <a:extLst>
                    <a:ext uri="{9D8B030D-6E8A-4147-A177-3AD203B41FA5}">
                      <a16:colId xmlns:a16="http://schemas.microsoft.com/office/drawing/2014/main" val="2562673573"/>
                    </a:ext>
                  </a:extLst>
                </a:gridCol>
                <a:gridCol w="2029326">
                  <a:extLst>
                    <a:ext uri="{9D8B030D-6E8A-4147-A177-3AD203B41FA5}">
                      <a16:colId xmlns:a16="http://schemas.microsoft.com/office/drawing/2014/main" val="3668542416"/>
                    </a:ext>
                  </a:extLst>
                </a:gridCol>
                <a:gridCol w="2912023">
                  <a:extLst>
                    <a:ext uri="{9D8B030D-6E8A-4147-A177-3AD203B41FA5}">
                      <a16:colId xmlns:a16="http://schemas.microsoft.com/office/drawing/2014/main" val="2550420999"/>
                    </a:ext>
                  </a:extLst>
                </a:gridCol>
              </a:tblGrid>
              <a:tr h="579437">
                <a:tc>
                  <a:txBody>
                    <a:bodyPr/>
                    <a:lstStyle/>
                    <a:p>
                      <a:pPr algn="ctr"/>
                      <a:r>
                        <a:rPr lang="en-US" sz="1600" dirty="0">
                          <a:solidFill>
                            <a:srgbClr val="005187"/>
                          </a:solidFill>
                          <a:latin typeface="Arial" panose="020B0604020202020204" pitchFamily="34" charset="0"/>
                          <a:cs typeface="Arial" panose="020B0604020202020204" pitchFamily="34" charset="0"/>
                        </a:rPr>
                        <a:t>Pre-implant observation</a:t>
                      </a:r>
                      <a:endParaRPr lang="en-GB" sz="1600" dirty="0">
                        <a:solidFill>
                          <a:srgbClr val="005187"/>
                        </a:solidFill>
                        <a:latin typeface="Arial" panose="020B0604020202020204" pitchFamily="34" charset="0"/>
                        <a:cs typeface="Arial" panose="020B0604020202020204" pitchFamily="34" charset="0"/>
                      </a:endParaRPr>
                    </a:p>
                  </a:txBody>
                  <a:tcPr marL="91444" marR="91444" marT="45745" marB="45745">
                    <a:solidFill>
                      <a:srgbClr val="5F5F5F">
                        <a:alpha val="25098"/>
                      </a:srgbClr>
                    </a:solidFill>
                  </a:tcPr>
                </a:tc>
                <a:tc>
                  <a:txBody>
                    <a:bodyPr/>
                    <a:lstStyle/>
                    <a:p>
                      <a:pPr algn="ctr"/>
                      <a:r>
                        <a:rPr lang="en-US" sz="1400" b="0" dirty="0">
                          <a:solidFill>
                            <a:schemeClr val="accent4"/>
                          </a:solidFill>
                          <a:latin typeface="Arial" panose="020B0604020202020204" pitchFamily="34" charset="0"/>
                          <a:cs typeface="Arial" panose="020B0604020202020204" pitchFamily="34" charset="0"/>
                        </a:rPr>
                        <a:t>Post-implant </a:t>
                      </a:r>
                      <a:r>
                        <a:rPr lang="en-US" sz="1400" b="0" dirty="0" err="1">
                          <a:solidFill>
                            <a:schemeClr val="accent4"/>
                          </a:solidFill>
                          <a:latin typeface="Arial" panose="020B0604020202020204" pitchFamily="34" charset="0"/>
                          <a:cs typeface="Arial" panose="020B0604020202020204" pitchFamily="34" charset="0"/>
                        </a:rPr>
                        <a:t>stabilisation</a:t>
                      </a:r>
                      <a:endParaRPr lang="en-GB" sz="1400" b="0" dirty="0">
                        <a:solidFill>
                          <a:schemeClr val="accent4"/>
                        </a:solidFill>
                        <a:latin typeface="Arial" panose="020B0604020202020204" pitchFamily="34" charset="0"/>
                        <a:cs typeface="Arial" panose="020B0604020202020204" pitchFamily="34" charset="0"/>
                      </a:endParaRPr>
                    </a:p>
                  </a:txBody>
                  <a:tcPr marL="91444" marR="91444" marT="45745" marB="45745">
                    <a:solidFill>
                      <a:srgbClr val="5F5F5F">
                        <a:alpha val="25098"/>
                      </a:srgbClr>
                    </a:solidFill>
                  </a:tcPr>
                </a:tc>
                <a:tc>
                  <a:txBody>
                    <a:bodyPr/>
                    <a:lstStyle/>
                    <a:p>
                      <a:pPr algn="ctr"/>
                      <a:r>
                        <a:rPr lang="en-US" sz="1600" dirty="0">
                          <a:solidFill>
                            <a:srgbClr val="005187"/>
                          </a:solidFill>
                          <a:latin typeface="Arial" panose="020B0604020202020204" pitchFamily="34" charset="0"/>
                          <a:cs typeface="Arial" panose="020B0604020202020204" pitchFamily="34" charset="0"/>
                        </a:rPr>
                        <a:t>Post-implant observation</a:t>
                      </a:r>
                      <a:endParaRPr lang="en-GB" sz="1600" dirty="0">
                        <a:solidFill>
                          <a:srgbClr val="005187"/>
                        </a:solidFill>
                        <a:latin typeface="Arial" panose="020B0604020202020204" pitchFamily="34" charset="0"/>
                        <a:cs typeface="Arial" panose="020B0604020202020204" pitchFamily="34" charset="0"/>
                      </a:endParaRPr>
                    </a:p>
                  </a:txBody>
                  <a:tcPr marL="91444" marR="91444" marT="45745" marB="45745">
                    <a:solidFill>
                      <a:srgbClr val="5F5F5F">
                        <a:alpha val="25098"/>
                      </a:srgbClr>
                    </a:solidFill>
                  </a:tcPr>
                </a:tc>
                <a:tc>
                  <a:txBody>
                    <a:bodyPr/>
                    <a:lstStyle/>
                    <a:p>
                      <a:pPr algn="ctr"/>
                      <a:r>
                        <a:rPr lang="en-US" sz="1400" b="0" dirty="0" smtClean="0">
                          <a:solidFill>
                            <a:schemeClr val="accent4"/>
                          </a:solidFill>
                          <a:latin typeface="Arial" panose="020B0604020202020204" pitchFamily="34" charset="0"/>
                          <a:cs typeface="Arial" panose="020B0604020202020204" pitchFamily="34" charset="0"/>
                        </a:rPr>
                        <a:t>Long-term </a:t>
                      </a:r>
                      <a:r>
                        <a:rPr lang="en-US" sz="1400" b="0" dirty="0">
                          <a:solidFill>
                            <a:schemeClr val="accent4"/>
                          </a:solidFill>
                          <a:latin typeface="Arial" panose="020B0604020202020204" pitchFamily="34" charset="0"/>
                          <a:cs typeface="Arial" panose="020B0604020202020204" pitchFamily="34" charset="0"/>
                        </a:rPr>
                        <a:t>follow-up</a:t>
                      </a:r>
                      <a:endParaRPr lang="en-GB" sz="1400" b="0" dirty="0">
                        <a:solidFill>
                          <a:schemeClr val="accent4"/>
                        </a:solidFill>
                        <a:latin typeface="Arial" panose="020B0604020202020204" pitchFamily="34" charset="0"/>
                        <a:cs typeface="Arial" panose="020B0604020202020204" pitchFamily="34" charset="0"/>
                      </a:endParaRPr>
                    </a:p>
                  </a:txBody>
                  <a:tcPr marL="91444" marR="91444" marT="45745" marB="45745" anchor="ctr">
                    <a:solidFill>
                      <a:srgbClr val="5F5F5F">
                        <a:alpha val="25098"/>
                      </a:srgbClr>
                    </a:solidFill>
                  </a:tcPr>
                </a:tc>
                <a:extLst>
                  <a:ext uri="{0D108BD9-81ED-4DB2-BD59-A6C34878D82A}">
                    <a16:rowId xmlns:a16="http://schemas.microsoft.com/office/drawing/2014/main" val="1187568530"/>
                  </a:ext>
                </a:extLst>
              </a:tr>
            </a:tbl>
          </a:graphicData>
        </a:graphic>
      </p:graphicFrame>
      <p:sp>
        <p:nvSpPr>
          <p:cNvPr id="39" name="TextBox 28"/>
          <p:cNvSpPr txBox="1">
            <a:spLocks noChangeArrowheads="1"/>
          </p:cNvSpPr>
          <p:nvPr/>
        </p:nvSpPr>
        <p:spPr bwMode="auto">
          <a:xfrm>
            <a:off x="7201967" y="1404393"/>
            <a:ext cx="1494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5187"/>
                </a:solidFill>
                <a:effectLst/>
                <a:uLnTx/>
                <a:uFillTx/>
                <a:latin typeface="Arial" panose="020B0604020202020204" pitchFamily="34" charset="0"/>
                <a:ea typeface="+mn-ea"/>
                <a:cs typeface="Arial" panose="020B0604020202020204" pitchFamily="34" charset="0"/>
              </a:rPr>
              <a:t>Primary endpoint</a:t>
            </a:r>
            <a:endParaRPr kumimoji="0" lang="en-GB" altLang="en-US" sz="1400" b="0" i="0" u="none" strike="noStrike" kern="1200" cap="none" spc="0" normalizeH="0" baseline="0" noProof="0" dirty="0">
              <a:ln>
                <a:noFill/>
              </a:ln>
              <a:solidFill>
                <a:srgbClr val="005187"/>
              </a:solidFill>
              <a:effectLst/>
              <a:uLnTx/>
              <a:uFillTx/>
              <a:latin typeface="Arial" panose="020B0604020202020204" pitchFamily="34" charset="0"/>
              <a:ea typeface="+mn-ea"/>
              <a:cs typeface="Arial" panose="020B0604020202020204" pitchFamily="34" charset="0"/>
            </a:endParaRPr>
          </a:p>
        </p:txBody>
      </p:sp>
      <p:sp>
        <p:nvSpPr>
          <p:cNvPr id="40" name="TextBox 31"/>
          <p:cNvSpPr txBox="1">
            <a:spLocks noChangeArrowheads="1"/>
          </p:cNvSpPr>
          <p:nvPr/>
        </p:nvSpPr>
        <p:spPr bwMode="auto">
          <a:xfrm>
            <a:off x="10148155" y="1404393"/>
            <a:ext cx="12900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5187"/>
                </a:solidFill>
                <a:effectLst/>
                <a:uLnTx/>
                <a:uFillTx/>
                <a:latin typeface="Arial" panose="020B0604020202020204" pitchFamily="34" charset="0"/>
                <a:ea typeface="+mn-ea"/>
                <a:cs typeface="Arial" panose="020B0604020202020204" pitchFamily="34" charset="0"/>
              </a:rPr>
              <a:t>Secondary </a:t>
            </a:r>
            <a:r>
              <a:rPr kumimoji="0" lang="en-US" altLang="en-US" sz="1400" b="1" i="0" u="none" strike="noStrike" kern="1200" cap="none" spc="0" normalizeH="0" baseline="0" noProof="0" dirty="0" smtClean="0">
                <a:ln>
                  <a:noFill/>
                </a:ln>
                <a:solidFill>
                  <a:srgbClr val="005187"/>
                </a:solidFill>
                <a:effectLst/>
                <a:uLnTx/>
                <a:uFillTx/>
                <a:latin typeface="Arial" panose="020B0604020202020204" pitchFamily="34" charset="0"/>
                <a:ea typeface="+mn-ea"/>
                <a:cs typeface="Arial" panose="020B0604020202020204" pitchFamily="34" charset="0"/>
              </a:rPr>
              <a:t>endpoints</a:t>
            </a:r>
            <a:endParaRPr kumimoji="0" lang="en-GB" altLang="en-US" sz="1400" b="0" i="0" u="none" strike="noStrike" kern="1200" cap="none" spc="0" normalizeH="0" baseline="0" noProof="0" dirty="0">
              <a:ln>
                <a:noFill/>
              </a:ln>
              <a:solidFill>
                <a:srgbClr val="005187"/>
              </a:solidFill>
              <a:effectLst/>
              <a:uLnTx/>
              <a:uFillTx/>
              <a:latin typeface="Arial" panose="020B0604020202020204" pitchFamily="34" charset="0"/>
              <a:ea typeface="+mn-ea"/>
              <a:cs typeface="Arial" panose="020B0604020202020204" pitchFamily="34" charset="0"/>
            </a:endParaRPr>
          </a:p>
        </p:txBody>
      </p:sp>
      <p:sp>
        <p:nvSpPr>
          <p:cNvPr id="49" name="TextBox 48"/>
          <p:cNvSpPr txBox="1"/>
          <p:nvPr/>
        </p:nvSpPr>
        <p:spPr>
          <a:xfrm>
            <a:off x="2359543" y="2100639"/>
            <a:ext cx="983684"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5187"/>
                </a:solidFill>
                <a:effectLst/>
                <a:uLnTx/>
                <a:uFillTx/>
                <a:latin typeface="Arial"/>
                <a:ea typeface="+mn-ea"/>
                <a:cs typeface="+mn-cs"/>
              </a:rPr>
              <a:t>3 months</a:t>
            </a:r>
            <a:endParaRPr kumimoji="0" lang="en-GB" sz="1400" b="0" i="1" u="none" strike="noStrike" kern="1200" cap="none" spc="0" normalizeH="0" baseline="0" noProof="0" dirty="0">
              <a:ln>
                <a:noFill/>
              </a:ln>
              <a:solidFill>
                <a:srgbClr val="005187"/>
              </a:solidFill>
              <a:effectLst/>
              <a:uLnTx/>
              <a:uFillTx/>
              <a:latin typeface="Arial"/>
              <a:ea typeface="+mn-ea"/>
              <a:cs typeface="+mn-cs"/>
            </a:endParaRPr>
          </a:p>
        </p:txBody>
      </p:sp>
      <p:cxnSp>
        <p:nvCxnSpPr>
          <p:cNvPr id="50" name="Straight Arrow Connector 49"/>
          <p:cNvCxnSpPr/>
          <p:nvPr/>
        </p:nvCxnSpPr>
        <p:spPr>
          <a:xfrm flipV="1">
            <a:off x="3307619" y="2254526"/>
            <a:ext cx="504000" cy="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1831613" y="2241985"/>
            <a:ext cx="504000" cy="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44170" y="2014012"/>
            <a:ext cx="0" cy="1008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44456" y="2014012"/>
            <a:ext cx="0" cy="1008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886782" y="2014012"/>
            <a:ext cx="0" cy="1008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915707" y="2014012"/>
            <a:ext cx="0" cy="1008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810300" y="2014012"/>
            <a:ext cx="0" cy="1008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Box 25"/>
          <p:cNvSpPr txBox="1">
            <a:spLocks noChangeArrowheads="1"/>
          </p:cNvSpPr>
          <p:nvPr/>
        </p:nvSpPr>
        <p:spPr bwMode="auto">
          <a:xfrm>
            <a:off x="2878809" y="1404393"/>
            <a:ext cx="2005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smtClean="0">
                <a:ln>
                  <a:noFill/>
                </a:ln>
                <a:solidFill>
                  <a:srgbClr val="005187"/>
                </a:solidFill>
                <a:effectLst/>
                <a:uLnTx/>
                <a:uFillTx/>
                <a:latin typeface="Arial" panose="020B0604020202020204" pitchFamily="34" charset="0"/>
                <a:ea typeface="+mn-ea"/>
                <a:cs typeface="Arial" panose="020B0604020202020204" pitchFamily="34" charset="0"/>
              </a:rPr>
              <a:t>alfa</a:t>
            </a:r>
            <a:r>
              <a:rPr kumimoji="0" lang="en-US" altLang="en-US" sz="1400" b="0" i="0" u="none" strike="noStrike" kern="1200" cap="none" spc="0" normalizeH="0" baseline="0" noProof="0" dirty="0" err="1" smtClean="0">
                <a:ln>
                  <a:noFill/>
                </a:ln>
                <a:solidFill>
                  <a:srgbClr val="005187"/>
                </a:solidFill>
                <a:effectLst/>
                <a:uLnTx/>
                <a:uFillTx/>
                <a:latin typeface="Arial" panose="020B0604020202020204" pitchFamily="34" charset="0"/>
                <a:ea typeface="+mn-ea"/>
                <a:cs typeface="Arial" panose="020B0604020202020204" pitchFamily="34" charset="0"/>
              </a:rPr>
              <a:t>pump</a:t>
            </a:r>
            <a:r>
              <a:rPr kumimoji="0" lang="en-US" altLang="en-US" sz="1400" b="1" i="0" u="none" strike="noStrike" kern="1200" cap="none" spc="0" normalizeH="0" baseline="0" noProof="0" dirty="0" smtClean="0">
                <a:ln>
                  <a:noFill/>
                </a:ln>
                <a:solidFill>
                  <a:srgbClr val="005187"/>
                </a:solidFill>
                <a:effectLst/>
                <a:uLnTx/>
                <a:uFillTx/>
                <a:latin typeface="Arial" panose="020B0604020202020204" pitchFamily="34" charset="0"/>
                <a:ea typeface="+mn-ea"/>
                <a:cs typeface="Arial" panose="020B0604020202020204" pitchFamily="34" charset="0"/>
              </a:rPr>
              <a:t> </a:t>
            </a:r>
            <a:r>
              <a:rPr kumimoji="0" lang="en-US" altLang="en-US" sz="1400" b="1" i="0" u="none" strike="noStrike" kern="1200" cap="none" spc="0" normalizeH="0" baseline="0" noProof="0" dirty="0">
                <a:ln>
                  <a:noFill/>
                </a:ln>
                <a:solidFill>
                  <a:srgbClr val="005187"/>
                </a:solidFill>
                <a:effectLst/>
                <a:uLnTx/>
                <a:uFillTx/>
                <a:latin typeface="Arial" panose="020B0604020202020204" pitchFamily="34" charset="0"/>
                <a:ea typeface="+mn-ea"/>
                <a:cs typeface="Arial" panose="020B0604020202020204" pitchFamily="34" charset="0"/>
              </a:rPr>
              <a:t>implantation</a:t>
            </a:r>
            <a:endParaRPr kumimoji="0" lang="en-GB" altLang="en-US" sz="1400" b="1" i="0" u="none" strike="noStrike" kern="1200" cap="none" spc="0" normalizeH="0" baseline="0" noProof="0" dirty="0">
              <a:ln>
                <a:noFill/>
              </a:ln>
              <a:solidFill>
                <a:srgbClr val="005187"/>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p:nvSpPr>
        <p:spPr>
          <a:xfrm>
            <a:off x="4410650" y="2110264"/>
            <a:ext cx="983684"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5187"/>
                </a:solidFill>
                <a:effectLst/>
                <a:uLnTx/>
                <a:uFillTx/>
                <a:latin typeface="Arial"/>
                <a:ea typeface="+mn-ea"/>
                <a:cs typeface="+mn-cs"/>
              </a:rPr>
              <a:t>3 months</a:t>
            </a:r>
            <a:endParaRPr kumimoji="0" lang="en-GB" sz="1400" b="0" i="1" u="none" strike="noStrike" kern="1200" cap="none" spc="0" normalizeH="0" baseline="0" noProof="0" dirty="0">
              <a:ln>
                <a:noFill/>
              </a:ln>
              <a:solidFill>
                <a:srgbClr val="005187"/>
              </a:solidFill>
              <a:effectLst/>
              <a:uLnTx/>
              <a:uFillTx/>
              <a:latin typeface="Arial"/>
              <a:ea typeface="+mn-ea"/>
              <a:cs typeface="+mn-cs"/>
            </a:endParaRPr>
          </a:p>
        </p:txBody>
      </p:sp>
      <p:cxnSp>
        <p:nvCxnSpPr>
          <p:cNvPr id="59" name="Straight Arrow Connector 58"/>
          <p:cNvCxnSpPr/>
          <p:nvPr/>
        </p:nvCxnSpPr>
        <p:spPr>
          <a:xfrm flipV="1">
            <a:off x="5358726" y="2264151"/>
            <a:ext cx="504000" cy="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3882720" y="2251610"/>
            <a:ext cx="504000" cy="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425464" y="2119889"/>
            <a:ext cx="983684"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5187"/>
                </a:solidFill>
                <a:effectLst/>
                <a:uLnTx/>
                <a:uFillTx/>
                <a:latin typeface="Arial"/>
                <a:ea typeface="+mn-ea"/>
                <a:cs typeface="+mn-cs"/>
              </a:rPr>
              <a:t>3 months</a:t>
            </a:r>
            <a:endParaRPr kumimoji="0" lang="en-GB" sz="1400" b="0" i="1" u="none" strike="noStrike" kern="1200" cap="none" spc="0" normalizeH="0" baseline="0" noProof="0" dirty="0">
              <a:ln>
                <a:noFill/>
              </a:ln>
              <a:solidFill>
                <a:srgbClr val="005187"/>
              </a:solidFill>
              <a:effectLst/>
              <a:uLnTx/>
              <a:uFillTx/>
              <a:latin typeface="Arial"/>
              <a:ea typeface="+mn-ea"/>
              <a:cs typeface="+mn-cs"/>
            </a:endParaRPr>
          </a:p>
        </p:txBody>
      </p:sp>
      <p:cxnSp>
        <p:nvCxnSpPr>
          <p:cNvPr id="62" name="Straight Arrow Connector 61"/>
          <p:cNvCxnSpPr/>
          <p:nvPr/>
        </p:nvCxnSpPr>
        <p:spPr>
          <a:xfrm flipV="1">
            <a:off x="7373540" y="2273776"/>
            <a:ext cx="504000" cy="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897534" y="2261235"/>
            <a:ext cx="504000" cy="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802093" y="2129514"/>
            <a:ext cx="1121201"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5187"/>
                </a:solidFill>
                <a:effectLst/>
                <a:uLnTx/>
                <a:uFillTx/>
                <a:latin typeface="Arial"/>
                <a:ea typeface="+mn-ea"/>
                <a:cs typeface="+mn-cs"/>
              </a:rPr>
              <a:t>18 months</a:t>
            </a:r>
            <a:endParaRPr kumimoji="0" lang="en-GB" sz="1400" b="0" i="1" u="none" strike="noStrike" kern="1200" cap="none" spc="0" normalizeH="0" baseline="0" noProof="0" dirty="0">
              <a:ln>
                <a:noFill/>
              </a:ln>
              <a:solidFill>
                <a:srgbClr val="005187"/>
              </a:solidFill>
              <a:effectLst/>
              <a:uLnTx/>
              <a:uFillTx/>
              <a:latin typeface="Arial"/>
              <a:ea typeface="+mn-ea"/>
              <a:cs typeface="+mn-cs"/>
            </a:endParaRPr>
          </a:p>
        </p:txBody>
      </p:sp>
      <p:cxnSp>
        <p:nvCxnSpPr>
          <p:cNvPr id="65" name="Straight Arrow Connector 64"/>
          <p:cNvCxnSpPr/>
          <p:nvPr/>
        </p:nvCxnSpPr>
        <p:spPr>
          <a:xfrm flipH="1" flipV="1">
            <a:off x="7928048" y="2270860"/>
            <a:ext cx="756000" cy="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25"/>
          <p:cNvSpPr txBox="1">
            <a:spLocks noChangeArrowheads="1"/>
          </p:cNvSpPr>
          <p:nvPr/>
        </p:nvSpPr>
        <p:spPr bwMode="auto">
          <a:xfrm>
            <a:off x="871411" y="1426328"/>
            <a:ext cx="2005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1" i="0" u="none" strike="noStrike" kern="1200" cap="none" spc="0" normalizeH="0" baseline="0" noProof="0" dirty="0">
              <a:ln>
                <a:noFill/>
              </a:ln>
              <a:solidFill>
                <a:srgbClr val="005187"/>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5187"/>
                </a:solidFill>
                <a:effectLst/>
                <a:uLnTx/>
                <a:uFillTx/>
                <a:latin typeface="Arial" panose="020B0604020202020204" pitchFamily="34" charset="0"/>
                <a:ea typeface="+mn-ea"/>
                <a:cs typeface="Arial" panose="020B0604020202020204" pitchFamily="34" charset="0"/>
              </a:rPr>
              <a:t>Enrolment </a:t>
            </a:r>
          </a:p>
        </p:txBody>
      </p:sp>
      <p:sp>
        <p:nvSpPr>
          <p:cNvPr id="67" name="Oval 66"/>
          <p:cNvSpPr/>
          <p:nvPr/>
        </p:nvSpPr>
        <p:spPr>
          <a:xfrm>
            <a:off x="1883360" y="2373428"/>
            <a:ext cx="1899139" cy="77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5187"/>
              </a:solidFill>
              <a:effectLst/>
              <a:uLnTx/>
              <a:uFillTx/>
              <a:latin typeface="Arial"/>
              <a:ea typeface="+mn-ea"/>
              <a:cs typeface="+mn-cs"/>
            </a:endParaRPr>
          </a:p>
        </p:txBody>
      </p:sp>
      <p:sp>
        <p:nvSpPr>
          <p:cNvPr id="68" name="Oval 67"/>
          <p:cNvSpPr/>
          <p:nvPr/>
        </p:nvSpPr>
        <p:spPr>
          <a:xfrm>
            <a:off x="5951675" y="2370173"/>
            <a:ext cx="1899139" cy="77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5187"/>
              </a:solidFill>
              <a:effectLst/>
              <a:uLnTx/>
              <a:uFillTx/>
              <a:latin typeface="Arial"/>
              <a:ea typeface="+mn-ea"/>
              <a:cs typeface="+mn-cs"/>
            </a:endParaRPr>
          </a:p>
        </p:txBody>
      </p:sp>
      <p:sp>
        <p:nvSpPr>
          <p:cNvPr id="69" name="TextBox 68"/>
          <p:cNvSpPr txBox="1"/>
          <p:nvPr/>
        </p:nvSpPr>
        <p:spPr>
          <a:xfrm>
            <a:off x="8602074" y="2090145"/>
            <a:ext cx="4026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srgbClr val="005187"/>
                </a:solidFill>
                <a:effectLst/>
                <a:uLnTx/>
                <a:uFillTx/>
                <a:latin typeface="Arial"/>
                <a:ea typeface="+mn-ea"/>
                <a:cs typeface="+mn-cs"/>
              </a:rPr>
              <a:t>//</a:t>
            </a:r>
            <a:endParaRPr kumimoji="0" lang="en-US" sz="1800" b="0" i="0" u="none" strike="noStrike" kern="1200" cap="none" spc="0" normalizeH="0" baseline="0" noProof="0" dirty="0" smtClean="0">
              <a:ln>
                <a:noFill/>
              </a:ln>
              <a:solidFill>
                <a:srgbClr val="005187"/>
              </a:solidFill>
              <a:effectLst/>
              <a:uLnTx/>
              <a:uFillTx/>
              <a:latin typeface="Arial"/>
              <a:ea typeface="+mn-ea"/>
              <a:cs typeface="+mn-cs"/>
            </a:endParaRPr>
          </a:p>
        </p:txBody>
      </p:sp>
      <p:sp>
        <p:nvSpPr>
          <p:cNvPr id="70" name="TextBox 69"/>
          <p:cNvSpPr txBox="1"/>
          <p:nvPr/>
        </p:nvSpPr>
        <p:spPr>
          <a:xfrm>
            <a:off x="9786626" y="2090145"/>
            <a:ext cx="4026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srgbClr val="005187"/>
                </a:solidFill>
                <a:effectLst/>
                <a:uLnTx/>
                <a:uFillTx/>
                <a:latin typeface="Arial"/>
                <a:ea typeface="+mn-ea"/>
                <a:cs typeface="+mn-cs"/>
              </a:rPr>
              <a:t>//</a:t>
            </a:r>
            <a:endParaRPr kumimoji="0" lang="en-US" sz="1800" b="0" i="0" u="none" strike="noStrike" kern="1200" cap="none" spc="0" normalizeH="0" baseline="0" noProof="0" dirty="0" smtClean="0">
              <a:ln>
                <a:noFill/>
              </a:ln>
              <a:solidFill>
                <a:srgbClr val="005187"/>
              </a:solidFill>
              <a:effectLst/>
              <a:uLnTx/>
              <a:uFillTx/>
              <a:latin typeface="Arial"/>
              <a:ea typeface="+mn-ea"/>
              <a:cs typeface="+mn-cs"/>
            </a:endParaRPr>
          </a:p>
        </p:txBody>
      </p:sp>
      <p:cxnSp>
        <p:nvCxnSpPr>
          <p:cNvPr id="71" name="Straight Arrow Connector 70"/>
          <p:cNvCxnSpPr/>
          <p:nvPr/>
        </p:nvCxnSpPr>
        <p:spPr>
          <a:xfrm flipV="1">
            <a:off x="10025424" y="2270859"/>
            <a:ext cx="756000" cy="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266476" y="1480257"/>
            <a:ext cx="566453"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
                <a:ea typeface="+mn-ea"/>
                <a:cs typeface="+mn-cs"/>
                <a:sym typeface="Wingdings" panose="05000000000000000000" pitchFamily="2" charset="2"/>
              </a:rPr>
              <a:t></a:t>
            </a:r>
            <a:endParaRPr kumimoji="0" lang="en-US" sz="3200" b="1" i="0" u="none" strike="noStrike" kern="1200" cap="none" spc="0" normalizeH="0" baseline="0" noProof="0" dirty="0">
              <a:ln>
                <a:noFill/>
              </a:ln>
              <a:solidFill>
                <a:srgbClr val="00B050"/>
              </a:solidFill>
              <a:effectLst/>
              <a:uLnTx/>
              <a:uFillTx/>
              <a:latin typeface="Arial"/>
              <a:ea typeface="+mn-ea"/>
              <a:cs typeface="+mn-cs"/>
            </a:endParaRPr>
          </a:p>
        </p:txBody>
      </p:sp>
      <p:sp>
        <p:nvSpPr>
          <p:cNvPr id="73" name="TextBox 72"/>
          <p:cNvSpPr txBox="1"/>
          <p:nvPr/>
        </p:nvSpPr>
        <p:spPr>
          <a:xfrm>
            <a:off x="8284713" y="1441963"/>
            <a:ext cx="566453"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
                <a:ea typeface="+mn-ea"/>
                <a:cs typeface="+mn-cs"/>
                <a:sym typeface="Wingdings" panose="05000000000000000000" pitchFamily="2" charset="2"/>
              </a:rPr>
              <a:t></a:t>
            </a:r>
            <a:endParaRPr kumimoji="0" lang="en-US" sz="3200" b="1" i="0" u="none" strike="noStrike" kern="1200" cap="none" spc="0" normalizeH="0" baseline="0" noProof="0" dirty="0">
              <a:ln>
                <a:noFill/>
              </a:ln>
              <a:solidFill>
                <a:srgbClr val="00B050"/>
              </a:solidFill>
              <a:effectLst/>
              <a:uLnTx/>
              <a:uFillTx/>
              <a:latin typeface="Arial"/>
              <a:ea typeface="+mn-ea"/>
              <a:cs typeface="+mn-cs"/>
            </a:endParaRPr>
          </a:p>
        </p:txBody>
      </p:sp>
      <p:sp>
        <p:nvSpPr>
          <p:cNvPr id="74" name="TextBox 73"/>
          <p:cNvSpPr txBox="1"/>
          <p:nvPr/>
        </p:nvSpPr>
        <p:spPr>
          <a:xfrm>
            <a:off x="4455536" y="1449935"/>
            <a:ext cx="566453"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
                <a:ea typeface="+mn-ea"/>
                <a:cs typeface="+mn-cs"/>
                <a:sym typeface="Wingdings" panose="05000000000000000000" pitchFamily="2" charset="2"/>
              </a:rPr>
              <a:t></a:t>
            </a:r>
            <a:endParaRPr kumimoji="0" lang="en-US" sz="3200" b="1" i="0" u="none" strike="noStrike" kern="1200" cap="none" spc="0" normalizeH="0" baseline="0" noProof="0" dirty="0">
              <a:ln>
                <a:noFill/>
              </a:ln>
              <a:solidFill>
                <a:srgbClr val="00B050"/>
              </a:solidFill>
              <a:effectLst/>
              <a:uLnTx/>
              <a:uFillTx/>
              <a:latin typeface="Arial"/>
              <a:ea typeface="+mn-ea"/>
              <a:cs typeface="+mn-cs"/>
            </a:endParaRPr>
          </a:p>
        </p:txBody>
      </p:sp>
      <p:sp>
        <p:nvSpPr>
          <p:cNvPr id="41" name="TextBox 40"/>
          <p:cNvSpPr txBox="1"/>
          <p:nvPr/>
        </p:nvSpPr>
        <p:spPr>
          <a:xfrm>
            <a:off x="11099863" y="1388865"/>
            <a:ext cx="566453"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
                <a:ea typeface="+mn-ea"/>
                <a:cs typeface="+mn-cs"/>
                <a:sym typeface="Wingdings" panose="05000000000000000000" pitchFamily="2" charset="2"/>
              </a:rPr>
              <a:t></a:t>
            </a:r>
            <a:endParaRPr kumimoji="0" lang="en-US" sz="3200" b="1" i="0" u="none" strike="noStrike" kern="1200" cap="none" spc="0" normalizeH="0" baseline="0" noProof="0" dirty="0">
              <a:ln>
                <a:noFill/>
              </a:ln>
              <a:solidFill>
                <a:srgbClr val="00B050"/>
              </a:solidFill>
              <a:effectLst/>
              <a:uLnTx/>
              <a:uFillTx/>
              <a:latin typeface="Arial"/>
              <a:ea typeface="+mn-ea"/>
              <a:cs typeface="+mn-cs"/>
            </a:endParaRPr>
          </a:p>
        </p:txBody>
      </p:sp>
      <p:graphicFrame>
        <p:nvGraphicFramePr>
          <p:cNvPr id="43" name="Content Placeholder 8"/>
          <p:cNvGraphicFramePr>
            <a:graphicFrameLocks/>
          </p:cNvGraphicFramePr>
          <p:nvPr>
            <p:extLst/>
          </p:nvPr>
        </p:nvGraphicFramePr>
        <p:xfrm>
          <a:off x="907347" y="3267821"/>
          <a:ext cx="10426701" cy="2936240"/>
        </p:xfrm>
        <a:graphic>
          <a:graphicData uri="http://schemas.openxmlformats.org/drawingml/2006/table">
            <a:tbl>
              <a:tblPr firstRow="1" bandRow="1">
                <a:tableStyleId>{5C22544A-7EE6-4342-B048-85BDC9FD1C3A}</a:tableStyleId>
              </a:tblPr>
              <a:tblGrid>
                <a:gridCol w="3475567">
                  <a:extLst>
                    <a:ext uri="{9D8B030D-6E8A-4147-A177-3AD203B41FA5}">
                      <a16:colId xmlns:a16="http://schemas.microsoft.com/office/drawing/2014/main" val="835771268"/>
                    </a:ext>
                  </a:extLst>
                </a:gridCol>
                <a:gridCol w="3475567">
                  <a:extLst>
                    <a:ext uri="{9D8B030D-6E8A-4147-A177-3AD203B41FA5}">
                      <a16:colId xmlns:a16="http://schemas.microsoft.com/office/drawing/2014/main" val="3789063593"/>
                    </a:ext>
                  </a:extLst>
                </a:gridCol>
                <a:gridCol w="3475567">
                  <a:extLst>
                    <a:ext uri="{9D8B030D-6E8A-4147-A177-3AD203B41FA5}">
                      <a16:colId xmlns:a16="http://schemas.microsoft.com/office/drawing/2014/main" val="1732066768"/>
                    </a:ext>
                  </a:extLst>
                </a:gridCol>
              </a:tblGrid>
              <a:tr h="370840">
                <a:tc>
                  <a:txBody>
                    <a:bodyPr/>
                    <a:lstStyle/>
                    <a:p>
                      <a:r>
                        <a:rPr lang="en-GB" dirty="0" smtClean="0"/>
                        <a:t>PERFORMANCE</a:t>
                      </a:r>
                      <a:r>
                        <a:rPr lang="en-GB" baseline="0" dirty="0" smtClean="0"/>
                        <a:t> OUTCOMES</a:t>
                      </a:r>
                      <a:endParaRPr lang="en-GB" dirty="0"/>
                    </a:p>
                  </a:txBody>
                  <a:tcPr/>
                </a:tc>
                <a:tc>
                  <a:txBody>
                    <a:bodyPr/>
                    <a:lstStyle/>
                    <a:p>
                      <a:pPr algn="ctr"/>
                      <a:r>
                        <a:rPr lang="en-GB" dirty="0" smtClean="0"/>
                        <a:t>0</a:t>
                      </a:r>
                      <a:r>
                        <a:rPr lang="en-GB" baseline="0" dirty="0" smtClean="0"/>
                        <a:t> – 6 months</a:t>
                      </a:r>
                      <a:endParaRPr lang="en-GB" dirty="0"/>
                    </a:p>
                  </a:txBody>
                  <a:tcPr/>
                </a:tc>
                <a:tc>
                  <a:txBody>
                    <a:bodyPr/>
                    <a:lstStyle/>
                    <a:p>
                      <a:pPr algn="ctr"/>
                      <a:r>
                        <a:rPr lang="en-GB" dirty="0" smtClean="0"/>
                        <a:t>0 – 24 months</a:t>
                      </a:r>
                      <a:endParaRPr lang="en-GB" dirty="0"/>
                    </a:p>
                  </a:txBody>
                  <a:tcPr/>
                </a:tc>
                <a:extLst>
                  <a:ext uri="{0D108BD9-81ED-4DB2-BD59-A6C34878D82A}">
                    <a16:rowId xmlns:a16="http://schemas.microsoft.com/office/drawing/2014/main" val="1519493372"/>
                  </a:ext>
                </a:extLst>
              </a:tr>
              <a:tr h="370840">
                <a:tc>
                  <a:txBody>
                    <a:bodyPr/>
                    <a:lstStyle/>
                    <a:p>
                      <a:r>
                        <a:rPr lang="en-GB" dirty="0" smtClean="0"/>
                        <a:t>Therapeutic</a:t>
                      </a:r>
                      <a:r>
                        <a:rPr lang="en-GB" baseline="0" dirty="0" smtClean="0"/>
                        <a:t> paracentesis / month</a:t>
                      </a:r>
                      <a:endParaRPr lang="en-GB" dirty="0"/>
                    </a:p>
                  </a:txBody>
                  <a:tcPr/>
                </a:tc>
                <a:tc>
                  <a:txBody>
                    <a:bodyPr/>
                    <a:lstStyle/>
                    <a:p>
                      <a:pPr algn="ctr"/>
                      <a:r>
                        <a:rPr lang="en-GB" dirty="0" smtClean="0"/>
                        <a:t>Median of 0.0</a:t>
                      </a:r>
                      <a:endParaRPr lang="en-GB" dirty="0"/>
                    </a:p>
                  </a:txBody>
                  <a:tcPr/>
                </a:tc>
                <a:tc>
                  <a:txBody>
                    <a:bodyPr/>
                    <a:lstStyle/>
                    <a:p>
                      <a:pPr algn="ctr"/>
                      <a:r>
                        <a:rPr lang="en-GB" dirty="0" smtClean="0"/>
                        <a:t>Median</a:t>
                      </a:r>
                      <a:r>
                        <a:rPr lang="en-GB" baseline="0" dirty="0" smtClean="0"/>
                        <a:t> of 0.0</a:t>
                      </a:r>
                      <a:endParaRPr lang="en-GB" dirty="0"/>
                    </a:p>
                  </a:txBody>
                  <a:tcPr/>
                </a:tc>
                <a:extLst>
                  <a:ext uri="{0D108BD9-81ED-4DB2-BD59-A6C34878D82A}">
                    <a16:rowId xmlns:a16="http://schemas.microsoft.com/office/drawing/2014/main" val="3799217411"/>
                  </a:ext>
                </a:extLst>
              </a:tr>
              <a:tr h="370840">
                <a:tc>
                  <a:txBody>
                    <a:bodyPr/>
                    <a:lstStyle/>
                    <a:p>
                      <a:r>
                        <a:rPr lang="en-GB" dirty="0" smtClean="0"/>
                        <a:t>Freedom</a:t>
                      </a:r>
                      <a:r>
                        <a:rPr lang="en-GB" baseline="0" dirty="0" smtClean="0"/>
                        <a:t> from LVP</a:t>
                      </a:r>
                      <a:endParaRPr lang="en-GB" dirty="0"/>
                    </a:p>
                  </a:txBody>
                  <a:tcPr/>
                </a:tc>
                <a:tc>
                  <a:txBody>
                    <a:bodyPr/>
                    <a:lstStyle/>
                    <a:p>
                      <a:pPr algn="ctr"/>
                      <a:r>
                        <a:rPr lang="en-GB" dirty="0" smtClean="0"/>
                        <a:t>90% of patients</a:t>
                      </a:r>
                      <a:endParaRPr lang="en-GB" dirty="0"/>
                    </a:p>
                  </a:txBody>
                  <a:tcPr/>
                </a:tc>
                <a:tc>
                  <a:txBody>
                    <a:bodyPr/>
                    <a:lstStyle/>
                    <a:p>
                      <a:pPr algn="ctr"/>
                      <a:r>
                        <a:rPr lang="en-GB" dirty="0" smtClean="0"/>
                        <a:t>80% of patients</a:t>
                      </a:r>
                      <a:endParaRPr lang="en-GB" dirty="0"/>
                    </a:p>
                  </a:txBody>
                  <a:tcPr/>
                </a:tc>
                <a:extLst>
                  <a:ext uri="{0D108BD9-81ED-4DB2-BD59-A6C34878D82A}">
                    <a16:rowId xmlns:a16="http://schemas.microsoft.com/office/drawing/2014/main" val="3718524193"/>
                  </a:ext>
                </a:extLst>
              </a:tr>
              <a:tr h="370840">
                <a:tc>
                  <a:txBody>
                    <a:bodyPr/>
                    <a:lstStyle/>
                    <a:p>
                      <a:r>
                        <a:rPr lang="en-GB" dirty="0" smtClean="0"/>
                        <a:t>Quality</a:t>
                      </a:r>
                      <a:r>
                        <a:rPr lang="en-GB" baseline="0" dirty="0" smtClean="0"/>
                        <a:t> of Life: </a:t>
                      </a:r>
                      <a:r>
                        <a:rPr lang="en-GB" dirty="0" smtClean="0"/>
                        <a:t>Change</a:t>
                      </a:r>
                      <a:r>
                        <a:rPr lang="en-GB" baseline="0" dirty="0" smtClean="0"/>
                        <a:t> in SF-36 Physical Component score</a:t>
                      </a:r>
                    </a:p>
                    <a:p>
                      <a:r>
                        <a:rPr lang="en-GB" baseline="0" dirty="0" smtClean="0"/>
                        <a:t>(higher is better)</a:t>
                      </a:r>
                      <a:endParaRPr lang="en-GB" dirty="0"/>
                    </a:p>
                  </a:txBody>
                  <a:tcPr/>
                </a:tc>
                <a:tc>
                  <a:txBody>
                    <a:bodyPr/>
                    <a:lstStyle/>
                    <a:p>
                      <a:pPr algn="ctr"/>
                      <a:r>
                        <a:rPr lang="en-GB" dirty="0" smtClean="0"/>
                        <a:t>+6.4 points</a:t>
                      </a:r>
                      <a:r>
                        <a:rPr lang="en-GB" baseline="30000" dirty="0" smtClean="0"/>
                        <a:t>(1)</a:t>
                      </a:r>
                      <a:endParaRPr lang="en-GB" baseline="30000" dirty="0"/>
                    </a:p>
                  </a:txBody>
                  <a:tcPr/>
                </a:tc>
                <a:tc>
                  <a:txBody>
                    <a:bodyPr/>
                    <a:lstStyle/>
                    <a:p>
                      <a:pPr algn="ctr"/>
                      <a:r>
                        <a:rPr lang="en-GB" dirty="0" smtClean="0"/>
                        <a:t>+9.3 points</a:t>
                      </a:r>
                      <a:r>
                        <a:rPr lang="en-GB" baseline="30000" dirty="0" smtClean="0"/>
                        <a:t>(1)</a:t>
                      </a:r>
                      <a:endParaRPr lang="en-GB" baseline="30000" dirty="0"/>
                    </a:p>
                  </a:txBody>
                  <a:tcPr/>
                </a:tc>
                <a:extLst>
                  <a:ext uri="{0D108BD9-81ED-4DB2-BD59-A6C34878D82A}">
                    <a16:rowId xmlns:a16="http://schemas.microsoft.com/office/drawing/2014/main" val="944736447"/>
                  </a:ext>
                </a:extLst>
              </a:tr>
              <a:tr h="370840">
                <a:tc>
                  <a:txBody>
                    <a:bodyPr/>
                    <a:lstStyle/>
                    <a:p>
                      <a:r>
                        <a:rPr lang="en-GB" dirty="0" smtClean="0"/>
                        <a:t>Quality</a:t>
                      </a:r>
                      <a:r>
                        <a:rPr lang="en-GB" baseline="0" dirty="0" smtClean="0"/>
                        <a:t> of Life: </a:t>
                      </a:r>
                      <a:r>
                        <a:rPr lang="en-GB" dirty="0" smtClean="0"/>
                        <a:t>Change</a:t>
                      </a:r>
                      <a:r>
                        <a:rPr lang="en-GB" baseline="0" dirty="0" smtClean="0"/>
                        <a:t> in </a:t>
                      </a:r>
                      <a:r>
                        <a:rPr lang="en-GB" baseline="0" dirty="0" err="1" smtClean="0"/>
                        <a:t>AscitesQ</a:t>
                      </a:r>
                      <a:r>
                        <a:rPr lang="en-GB" baseline="0" dirty="0" smtClean="0"/>
                        <a:t> score (lower is better)</a:t>
                      </a:r>
                      <a:endParaRPr lang="en-GB" dirty="0"/>
                    </a:p>
                  </a:txBody>
                  <a:tcPr/>
                </a:tc>
                <a:tc>
                  <a:txBody>
                    <a:bodyPr/>
                    <a:lstStyle/>
                    <a:p>
                      <a:pPr algn="ctr"/>
                      <a:r>
                        <a:rPr lang="en-GB" dirty="0" smtClean="0"/>
                        <a:t>-16.8 points</a:t>
                      </a:r>
                      <a:r>
                        <a:rPr lang="en-GB" baseline="30000" dirty="0" smtClean="0"/>
                        <a:t>(2)</a:t>
                      </a:r>
                      <a:endParaRPr lang="en-GB" baseline="30000" dirty="0"/>
                    </a:p>
                  </a:txBody>
                  <a:tcPr/>
                </a:tc>
                <a:tc>
                  <a:txBody>
                    <a:bodyPr/>
                    <a:lstStyle/>
                    <a:p>
                      <a:pPr algn="ctr"/>
                      <a:r>
                        <a:rPr lang="en-GB" dirty="0" smtClean="0"/>
                        <a:t>-26.6 points</a:t>
                      </a:r>
                      <a:r>
                        <a:rPr lang="en-GB" baseline="30000" dirty="0" smtClean="0"/>
                        <a:t>(2)</a:t>
                      </a:r>
                      <a:endParaRPr lang="en-GB" baseline="30000" dirty="0"/>
                    </a:p>
                  </a:txBody>
                  <a:tcPr/>
                </a:tc>
                <a:extLst>
                  <a:ext uri="{0D108BD9-81ED-4DB2-BD59-A6C34878D82A}">
                    <a16:rowId xmlns:a16="http://schemas.microsoft.com/office/drawing/2014/main" val="1876980813"/>
                  </a:ext>
                </a:extLst>
              </a:tr>
            </a:tbl>
          </a:graphicData>
        </a:graphic>
      </p:graphicFrame>
      <p:sp>
        <p:nvSpPr>
          <p:cNvPr id="44" name="TextBox 43"/>
          <p:cNvSpPr txBox="1"/>
          <p:nvPr/>
        </p:nvSpPr>
        <p:spPr>
          <a:xfrm>
            <a:off x="827468" y="6317218"/>
            <a:ext cx="596830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5F5F5F"/>
                </a:solidFill>
                <a:effectLst/>
                <a:uLnTx/>
                <a:uFillTx/>
                <a:latin typeface="Arial"/>
                <a:ea typeface="+mn-ea"/>
                <a:cs typeface="+mn-cs"/>
              </a:rPr>
              <a:t>Source:  alfapump system</a:t>
            </a:r>
            <a:r>
              <a:rPr kumimoji="0" lang="en-GB" sz="900" b="0" i="1" u="none" strike="noStrike" kern="1200" cap="none" spc="0" normalizeH="0" noProof="0" dirty="0" smtClean="0">
                <a:ln>
                  <a:noFill/>
                </a:ln>
                <a:solidFill>
                  <a:srgbClr val="5F5F5F"/>
                </a:solidFill>
                <a:effectLst/>
                <a:uLnTx/>
                <a:uFillTx/>
                <a:latin typeface="Arial"/>
                <a:ea typeface="+mn-ea"/>
                <a:cs typeface="+mn-cs"/>
              </a:rPr>
              <a:t> </a:t>
            </a:r>
            <a:r>
              <a:rPr kumimoji="0" lang="en-GB" sz="900" b="0" i="1" u="none" strike="noStrike" kern="1200" cap="none" spc="0" normalizeH="0" baseline="0" noProof="0" dirty="0" smtClean="0">
                <a:ln>
                  <a:noFill/>
                </a:ln>
                <a:solidFill>
                  <a:srgbClr val="5F5F5F"/>
                </a:solidFill>
                <a:effectLst/>
                <a:uLnTx/>
                <a:uFillTx/>
                <a:latin typeface="Arial"/>
                <a:ea typeface="+mn-ea"/>
                <a:cs typeface="+mn-cs"/>
              </a:rPr>
              <a:t>SSED (summary of safety and effectiveness)</a:t>
            </a:r>
            <a:r>
              <a:rPr kumimoji="0" lang="en-GB" sz="900" b="0" i="1" u="none" strike="noStrike" kern="1200" cap="none" spc="0" normalizeH="0" noProof="0" dirty="0" smtClean="0">
                <a:ln>
                  <a:noFill/>
                </a:ln>
                <a:solidFill>
                  <a:srgbClr val="5F5F5F"/>
                </a:solidFill>
                <a:effectLst/>
                <a:uLnTx/>
                <a:uFillTx/>
                <a:latin typeface="Arial"/>
                <a:ea typeface="+mn-ea"/>
                <a:cs typeface="+mn-cs"/>
              </a:rPr>
              <a:t> PMA 230044</a:t>
            </a:r>
            <a:endParaRPr kumimoji="0" lang="en-GB" sz="900" b="0" i="1" u="none" strike="noStrike" kern="1200" cap="none" spc="0" normalizeH="0" baseline="0" noProof="0" dirty="0" smtClean="0">
              <a:ln>
                <a:noFill/>
              </a:ln>
              <a:solidFill>
                <a:srgbClr val="5F5F5F"/>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5F5F5F"/>
                </a:solidFill>
                <a:effectLst/>
                <a:uLnTx/>
                <a:uFillTx/>
                <a:latin typeface="Arial"/>
                <a:ea typeface="+mn-ea"/>
                <a:cs typeface="+mn-cs"/>
              </a:rPr>
              <a:t>(1): Baseline 36.4: improvement exceeds minimally clinically important difference of 4.2 points / (2): Baseline 49.0</a:t>
            </a:r>
          </a:p>
        </p:txBody>
      </p:sp>
    </p:spTree>
    <p:extLst>
      <p:ext uri="{BB962C8B-B14F-4D97-AF65-F5344CB8AC3E}">
        <p14:creationId xmlns:p14="http://schemas.microsoft.com/office/powerpoint/2010/main" val="6026062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5187"/>
                </a:solidFill>
              </a:rPr>
              <a:t>Impact on patient </a:t>
            </a:r>
            <a:r>
              <a:rPr lang="en-GB" dirty="0">
                <a:solidFill>
                  <a:srgbClr val="005187"/>
                </a:solidFill>
              </a:rPr>
              <a:t>r</a:t>
            </a:r>
            <a:r>
              <a:rPr lang="en-GB" dirty="0" smtClean="0">
                <a:solidFill>
                  <a:srgbClr val="005187"/>
                </a:solidFill>
              </a:rPr>
              <a:t>eported “Good Health Days”</a:t>
            </a:r>
            <a:endParaRPr lang="en-GB" dirty="0">
              <a:solidFill>
                <a:srgbClr val="005187"/>
              </a:solidFill>
            </a:endParaRPr>
          </a:p>
        </p:txBody>
      </p:sp>
      <p:sp>
        <p:nvSpPr>
          <p:cNvPr id="4" name="Content Placeholder 3"/>
          <p:cNvSpPr>
            <a:spLocks noGrp="1"/>
          </p:cNvSpPr>
          <p:nvPr>
            <p:ph sz="quarter" idx="13"/>
          </p:nvPr>
        </p:nvSpPr>
        <p:spPr/>
        <p:txBody>
          <a:bodyPr/>
          <a:lstStyle/>
          <a:p>
            <a:r>
              <a:rPr lang="en-GB" dirty="0" smtClean="0"/>
              <a:t>In a true patient perspective</a:t>
            </a:r>
            <a:endParaRPr lang="en-GB" dirty="0"/>
          </a:p>
        </p:txBody>
      </p:sp>
      <p:sp>
        <p:nvSpPr>
          <p:cNvPr id="5" name="Slide Number Placeholder 4"/>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0C9FE-973E-4245-ABF7-59D3044B89DA}"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pic>
        <p:nvPicPr>
          <p:cNvPr id="7" name="Picture 6"/>
          <p:cNvPicPr>
            <a:picLocks noChangeAspect="1"/>
          </p:cNvPicPr>
          <p:nvPr/>
        </p:nvPicPr>
        <p:blipFill rotWithShape="1">
          <a:blip r:embed="rId2"/>
          <a:srcRect l="11571" t="19959" r="13222" b="16821"/>
          <a:stretch/>
        </p:blipFill>
        <p:spPr>
          <a:xfrm>
            <a:off x="195944" y="120454"/>
            <a:ext cx="906462" cy="761196"/>
          </a:xfrm>
          <a:prstGeom prst="rect">
            <a:avLst/>
          </a:prstGeom>
        </p:spPr>
      </p:pic>
      <p:graphicFrame>
        <p:nvGraphicFramePr>
          <p:cNvPr id="14" name="Chart 13"/>
          <p:cNvGraphicFramePr/>
          <p:nvPr>
            <p:extLst/>
          </p:nvPr>
        </p:nvGraphicFramePr>
        <p:xfrm>
          <a:off x="6030808" y="1482292"/>
          <a:ext cx="5339836" cy="42710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nvPr>
        </p:nvGraphicFramePr>
        <p:xfrm>
          <a:off x="576492" y="1543252"/>
          <a:ext cx="5339836" cy="427103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3335153" y="3861648"/>
            <a:ext cx="182614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Arial"/>
                <a:ea typeface="+mn-ea"/>
                <a:cs typeface="+mn-cs"/>
              </a:rPr>
              <a:t>17 days / month</a:t>
            </a:r>
          </a:p>
        </p:txBody>
      </p:sp>
      <p:sp>
        <p:nvSpPr>
          <p:cNvPr id="17" name="TextBox 16"/>
          <p:cNvSpPr txBox="1"/>
          <p:nvPr/>
        </p:nvSpPr>
        <p:spPr>
          <a:xfrm>
            <a:off x="8016239" y="4312431"/>
            <a:ext cx="182614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2</a:t>
            </a:r>
            <a:r>
              <a:rPr kumimoji="0" lang="en-GB" sz="1800" b="0" i="0" u="none" strike="noStrike" kern="1200" cap="none" spc="0" normalizeH="0" baseline="0" noProof="0" dirty="0" smtClean="0">
                <a:ln>
                  <a:noFill/>
                </a:ln>
                <a:solidFill>
                  <a:prstClr val="white"/>
                </a:solidFill>
                <a:effectLst/>
                <a:uLnTx/>
                <a:uFillTx/>
                <a:latin typeface="Arial"/>
                <a:ea typeface="+mn-ea"/>
                <a:cs typeface="+mn-cs"/>
              </a:rPr>
              <a:t>7 days / month</a:t>
            </a:r>
          </a:p>
        </p:txBody>
      </p:sp>
      <p:sp>
        <p:nvSpPr>
          <p:cNvPr id="18" name="TextBox 17"/>
          <p:cNvSpPr txBox="1"/>
          <p:nvPr/>
        </p:nvSpPr>
        <p:spPr>
          <a:xfrm>
            <a:off x="2026407" y="5705969"/>
            <a:ext cx="2440005"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srgbClr val="5F5F5F"/>
                </a:solidFill>
                <a:effectLst/>
                <a:uLnTx/>
                <a:uFillTx/>
                <a:latin typeface="Arial"/>
                <a:ea typeface="+mn-ea"/>
                <a:cs typeface="+mn-cs"/>
              </a:rPr>
              <a:t>Pre-Implant (n=32)</a:t>
            </a:r>
          </a:p>
        </p:txBody>
      </p:sp>
      <p:sp>
        <p:nvSpPr>
          <p:cNvPr id="19" name="TextBox 18"/>
          <p:cNvSpPr txBox="1"/>
          <p:nvPr/>
        </p:nvSpPr>
        <p:spPr>
          <a:xfrm>
            <a:off x="7480723" y="5645859"/>
            <a:ext cx="2440005"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srgbClr val="5F5F5F"/>
                </a:solidFill>
                <a:effectLst/>
                <a:uLnTx/>
                <a:uFillTx/>
                <a:latin typeface="Arial"/>
                <a:ea typeface="+mn-ea"/>
                <a:cs typeface="+mn-cs"/>
              </a:rPr>
              <a:t>Post-Implant (n=16)</a:t>
            </a:r>
          </a:p>
        </p:txBody>
      </p:sp>
      <p:sp>
        <p:nvSpPr>
          <p:cNvPr id="20" name="TextBox 19"/>
          <p:cNvSpPr txBox="1"/>
          <p:nvPr/>
        </p:nvSpPr>
        <p:spPr>
          <a:xfrm>
            <a:off x="38502" y="6203905"/>
            <a:ext cx="6506909" cy="507831"/>
          </a:xfrm>
          <a:prstGeom prst="rect">
            <a:avLst/>
          </a:prstGeom>
          <a:noFill/>
        </p:spPr>
        <p:txBody>
          <a:bodyPr wrap="none" rtlCol="0">
            <a:spAutoFit/>
          </a:bodyPr>
          <a:lstStyle/>
          <a:p>
            <a:pPr lvl="0">
              <a:defRPr/>
            </a:pPr>
            <a:r>
              <a:rPr lang="en-GB" sz="900" i="1" dirty="0">
                <a:solidFill>
                  <a:srgbClr val="5F5F5F"/>
                </a:solidFill>
                <a:latin typeface="Arial"/>
              </a:rPr>
              <a:t>Source:  alfapump system SSED (summary of safety and effectiveness) PMA 230044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5F5F5F"/>
                </a:solidFill>
                <a:effectLst/>
                <a:uLnTx/>
                <a:uFillTx/>
                <a:latin typeface="Arial"/>
              </a:rPr>
              <a:t>Good Health Day: Patient reported positive global assessment of health relative to their ascites symptoms and management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5F5F5F"/>
                </a:solidFill>
                <a:effectLst/>
                <a:uLnTx/>
                <a:uFillTx/>
                <a:latin typeface="Arial"/>
              </a:rPr>
              <a:t>Diary selection of good, very good or excellent on a 5-point Likert scale of poor, fair, good, very good and excellent</a:t>
            </a:r>
          </a:p>
        </p:txBody>
      </p:sp>
    </p:spTree>
    <p:extLst>
      <p:ext uri="{BB962C8B-B14F-4D97-AF65-F5344CB8AC3E}">
        <p14:creationId xmlns:p14="http://schemas.microsoft.com/office/powerpoint/2010/main" val="15582044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798021-675E-DFFC-AE16-48FAB313AD41}"/>
              </a:ext>
            </a:extLst>
          </p:cNvPr>
          <p:cNvSpPr>
            <a:spLocks noGrp="1"/>
          </p:cNvSpPr>
          <p:nvPr>
            <p:ph type="title"/>
          </p:nvPr>
        </p:nvSpPr>
        <p:spPr>
          <a:xfrm>
            <a:off x="1101725" y="452438"/>
            <a:ext cx="11090275" cy="469900"/>
          </a:xfrm>
        </p:spPr>
        <p:txBody>
          <a:bodyPr/>
          <a:lstStyle/>
          <a:p>
            <a:r>
              <a:rPr lang="en-US" dirty="0">
                <a:solidFill>
                  <a:schemeClr val="accent1"/>
                </a:solidFill>
              </a:rPr>
              <a:t>Primary s</a:t>
            </a:r>
            <a:r>
              <a:rPr lang="en-US" dirty="0" smtClean="0">
                <a:solidFill>
                  <a:schemeClr val="accent1"/>
                </a:solidFill>
              </a:rPr>
              <a:t>afety </a:t>
            </a:r>
            <a:r>
              <a:rPr lang="en-US" dirty="0">
                <a:solidFill>
                  <a:schemeClr val="accent1"/>
                </a:solidFill>
              </a:rPr>
              <a:t>e</a:t>
            </a:r>
            <a:r>
              <a:rPr lang="en-US" dirty="0" smtClean="0">
                <a:solidFill>
                  <a:schemeClr val="accent1"/>
                </a:solidFill>
              </a:rPr>
              <a:t>ndpoint </a:t>
            </a:r>
            <a:r>
              <a:rPr lang="en-US" dirty="0">
                <a:solidFill>
                  <a:schemeClr val="accent1"/>
                </a:solidFill>
              </a:rPr>
              <a:t>t</a:t>
            </a:r>
            <a:r>
              <a:rPr lang="en-US" dirty="0" smtClean="0">
                <a:solidFill>
                  <a:schemeClr val="accent1"/>
                </a:solidFill>
              </a:rPr>
              <a:t>hrough six months</a:t>
            </a:r>
            <a:r>
              <a:rPr lang="en-US" dirty="0">
                <a:solidFill>
                  <a:schemeClr val="accent1"/>
                </a:solidFill>
              </a:rPr>
              <a:t> </a:t>
            </a:r>
            <a:r>
              <a:rPr lang="en-US" dirty="0" smtClean="0">
                <a:solidFill>
                  <a:schemeClr val="accent1"/>
                </a:solidFill>
              </a:rPr>
              <a:t>consistent </a:t>
            </a:r>
            <a:r>
              <a:rPr lang="en-US" dirty="0">
                <a:solidFill>
                  <a:schemeClr val="accent1"/>
                </a:solidFill>
              </a:rPr>
              <a:t>with </a:t>
            </a:r>
            <a:r>
              <a:rPr lang="en-US" dirty="0" smtClean="0">
                <a:solidFill>
                  <a:schemeClr val="accent1"/>
                </a:solidFill>
              </a:rPr>
              <a:t>expected rate</a:t>
            </a:r>
            <a:endParaRPr lang="en-US" dirty="0">
              <a:solidFill>
                <a:schemeClr val="accent1"/>
              </a:solidFill>
            </a:endParaRPr>
          </a:p>
        </p:txBody>
      </p:sp>
      <p:graphicFrame>
        <p:nvGraphicFramePr>
          <p:cNvPr id="5" name="Table 17">
            <a:extLst>
              <a:ext uri="{FF2B5EF4-FFF2-40B4-BE49-F238E27FC236}">
                <a16:creationId xmlns:a16="http://schemas.microsoft.com/office/drawing/2014/main" id="{E9ED0B33-E46A-6593-C3F1-9E1C8F5F16E7}"/>
              </a:ext>
            </a:extLst>
          </p:cNvPr>
          <p:cNvGraphicFramePr>
            <a:graphicFrameLocks/>
          </p:cNvGraphicFramePr>
          <p:nvPr>
            <p:extLst/>
          </p:nvPr>
        </p:nvGraphicFramePr>
        <p:xfrm>
          <a:off x="1137303" y="1545336"/>
          <a:ext cx="10646264" cy="3808984"/>
        </p:xfrm>
        <a:graphic>
          <a:graphicData uri="http://schemas.openxmlformats.org/drawingml/2006/table">
            <a:tbl>
              <a:tblPr firstRow="1" bandRow="1">
                <a:tableStyleId>{6E25E649-3F16-4E02-A733-19D2CDBF48F0}</a:tableStyleId>
              </a:tblPr>
              <a:tblGrid>
                <a:gridCol w="4085776">
                  <a:extLst>
                    <a:ext uri="{9D8B030D-6E8A-4147-A177-3AD203B41FA5}">
                      <a16:colId xmlns:a16="http://schemas.microsoft.com/office/drawing/2014/main" val="953163281"/>
                    </a:ext>
                  </a:extLst>
                </a:gridCol>
                <a:gridCol w="1992745">
                  <a:extLst>
                    <a:ext uri="{9D8B030D-6E8A-4147-A177-3AD203B41FA5}">
                      <a16:colId xmlns:a16="http://schemas.microsoft.com/office/drawing/2014/main" val="3919885659"/>
                    </a:ext>
                  </a:extLst>
                </a:gridCol>
                <a:gridCol w="2527293">
                  <a:extLst>
                    <a:ext uri="{9D8B030D-6E8A-4147-A177-3AD203B41FA5}">
                      <a16:colId xmlns:a16="http://schemas.microsoft.com/office/drawing/2014/main" val="3241697194"/>
                    </a:ext>
                  </a:extLst>
                </a:gridCol>
                <a:gridCol w="2040450">
                  <a:extLst>
                    <a:ext uri="{9D8B030D-6E8A-4147-A177-3AD203B41FA5}">
                      <a16:colId xmlns:a16="http://schemas.microsoft.com/office/drawing/2014/main" val="2222903559"/>
                    </a:ext>
                  </a:extLst>
                </a:gridCol>
              </a:tblGrid>
              <a:tr h="603251">
                <a:tc>
                  <a:txBody>
                    <a:bodyPr/>
                    <a:lstStyle/>
                    <a:p>
                      <a:pPr algn="l"/>
                      <a:r>
                        <a:rPr lang="en-US" sz="1800" dirty="0"/>
                        <a:t>Primary Safety Endpoint</a:t>
                      </a:r>
                    </a:p>
                    <a:p>
                      <a:pPr algn="l"/>
                      <a:r>
                        <a:rPr lang="en-US" sz="1800" dirty="0"/>
                        <a:t>Through 6 months post implant</a:t>
                      </a:r>
                      <a:endParaRPr lang="en-US" sz="1800" b="1" i="0" dirty="0">
                        <a:solidFill>
                          <a:schemeClr val="bg1"/>
                        </a:solidFill>
                        <a:latin typeface="+mn-lt"/>
                      </a:endParaRPr>
                    </a:p>
                  </a:txBody>
                  <a:tcPr marL="121920" marR="121920" marT="60960" marB="60960" anchor="b"/>
                </a:tc>
                <a:tc>
                  <a:txBody>
                    <a:bodyPr/>
                    <a:lstStyle/>
                    <a:p>
                      <a:pPr algn="ctr"/>
                      <a:r>
                        <a:rPr lang="en-US" sz="1800"/>
                        <a:t>Events</a:t>
                      </a:r>
                      <a:endParaRPr lang="en-US" sz="1800" b="1" i="0">
                        <a:latin typeface="+mn-lt"/>
                      </a:endParaRPr>
                    </a:p>
                  </a:txBody>
                  <a:tcPr marL="121920" marR="121920" marT="60960" marB="60960" anchor="b"/>
                </a:tc>
                <a:tc>
                  <a:txBody>
                    <a:bodyPr/>
                    <a:lstStyle/>
                    <a:p>
                      <a:pPr algn="ctr"/>
                      <a:r>
                        <a:rPr lang="en-US" sz="1800"/>
                        <a:t>Patients with Events</a:t>
                      </a:r>
                    </a:p>
                    <a:p>
                      <a:pPr algn="ctr"/>
                      <a:r>
                        <a:rPr lang="en-US" sz="1800"/>
                        <a:t>N = 34*</a:t>
                      </a:r>
                    </a:p>
                    <a:p>
                      <a:pPr algn="ctr"/>
                      <a:r>
                        <a:rPr lang="en-US" sz="1800"/>
                        <a:t>n (%)</a:t>
                      </a:r>
                      <a:endParaRPr lang="en-US" sz="1800" b="1" i="0">
                        <a:latin typeface="+mn-lt"/>
                      </a:endParaRPr>
                    </a:p>
                  </a:txBody>
                  <a:tcPr marL="121920" marR="121920" marT="60960" marB="60960" anchor="b"/>
                </a:tc>
                <a:tc>
                  <a:txBody>
                    <a:bodyPr/>
                    <a:lstStyle/>
                    <a:p>
                      <a:pPr algn="ctr"/>
                      <a:r>
                        <a:rPr lang="en-US" sz="1800"/>
                        <a:t>95% CI</a:t>
                      </a:r>
                      <a:endParaRPr lang="en-US" sz="1800" b="0" i="0">
                        <a:solidFill>
                          <a:schemeClr val="bg1"/>
                        </a:solidFill>
                        <a:latin typeface="+mn-lt"/>
                      </a:endParaRPr>
                    </a:p>
                  </a:txBody>
                  <a:tcPr marL="121920" marR="121920" marT="60960" marB="60960" anchor="b"/>
                </a:tc>
                <a:extLst>
                  <a:ext uri="{0D108BD9-81ED-4DB2-BD59-A6C34878D82A}">
                    <a16:rowId xmlns:a16="http://schemas.microsoft.com/office/drawing/2014/main" val="3048683060"/>
                  </a:ext>
                </a:extLst>
              </a:tr>
              <a:tr h="716026">
                <a:tc>
                  <a:txBody>
                    <a:bodyPr/>
                    <a:lstStyle/>
                    <a:p>
                      <a:pPr marL="91440" marR="0">
                        <a:lnSpc>
                          <a:spcPct val="100000"/>
                        </a:lnSpc>
                        <a:spcBef>
                          <a:spcPts val="0"/>
                        </a:spcBef>
                        <a:spcAft>
                          <a:spcPts val="0"/>
                        </a:spcAft>
                      </a:pPr>
                      <a:r>
                        <a:rPr lang="en-US" sz="1800">
                          <a:effectLst/>
                        </a:rPr>
                        <a:t>Primary safety endpoint</a:t>
                      </a:r>
                      <a:endParaRPr lang="en-US" sz="1800" b="1" i="0">
                        <a:effectLst/>
                        <a:latin typeface="+mn-lt"/>
                        <a:ea typeface="Cambria"/>
                        <a:cs typeface="Times New Roman" panose="02020603050405020304" pitchFamily="18" charset="0"/>
                      </a:endParaRPr>
                    </a:p>
                  </a:txBody>
                  <a:tcPr marR="50800" marT="0" marB="0" anchor="ctr"/>
                </a:tc>
                <a:tc>
                  <a:txBody>
                    <a:bodyPr/>
                    <a:lstStyle/>
                    <a:p>
                      <a:pPr marL="0" marR="0" algn="ctr">
                        <a:lnSpc>
                          <a:spcPct val="107000"/>
                        </a:lnSpc>
                        <a:spcBef>
                          <a:spcPts val="400"/>
                        </a:spcBef>
                        <a:spcAft>
                          <a:spcPts val="400"/>
                        </a:spcAft>
                      </a:pPr>
                      <a:r>
                        <a:rPr lang="en-US" sz="1800">
                          <a:effectLst/>
                        </a:rPr>
                        <a:t>6</a:t>
                      </a:r>
                      <a:endParaRPr lang="en-US" sz="1800" b="1" i="0">
                        <a:effectLst/>
                        <a:latin typeface="+mn-lt"/>
                        <a:ea typeface="Cambria"/>
                        <a:cs typeface="Times New Roman" panose="02020603050405020304" pitchFamily="18" charset="0"/>
                      </a:endParaRPr>
                    </a:p>
                  </a:txBody>
                  <a:tcPr marL="50800" marR="50800" marT="0" marB="0" anchor="ctr"/>
                </a:tc>
                <a:tc>
                  <a:txBody>
                    <a:bodyPr/>
                    <a:lstStyle/>
                    <a:p>
                      <a:pPr marL="0" marR="0" algn="ctr">
                        <a:lnSpc>
                          <a:spcPct val="107000"/>
                        </a:lnSpc>
                        <a:spcBef>
                          <a:spcPts val="400"/>
                        </a:spcBef>
                        <a:spcAft>
                          <a:spcPts val="400"/>
                        </a:spcAft>
                      </a:pPr>
                      <a:r>
                        <a:rPr lang="en-US" sz="1800">
                          <a:effectLst/>
                        </a:rPr>
                        <a:t>6 (18%)</a:t>
                      </a:r>
                      <a:endParaRPr lang="en-US" sz="1800" b="0" i="0">
                        <a:effectLst/>
                        <a:latin typeface="+mn-lt"/>
                        <a:ea typeface="Cambria"/>
                        <a:cs typeface="Times New Roman" panose="02020603050405020304" pitchFamily="18" charset="0"/>
                      </a:endParaRPr>
                    </a:p>
                  </a:txBody>
                  <a:tcPr marL="50800" marR="50800" marT="0" marB="0" anchor="ctr"/>
                </a:tc>
                <a:tc>
                  <a:txBody>
                    <a:bodyPr/>
                    <a:lstStyle/>
                    <a:p>
                      <a:pPr marL="0" marR="0" algn="ctr">
                        <a:lnSpc>
                          <a:spcPct val="107000"/>
                        </a:lnSpc>
                        <a:spcBef>
                          <a:spcPts val="400"/>
                        </a:spcBef>
                        <a:spcAft>
                          <a:spcPts val="400"/>
                        </a:spcAft>
                      </a:pPr>
                      <a:r>
                        <a:rPr lang="en-US" sz="1800">
                          <a:effectLst/>
                        </a:rPr>
                        <a:t>(6.8, 34.5)</a:t>
                      </a:r>
                      <a:endParaRPr lang="en-US" sz="1800" b="0" i="0">
                        <a:effectLst/>
                        <a:latin typeface="+mn-lt"/>
                        <a:ea typeface="Cambria"/>
                        <a:cs typeface="Times New Roman" panose="02020603050405020304" pitchFamily="18" charset="0"/>
                      </a:endParaRPr>
                    </a:p>
                  </a:txBody>
                  <a:tcPr marL="50800" marR="50800" marT="0" marB="0" anchor="ctr"/>
                </a:tc>
                <a:extLst>
                  <a:ext uri="{0D108BD9-81ED-4DB2-BD59-A6C34878D82A}">
                    <a16:rowId xmlns:a16="http://schemas.microsoft.com/office/drawing/2014/main" val="2110405445"/>
                  </a:ext>
                </a:extLst>
              </a:tr>
              <a:tr h="716026">
                <a:tc>
                  <a:txBody>
                    <a:bodyPr/>
                    <a:lstStyle/>
                    <a:p>
                      <a:pPr marL="548640" marR="0" lvl="1" indent="0">
                        <a:lnSpc>
                          <a:spcPct val="100000"/>
                        </a:lnSpc>
                        <a:spcBef>
                          <a:spcPts val="0"/>
                        </a:spcBef>
                        <a:spcAft>
                          <a:spcPts val="0"/>
                        </a:spcAft>
                      </a:pPr>
                      <a:r>
                        <a:rPr lang="en-US" sz="1800">
                          <a:effectLst/>
                        </a:rPr>
                        <a:t>Open surgical re-intervention</a:t>
                      </a:r>
                      <a:endParaRPr lang="en-US" sz="1800" b="1" i="0">
                        <a:effectLst/>
                        <a:latin typeface="+mn-lt"/>
                        <a:ea typeface="Cambria"/>
                      </a:endParaRPr>
                    </a:p>
                  </a:txBody>
                  <a:tcPr marL="50800" marR="50800" marT="0" marB="0" anchor="ctr"/>
                </a:tc>
                <a:tc>
                  <a:txBody>
                    <a:bodyPr/>
                    <a:lstStyle/>
                    <a:p>
                      <a:pPr marL="0" marR="0" algn="ctr">
                        <a:lnSpc>
                          <a:spcPct val="107000"/>
                        </a:lnSpc>
                        <a:spcBef>
                          <a:spcPts val="400"/>
                        </a:spcBef>
                        <a:spcAft>
                          <a:spcPts val="400"/>
                        </a:spcAft>
                      </a:pPr>
                      <a:r>
                        <a:rPr lang="en-US" sz="1800">
                          <a:effectLst/>
                        </a:rPr>
                        <a:t>0</a:t>
                      </a:r>
                      <a:endParaRPr lang="en-US" sz="1800" b="1" i="0">
                        <a:effectLst/>
                        <a:latin typeface="+mn-lt"/>
                        <a:ea typeface="Cambria"/>
                        <a:cs typeface="Times New Roman" panose="02020603050405020304" pitchFamily="18" charset="0"/>
                      </a:endParaRPr>
                    </a:p>
                  </a:txBody>
                  <a:tcPr marL="50800" marR="50800" marT="0" marB="0" anchor="ctr"/>
                </a:tc>
                <a:tc>
                  <a:txBody>
                    <a:bodyPr/>
                    <a:lstStyle/>
                    <a:p>
                      <a:pPr marL="0" marR="0" algn="ctr">
                        <a:lnSpc>
                          <a:spcPct val="107000"/>
                        </a:lnSpc>
                        <a:spcBef>
                          <a:spcPts val="400"/>
                        </a:spcBef>
                        <a:spcAft>
                          <a:spcPts val="400"/>
                        </a:spcAft>
                      </a:pPr>
                      <a:r>
                        <a:rPr lang="en-US" sz="1800">
                          <a:effectLst/>
                        </a:rPr>
                        <a:t>0</a:t>
                      </a:r>
                      <a:endParaRPr lang="en-US" sz="1800" b="1" i="0">
                        <a:effectLst/>
                        <a:latin typeface="+mn-lt"/>
                        <a:ea typeface="Cambria"/>
                        <a:cs typeface="Times New Roman" panose="02020603050405020304" pitchFamily="18" charset="0"/>
                      </a:endParaRPr>
                    </a:p>
                  </a:txBody>
                  <a:tcPr marL="50800" marR="50800" marT="0" marB="0" anchor="ctr"/>
                </a:tc>
                <a:tc>
                  <a:txBody>
                    <a:bodyPr/>
                    <a:lstStyle/>
                    <a:p>
                      <a:pPr marL="0" marR="0" algn="ctr">
                        <a:lnSpc>
                          <a:spcPct val="107000"/>
                        </a:lnSpc>
                        <a:spcBef>
                          <a:spcPts val="400"/>
                        </a:spcBef>
                        <a:spcAft>
                          <a:spcPts val="400"/>
                        </a:spcAft>
                      </a:pPr>
                      <a:r>
                        <a:rPr lang="en-US" sz="1800">
                          <a:effectLst/>
                        </a:rPr>
                        <a:t>(0.0, 10.3)</a:t>
                      </a:r>
                      <a:endParaRPr lang="en-US" sz="1800" b="0" i="0">
                        <a:effectLst/>
                        <a:latin typeface="+mn-lt"/>
                        <a:ea typeface="Cambria"/>
                        <a:cs typeface="Times New Roman" panose="02020603050405020304" pitchFamily="18" charset="0"/>
                      </a:endParaRPr>
                    </a:p>
                  </a:txBody>
                  <a:tcPr marL="50800" marR="50800" marT="0" marB="0" anchor="ctr"/>
                </a:tc>
                <a:extLst>
                  <a:ext uri="{0D108BD9-81ED-4DB2-BD59-A6C34878D82A}">
                    <a16:rowId xmlns:a16="http://schemas.microsoft.com/office/drawing/2014/main" val="2028680311"/>
                  </a:ext>
                </a:extLst>
              </a:tr>
              <a:tr h="716026">
                <a:tc>
                  <a:txBody>
                    <a:bodyPr/>
                    <a:lstStyle/>
                    <a:p>
                      <a:pPr marL="548640" marR="0" lvl="1" indent="0">
                        <a:lnSpc>
                          <a:spcPct val="100000"/>
                        </a:lnSpc>
                        <a:spcBef>
                          <a:spcPts val="0"/>
                        </a:spcBef>
                        <a:spcAft>
                          <a:spcPts val="0"/>
                        </a:spcAft>
                      </a:pPr>
                      <a:r>
                        <a:rPr lang="en-US" sz="1800">
                          <a:effectLst/>
                        </a:rPr>
                        <a:t>Pump explant without replacement due to related AE</a:t>
                      </a:r>
                      <a:endParaRPr lang="en-US" sz="1800" b="1" i="0">
                        <a:effectLst/>
                        <a:latin typeface="+mn-lt"/>
                        <a:ea typeface="Cambria"/>
                        <a:cs typeface="Times New Roman" panose="02020603050405020304" pitchFamily="18" charset="0"/>
                      </a:endParaRPr>
                    </a:p>
                  </a:txBody>
                  <a:tcPr marL="50800" marR="50800" marT="0" marB="0" anchor="ctr"/>
                </a:tc>
                <a:tc>
                  <a:txBody>
                    <a:bodyPr/>
                    <a:lstStyle/>
                    <a:p>
                      <a:pPr marL="0" marR="0" algn="ctr">
                        <a:lnSpc>
                          <a:spcPct val="107000"/>
                        </a:lnSpc>
                        <a:spcBef>
                          <a:spcPts val="400"/>
                        </a:spcBef>
                        <a:spcAft>
                          <a:spcPts val="400"/>
                        </a:spcAft>
                      </a:pPr>
                      <a:r>
                        <a:rPr lang="en-US" sz="1800">
                          <a:effectLst/>
                        </a:rPr>
                        <a:t>6</a:t>
                      </a:r>
                      <a:endParaRPr lang="en-US" sz="1800" b="1" i="0">
                        <a:effectLst/>
                        <a:latin typeface="+mn-lt"/>
                        <a:ea typeface="Cambria"/>
                        <a:cs typeface="Times New Roman" panose="02020603050405020304" pitchFamily="18" charset="0"/>
                      </a:endParaRPr>
                    </a:p>
                  </a:txBody>
                  <a:tcPr marL="50800" marR="50800" marT="0" marB="0" anchor="ctr"/>
                </a:tc>
                <a:tc>
                  <a:txBody>
                    <a:bodyPr/>
                    <a:lstStyle/>
                    <a:p>
                      <a:pPr marL="0" marR="0" algn="ctr">
                        <a:lnSpc>
                          <a:spcPct val="107000"/>
                        </a:lnSpc>
                        <a:spcBef>
                          <a:spcPts val="400"/>
                        </a:spcBef>
                        <a:spcAft>
                          <a:spcPts val="400"/>
                        </a:spcAft>
                      </a:pPr>
                      <a:r>
                        <a:rPr lang="en-US" sz="1800">
                          <a:effectLst/>
                        </a:rPr>
                        <a:t>6 (18%)</a:t>
                      </a:r>
                      <a:endParaRPr lang="en-US" sz="1800" b="0" i="0">
                        <a:effectLst/>
                        <a:latin typeface="+mn-lt"/>
                        <a:ea typeface="Cambria"/>
                        <a:cs typeface="Times New Roman" panose="02020603050405020304" pitchFamily="18" charset="0"/>
                      </a:endParaRPr>
                    </a:p>
                  </a:txBody>
                  <a:tcPr marL="50800" marR="50800" marT="0" marB="0" anchor="ctr"/>
                </a:tc>
                <a:tc>
                  <a:txBody>
                    <a:bodyPr/>
                    <a:lstStyle/>
                    <a:p>
                      <a:pPr marL="0" marR="0" algn="ctr">
                        <a:lnSpc>
                          <a:spcPct val="107000"/>
                        </a:lnSpc>
                        <a:spcBef>
                          <a:spcPts val="400"/>
                        </a:spcBef>
                        <a:spcAft>
                          <a:spcPts val="400"/>
                        </a:spcAft>
                      </a:pPr>
                      <a:r>
                        <a:rPr lang="en-US" sz="1800">
                          <a:effectLst/>
                        </a:rPr>
                        <a:t>(6.8, 34.5)</a:t>
                      </a:r>
                      <a:endParaRPr lang="en-US" sz="1800" b="0" i="0">
                        <a:effectLst/>
                        <a:latin typeface="+mn-lt"/>
                        <a:ea typeface="Cambria"/>
                        <a:cs typeface="Times New Roman" panose="02020603050405020304" pitchFamily="18" charset="0"/>
                      </a:endParaRPr>
                    </a:p>
                  </a:txBody>
                  <a:tcPr marL="50800" marR="50800" marT="0" marB="0" anchor="ctr"/>
                </a:tc>
                <a:extLst>
                  <a:ext uri="{0D108BD9-81ED-4DB2-BD59-A6C34878D82A}">
                    <a16:rowId xmlns:a16="http://schemas.microsoft.com/office/drawing/2014/main" val="3431203948"/>
                  </a:ext>
                </a:extLst>
              </a:tr>
              <a:tr h="716026">
                <a:tc>
                  <a:txBody>
                    <a:bodyPr/>
                    <a:lstStyle/>
                    <a:p>
                      <a:pPr marL="548640" marR="0" lvl="1" algn="l" defTabSz="914400" rtl="0" eaLnBrk="1" latinLnBrk="0" hangingPunct="1">
                        <a:lnSpc>
                          <a:spcPct val="100000"/>
                        </a:lnSpc>
                        <a:spcBef>
                          <a:spcPts val="0"/>
                        </a:spcBef>
                        <a:spcAft>
                          <a:spcPts val="400"/>
                        </a:spcAft>
                      </a:pPr>
                      <a:r>
                        <a:rPr lang="en-US" sz="1800" kern="1200">
                          <a:effectLst/>
                        </a:rPr>
                        <a:t>Pump system related death</a:t>
                      </a:r>
                      <a:endParaRPr lang="en-US" sz="1800" b="1" i="0" kern="1200">
                        <a:solidFill>
                          <a:schemeClr val="dk1"/>
                        </a:solidFill>
                        <a:effectLst/>
                        <a:latin typeface="+mn-lt"/>
                        <a:ea typeface="Cambria"/>
                        <a:cs typeface="+mn-cs"/>
                      </a:endParaRPr>
                    </a:p>
                  </a:txBody>
                  <a:tcPr marL="50800" marR="50800" marT="0" marB="0" anchor="ctr"/>
                </a:tc>
                <a:tc>
                  <a:txBody>
                    <a:bodyPr/>
                    <a:lstStyle/>
                    <a:p>
                      <a:pPr marL="0" marR="0" indent="0" algn="ctr" defTabSz="914400" rtl="0" eaLnBrk="1" latinLnBrk="0" hangingPunct="1">
                        <a:lnSpc>
                          <a:spcPct val="107000"/>
                        </a:lnSpc>
                        <a:spcBef>
                          <a:spcPts val="400"/>
                        </a:spcBef>
                        <a:spcAft>
                          <a:spcPts val="400"/>
                        </a:spcAft>
                      </a:pPr>
                      <a:r>
                        <a:rPr lang="en-US" sz="1800" kern="1200">
                          <a:effectLst/>
                        </a:rPr>
                        <a:t>0</a:t>
                      </a:r>
                      <a:endParaRPr lang="en-US" sz="1800" b="1" i="0" kern="1200">
                        <a:solidFill>
                          <a:schemeClr val="dk1"/>
                        </a:solidFill>
                        <a:effectLst/>
                        <a:latin typeface="+mn-lt"/>
                        <a:ea typeface="Cambria"/>
                        <a:cs typeface="+mn-cs"/>
                      </a:endParaRPr>
                    </a:p>
                  </a:txBody>
                  <a:tcPr marL="50800" marR="50800" marT="0" marB="0" anchor="ctr"/>
                </a:tc>
                <a:tc>
                  <a:txBody>
                    <a:bodyPr/>
                    <a:lstStyle/>
                    <a:p>
                      <a:pPr marL="0" marR="0" indent="0" algn="ctr" defTabSz="914400" rtl="0" eaLnBrk="1" latinLnBrk="0" hangingPunct="1">
                        <a:lnSpc>
                          <a:spcPct val="107000"/>
                        </a:lnSpc>
                        <a:spcBef>
                          <a:spcPts val="400"/>
                        </a:spcBef>
                        <a:spcAft>
                          <a:spcPts val="400"/>
                        </a:spcAft>
                      </a:pPr>
                      <a:r>
                        <a:rPr lang="en-US" sz="1800" kern="1200">
                          <a:effectLst/>
                        </a:rPr>
                        <a:t>0</a:t>
                      </a:r>
                      <a:endParaRPr lang="en-US" sz="1800" b="1" i="0" kern="1200">
                        <a:solidFill>
                          <a:schemeClr val="dk1"/>
                        </a:solidFill>
                        <a:effectLst/>
                        <a:latin typeface="+mn-lt"/>
                        <a:ea typeface="Cambria"/>
                        <a:cs typeface="+mn-cs"/>
                      </a:endParaRPr>
                    </a:p>
                  </a:txBody>
                  <a:tcPr marL="50800" marR="50800" marT="0" marB="0" anchor="ctr"/>
                </a:tc>
                <a:tc>
                  <a:txBody>
                    <a:bodyPr/>
                    <a:lstStyle/>
                    <a:p>
                      <a:pPr marL="0" marR="0" indent="0" algn="ctr" defTabSz="914400" rtl="0" eaLnBrk="1" latinLnBrk="0" hangingPunct="1">
                        <a:lnSpc>
                          <a:spcPct val="107000"/>
                        </a:lnSpc>
                        <a:spcBef>
                          <a:spcPts val="400"/>
                        </a:spcBef>
                        <a:spcAft>
                          <a:spcPts val="400"/>
                        </a:spcAft>
                      </a:pPr>
                      <a:r>
                        <a:rPr lang="en-US" sz="1800" kern="1200" dirty="0">
                          <a:effectLst/>
                        </a:rPr>
                        <a:t>(0.0, 10.3)</a:t>
                      </a:r>
                      <a:endParaRPr lang="en-US" sz="1800" b="0" i="0" kern="1200" dirty="0">
                        <a:solidFill>
                          <a:schemeClr val="dk1"/>
                        </a:solidFill>
                        <a:effectLst/>
                        <a:latin typeface="+mn-lt"/>
                        <a:ea typeface="Cambria"/>
                        <a:cs typeface="+mn-cs"/>
                      </a:endParaRPr>
                    </a:p>
                  </a:txBody>
                  <a:tcPr marL="50800" marR="50800" marT="0" marB="0" anchor="ctr"/>
                </a:tc>
                <a:extLst>
                  <a:ext uri="{0D108BD9-81ED-4DB2-BD59-A6C34878D82A}">
                    <a16:rowId xmlns:a16="http://schemas.microsoft.com/office/drawing/2014/main" val="1277354143"/>
                  </a:ext>
                </a:extLst>
              </a:tr>
            </a:tbl>
          </a:graphicData>
        </a:graphic>
      </p:graphicFrame>
      <p:sp>
        <p:nvSpPr>
          <p:cNvPr id="6" name="TextBox 5">
            <a:extLst>
              <a:ext uri="{FF2B5EF4-FFF2-40B4-BE49-F238E27FC236}">
                <a16:creationId xmlns:a16="http://schemas.microsoft.com/office/drawing/2014/main" id="{3A72FD38-94F2-9D4F-5D29-EDF393C1D1F3}"/>
              </a:ext>
            </a:extLst>
          </p:cNvPr>
          <p:cNvSpPr txBox="1"/>
          <p:nvPr/>
        </p:nvSpPr>
        <p:spPr>
          <a:xfrm>
            <a:off x="1015591" y="5430996"/>
            <a:ext cx="8229600"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Expected PSE rate: 15% </a:t>
            </a:r>
          </a:p>
        </p:txBody>
      </p:sp>
      <p:pic>
        <p:nvPicPr>
          <p:cNvPr id="10" name="Picture 9"/>
          <p:cNvPicPr>
            <a:picLocks noChangeAspect="1"/>
          </p:cNvPicPr>
          <p:nvPr/>
        </p:nvPicPr>
        <p:blipFill rotWithShape="1">
          <a:blip r:embed="rId3"/>
          <a:srcRect l="11571" t="19959" r="13222" b="16821"/>
          <a:stretch/>
        </p:blipFill>
        <p:spPr>
          <a:xfrm>
            <a:off x="195944" y="120454"/>
            <a:ext cx="906462" cy="761196"/>
          </a:xfrm>
          <a:prstGeom prst="rect">
            <a:avLst/>
          </a:prstGeom>
        </p:spPr>
      </p:pic>
      <p:sp>
        <p:nvSpPr>
          <p:cNvPr id="11" name="Rectangle 10"/>
          <p:cNvSpPr/>
          <p:nvPr/>
        </p:nvSpPr>
        <p:spPr>
          <a:xfrm>
            <a:off x="1061185" y="6387154"/>
            <a:ext cx="9684061" cy="369332"/>
          </a:xfrm>
          <a:prstGeom prst="rect">
            <a:avLst/>
          </a:prstGeom>
        </p:spPr>
        <p:txBody>
          <a:bodyPr wrap="none">
            <a:spAutoFit/>
          </a:bodyPr>
          <a:lstStyle/>
          <a:p>
            <a:pPr lvl="0">
              <a:defRPr/>
            </a:pPr>
            <a:r>
              <a:rPr lang="en-GB" sz="900" i="1" dirty="0">
                <a:solidFill>
                  <a:schemeClr val="tx1">
                    <a:lumMod val="65000"/>
                    <a:lumOff val="35000"/>
                  </a:schemeClr>
                </a:solidFill>
                <a:latin typeface="Arial"/>
              </a:rPr>
              <a:t>Source:  alfapump system SSED (summary of safety and effectiveness) PMA </a:t>
            </a:r>
            <a:r>
              <a:rPr lang="en-GB" sz="900" i="1" dirty="0" smtClean="0">
                <a:solidFill>
                  <a:schemeClr val="tx1">
                    <a:lumMod val="65000"/>
                    <a:lumOff val="35000"/>
                  </a:schemeClr>
                </a:solidFill>
                <a:latin typeface="Arial"/>
              </a:rPr>
              <a:t>230044</a:t>
            </a:r>
          </a:p>
          <a:p>
            <a:pPr>
              <a:defRPr/>
            </a:pPr>
            <a:r>
              <a:rPr lang="en-US" sz="900" i="1" dirty="0">
                <a:solidFill>
                  <a:schemeClr val="tx1">
                    <a:lumMod val="65000"/>
                    <a:lumOff val="35000"/>
                  </a:schemeClr>
                </a:solidFill>
                <a:latin typeface="Arial"/>
              </a:rPr>
              <a:t>*Per pre-specified imputation rules, patients with death or withdrawal due to unrelated cause (per CEC adjudication) are excluded from analysis (n = 6) leaving 34 evaluable </a:t>
            </a:r>
            <a:r>
              <a:rPr lang="en-US" sz="900" i="1" dirty="0" err="1">
                <a:solidFill>
                  <a:schemeClr val="tx1">
                    <a:lumMod val="65000"/>
                    <a:lumOff val="35000"/>
                  </a:schemeClr>
                </a:solidFill>
                <a:latin typeface="Arial"/>
              </a:rPr>
              <a:t>mITT</a:t>
            </a:r>
            <a:r>
              <a:rPr lang="en-US" sz="900" i="1" dirty="0">
                <a:solidFill>
                  <a:schemeClr val="tx1">
                    <a:lumMod val="65000"/>
                    <a:lumOff val="35000"/>
                  </a:schemeClr>
                </a:solidFill>
                <a:latin typeface="Arial"/>
              </a:rPr>
              <a:t> </a:t>
            </a:r>
            <a:r>
              <a:rPr lang="en-US" sz="900" i="1" dirty="0" smtClean="0">
                <a:solidFill>
                  <a:schemeClr val="tx1">
                    <a:lumMod val="65000"/>
                    <a:lumOff val="35000"/>
                  </a:schemeClr>
                </a:solidFill>
                <a:latin typeface="Arial"/>
              </a:rPr>
              <a:t>patients</a:t>
            </a:r>
            <a:endParaRPr lang="en-US" sz="900" i="1" dirty="0">
              <a:solidFill>
                <a:schemeClr val="tx1">
                  <a:lumMod val="65000"/>
                  <a:lumOff val="35000"/>
                </a:schemeClr>
              </a:solidFill>
              <a:latin typeface="Arial"/>
            </a:endParaRPr>
          </a:p>
        </p:txBody>
      </p:sp>
    </p:spTree>
    <p:extLst>
      <p:ext uri="{BB962C8B-B14F-4D97-AF65-F5344CB8AC3E}">
        <p14:creationId xmlns:p14="http://schemas.microsoft.com/office/powerpoint/2010/main" val="8303146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725" y="452438"/>
            <a:ext cx="11134796" cy="469900"/>
          </a:xfrm>
        </p:spPr>
        <p:txBody>
          <a:bodyPr/>
          <a:lstStyle/>
          <a:p>
            <a:r>
              <a:rPr lang="en-GB" dirty="0" err="1">
                <a:solidFill>
                  <a:srgbClr val="005187"/>
                </a:solidFill>
              </a:rPr>
              <a:t>a</a:t>
            </a:r>
            <a:r>
              <a:rPr lang="en-GB" dirty="0" err="1" smtClean="0">
                <a:solidFill>
                  <a:srgbClr val="005187"/>
                </a:solidFill>
              </a:rPr>
              <a:t>lfapump</a:t>
            </a:r>
            <a:r>
              <a:rPr lang="en-GB" dirty="0" smtClean="0">
                <a:solidFill>
                  <a:srgbClr val="005187"/>
                </a:solidFill>
              </a:rPr>
              <a:t> safety profile comparable to </a:t>
            </a:r>
            <a:r>
              <a:rPr lang="en-US" dirty="0">
                <a:solidFill>
                  <a:srgbClr val="005187"/>
                </a:solidFill>
              </a:rPr>
              <a:t>standard </a:t>
            </a:r>
            <a:r>
              <a:rPr lang="en-US" dirty="0" smtClean="0">
                <a:solidFill>
                  <a:srgbClr val="005187"/>
                </a:solidFill>
              </a:rPr>
              <a:t>of care</a:t>
            </a:r>
            <a:endParaRPr lang="en-US" dirty="0">
              <a:solidFill>
                <a:srgbClr val="005187"/>
              </a:solidFill>
            </a:endParaRPr>
          </a:p>
        </p:txBody>
      </p:sp>
      <p:sp>
        <p:nvSpPr>
          <p:cNvPr id="3" name="Content Placeholder 2"/>
          <p:cNvSpPr>
            <a:spLocks noGrp="1"/>
          </p:cNvSpPr>
          <p:nvPr>
            <p:ph sz="quarter" idx="13"/>
          </p:nvPr>
        </p:nvSpPr>
        <p:spPr/>
        <p:txBody>
          <a:bodyPr/>
          <a:lstStyle/>
          <a:p>
            <a:r>
              <a:rPr lang="en-GB" dirty="0" smtClean="0"/>
              <a:t>Comparison for the six months post-implantation</a:t>
            </a:r>
            <a:endParaRPr lang="en-GB" dirty="0"/>
          </a:p>
        </p:txBody>
      </p:sp>
      <p:sp>
        <p:nvSpPr>
          <p:cNvPr id="5" name="Slide Number Placeholder 4"/>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0C9FE-973E-4245-ABF7-59D3044B89DA}"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graphicFrame>
        <p:nvGraphicFramePr>
          <p:cNvPr id="6" name="Table 5"/>
          <p:cNvGraphicFramePr>
            <a:graphicFrameLocks noGrp="1"/>
          </p:cNvGraphicFramePr>
          <p:nvPr>
            <p:extLst/>
          </p:nvPr>
        </p:nvGraphicFramePr>
        <p:xfrm>
          <a:off x="1299308" y="1962312"/>
          <a:ext cx="8313042" cy="2662288"/>
        </p:xfrm>
        <a:graphic>
          <a:graphicData uri="http://schemas.openxmlformats.org/drawingml/2006/table">
            <a:tbl>
              <a:tblPr firstRow="1" bandRow="1">
                <a:tableStyleId>{5C22544A-7EE6-4342-B048-85BDC9FD1C3A}</a:tableStyleId>
              </a:tblPr>
              <a:tblGrid>
                <a:gridCol w="2771014">
                  <a:extLst>
                    <a:ext uri="{9D8B030D-6E8A-4147-A177-3AD203B41FA5}">
                      <a16:colId xmlns:a16="http://schemas.microsoft.com/office/drawing/2014/main" val="319763191"/>
                    </a:ext>
                  </a:extLst>
                </a:gridCol>
                <a:gridCol w="2771014">
                  <a:extLst>
                    <a:ext uri="{9D8B030D-6E8A-4147-A177-3AD203B41FA5}">
                      <a16:colId xmlns:a16="http://schemas.microsoft.com/office/drawing/2014/main" val="1500157681"/>
                    </a:ext>
                  </a:extLst>
                </a:gridCol>
                <a:gridCol w="2771014">
                  <a:extLst>
                    <a:ext uri="{9D8B030D-6E8A-4147-A177-3AD203B41FA5}">
                      <a16:colId xmlns:a16="http://schemas.microsoft.com/office/drawing/2014/main" val="997006285"/>
                    </a:ext>
                  </a:extLst>
                </a:gridCol>
              </a:tblGrid>
              <a:tr h="612000">
                <a:tc>
                  <a:txBody>
                    <a:bodyPr/>
                    <a:lstStyle/>
                    <a:p>
                      <a:pPr>
                        <a:lnSpc>
                          <a:spcPct val="115000"/>
                        </a:lnSpc>
                        <a:spcAft>
                          <a:spcPts val="600"/>
                        </a:spcAft>
                      </a:pPr>
                      <a:r>
                        <a:rPr lang="en-GB" sz="1600" dirty="0">
                          <a:solidFill>
                            <a:srgbClr val="FFFFFF"/>
                          </a:solidFill>
                          <a:effectLst/>
                          <a:latin typeface="+mn-lt"/>
                          <a:ea typeface="Times New Roman" panose="02020603050405020304" pitchFamily="18" charset="0"/>
                          <a:cs typeface="Times New Roman" panose="02020603050405020304" pitchFamily="18" charset="0"/>
                        </a:rPr>
                        <a:t>Six month </a:t>
                      </a:r>
                      <a:r>
                        <a:rPr lang="en-GB" sz="1600" dirty="0" smtClean="0">
                          <a:solidFill>
                            <a:srgbClr val="FFFFFF"/>
                          </a:solidFill>
                          <a:effectLst/>
                          <a:latin typeface="+mn-lt"/>
                          <a:ea typeface="Times New Roman" panose="02020603050405020304" pitchFamily="18" charset="0"/>
                          <a:cs typeface="Times New Roman" panose="02020603050405020304" pitchFamily="18" charset="0"/>
                        </a:rPr>
                        <a:t>data</a:t>
                      </a:r>
                      <a:r>
                        <a:rPr lang="en-GB" sz="1600" baseline="30000" dirty="0" smtClean="0">
                          <a:solidFill>
                            <a:srgbClr val="FFFFFF"/>
                          </a:solidFill>
                          <a:effectLst/>
                          <a:latin typeface="+mn-lt"/>
                          <a:ea typeface="Times New Roman" panose="02020603050405020304" pitchFamily="18" charset="0"/>
                          <a:cs typeface="Times New Roman" panose="02020603050405020304" pitchFamily="18" charset="0"/>
                        </a:rPr>
                        <a:t>(1)</a:t>
                      </a:r>
                      <a:endParaRPr lang="en-US" sz="1600" baseline="30000"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005187"/>
                    </a:solidFill>
                  </a:tcPr>
                </a:tc>
                <a:tc>
                  <a:txBody>
                    <a:bodyPr/>
                    <a:lstStyle/>
                    <a:p>
                      <a:pPr algn="ctr">
                        <a:lnSpc>
                          <a:spcPct val="115000"/>
                        </a:lnSpc>
                        <a:spcAft>
                          <a:spcPts val="600"/>
                        </a:spcAft>
                      </a:pPr>
                      <a:r>
                        <a:rPr lang="en-US" sz="1600" b="1" dirty="0">
                          <a:solidFill>
                            <a:srgbClr val="FFFFFF"/>
                          </a:solidFill>
                          <a:effectLst/>
                          <a:latin typeface="+mn-lt"/>
                          <a:ea typeface="Calibri" panose="020F0502020204030204" pitchFamily="34" charset="0"/>
                          <a:cs typeface="Times New Roman" panose="02020603050405020304" pitchFamily="18" charset="0"/>
                        </a:rPr>
                        <a:t>NACSELD-III Registry Matched </a:t>
                      </a:r>
                      <a:r>
                        <a:rPr lang="en-US" sz="1600" b="1" dirty="0" smtClean="0">
                          <a:solidFill>
                            <a:srgbClr val="FFFFFF"/>
                          </a:solidFill>
                          <a:effectLst/>
                          <a:latin typeface="+mn-lt"/>
                          <a:ea typeface="Calibri" panose="020F0502020204030204" pitchFamily="34" charset="0"/>
                          <a:cs typeface="Times New Roman" panose="02020603050405020304" pitchFamily="18" charset="0"/>
                        </a:rPr>
                        <a:t>Patients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5187"/>
                    </a:solidFill>
                  </a:tcPr>
                </a:tc>
                <a:tc>
                  <a:txBody>
                    <a:bodyPr/>
                    <a:lstStyle/>
                    <a:p>
                      <a:pPr marL="0" marR="0" lvl="0" indent="0" algn="ctr" defTabSz="914400" rtl="0" eaLnBrk="1" fontAlgn="auto" latinLnBrk="0" hangingPunct="1">
                        <a:lnSpc>
                          <a:spcPct val="115000"/>
                        </a:lnSpc>
                        <a:spcBef>
                          <a:spcPts val="0"/>
                        </a:spcBef>
                        <a:spcAft>
                          <a:spcPts val="600"/>
                        </a:spcAft>
                        <a:buClrTx/>
                        <a:buSzTx/>
                        <a:buFontTx/>
                        <a:buNone/>
                        <a:tabLst/>
                        <a:defRPr/>
                      </a:pPr>
                      <a:r>
                        <a:rPr lang="en-GB" sz="1600" b="1" dirty="0">
                          <a:solidFill>
                            <a:srgbClr val="FFFFFF"/>
                          </a:solidFill>
                          <a:effectLst/>
                          <a:latin typeface="+mn-lt"/>
                          <a:ea typeface="Times New Roman" panose="02020603050405020304" pitchFamily="18" charset="0"/>
                          <a:cs typeface="Times New Roman" panose="02020603050405020304" pitchFamily="18" charset="0"/>
                        </a:rPr>
                        <a:t>POSEIDON </a:t>
                      </a:r>
                      <a:r>
                        <a:rPr lang="en-GB" sz="1600" b="1" dirty="0" smtClean="0">
                          <a:solidFill>
                            <a:srgbClr val="FFFFFF"/>
                          </a:solidFill>
                          <a:effectLst/>
                          <a:latin typeface="+mn-lt"/>
                          <a:ea typeface="Times New Roman" panose="02020603050405020304" pitchFamily="18" charset="0"/>
                          <a:cs typeface="Times New Roman" panose="02020603050405020304" pitchFamily="18" charset="0"/>
                        </a:rPr>
                        <a:t>Pivotal Cohort</a:t>
                      </a:r>
                      <a:r>
                        <a:rPr lang="en-GB" sz="1600" b="1" kern="1200" baseline="30000" dirty="0" smtClean="0">
                          <a:solidFill>
                            <a:srgbClr val="FFFFFF"/>
                          </a:solidFill>
                          <a:effectLst/>
                          <a:latin typeface="+mn-lt"/>
                          <a:ea typeface="Times New Roman" panose="02020603050405020304" pitchFamily="18" charset="0"/>
                          <a:cs typeface="Times New Roman" panose="02020603050405020304" pitchFamily="18" charset="0"/>
                        </a:rPr>
                        <a:t>(2)</a:t>
                      </a:r>
                      <a:endParaRPr lang="en-US" sz="1600" b="1" kern="1200" baseline="30000" dirty="0" smtClean="0">
                        <a:solidFill>
                          <a:schemeClr val="lt1"/>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005187"/>
                    </a:solidFill>
                  </a:tcPr>
                </a:tc>
                <a:extLst>
                  <a:ext uri="{0D108BD9-81ED-4DB2-BD59-A6C34878D82A}">
                    <a16:rowId xmlns:a16="http://schemas.microsoft.com/office/drawing/2014/main" val="1971600767"/>
                  </a:ext>
                </a:extLst>
              </a:tr>
              <a:tr h="370840">
                <a:tc>
                  <a:txBody>
                    <a:bodyPr/>
                    <a:lstStyle/>
                    <a:p>
                      <a:pPr>
                        <a:lnSpc>
                          <a:spcPct val="115000"/>
                        </a:lnSpc>
                        <a:spcAft>
                          <a:spcPts val="600"/>
                        </a:spcAft>
                      </a:pPr>
                      <a:r>
                        <a:rPr lang="en-GB" sz="1400" b="1" dirty="0">
                          <a:solidFill>
                            <a:schemeClr val="accent4"/>
                          </a:solidFill>
                          <a:effectLst/>
                          <a:latin typeface="+mn-lt"/>
                          <a:ea typeface="Times New Roman" panose="02020603050405020304" pitchFamily="18" charset="0"/>
                          <a:cs typeface="Times New Roman" panose="02020603050405020304" pitchFamily="18" charset="0"/>
                        </a:rPr>
                        <a:t>Any Death or Hospitalization </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45.9% (17/37)</a:t>
                      </a:r>
                      <a:endParaRPr lang="en-US" sz="1400" b="1"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Times New Roman" panose="02020603050405020304" pitchFamily="18" charset="0"/>
                          <a:cs typeface="Times New Roman" panose="02020603050405020304" pitchFamily="18" charset="0"/>
                        </a:rPr>
                        <a:t>56.8% </a:t>
                      </a:r>
                      <a:r>
                        <a:rPr lang="en-GB" sz="1400" dirty="0">
                          <a:solidFill>
                            <a:schemeClr val="accent4"/>
                          </a:solidFill>
                          <a:effectLst/>
                          <a:latin typeface="+mn-lt"/>
                          <a:ea typeface="Times New Roman" panose="02020603050405020304" pitchFamily="18" charset="0"/>
                          <a:cs typeface="Times New Roman" panose="02020603050405020304" pitchFamily="18" charset="0"/>
                        </a:rPr>
                        <a:t>(</a:t>
                      </a:r>
                      <a:r>
                        <a:rPr lang="en-GB" sz="1400" dirty="0" smtClean="0">
                          <a:solidFill>
                            <a:schemeClr val="accent4"/>
                          </a:solidFill>
                          <a:effectLst/>
                          <a:latin typeface="+mn-lt"/>
                          <a:ea typeface="Times New Roman" panose="02020603050405020304" pitchFamily="18" charset="0"/>
                          <a:cs typeface="Times New Roman" panose="02020603050405020304" pitchFamily="18" charset="0"/>
                        </a:rPr>
                        <a:t>21/37)</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82471747"/>
                  </a:ext>
                </a:extLst>
              </a:tr>
              <a:tr h="370840">
                <a:tc>
                  <a:txBody>
                    <a:bodyPr/>
                    <a:lstStyle/>
                    <a:p>
                      <a:pPr marL="102870">
                        <a:lnSpc>
                          <a:spcPct val="115000"/>
                        </a:lnSpc>
                        <a:spcAft>
                          <a:spcPts val="600"/>
                        </a:spcAft>
                      </a:pPr>
                      <a:r>
                        <a:rPr lang="en-GB" sz="1400" b="1" dirty="0">
                          <a:solidFill>
                            <a:schemeClr val="accent4"/>
                          </a:solidFill>
                          <a:effectLst/>
                          <a:latin typeface="+mn-lt"/>
                          <a:ea typeface="Times New Roman" panose="02020603050405020304" pitchFamily="18" charset="0"/>
                          <a:cs typeface="Times New Roman" panose="02020603050405020304" pitchFamily="18" charset="0"/>
                        </a:rPr>
                        <a:t>Death</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10.8% (4/37)</a:t>
                      </a:r>
                      <a:endParaRPr lang="en-US" sz="1400" b="1"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Times New Roman" panose="02020603050405020304" pitchFamily="18" charset="0"/>
                          <a:cs typeface="Times New Roman" panose="02020603050405020304" pitchFamily="18" charset="0"/>
                        </a:rPr>
                        <a:t>10.8% (4/37)</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6644190"/>
                  </a:ext>
                </a:extLst>
              </a:tr>
              <a:tr h="370840">
                <a:tc>
                  <a:txBody>
                    <a:bodyPr/>
                    <a:lstStyle/>
                    <a:p>
                      <a:pPr marL="102870">
                        <a:lnSpc>
                          <a:spcPct val="115000"/>
                        </a:lnSpc>
                        <a:spcAft>
                          <a:spcPts val="600"/>
                        </a:spcAft>
                      </a:pPr>
                      <a:r>
                        <a:rPr lang="en-GB" sz="1400" b="1" dirty="0">
                          <a:solidFill>
                            <a:schemeClr val="accent4"/>
                          </a:solidFill>
                          <a:effectLst/>
                          <a:latin typeface="+mn-lt"/>
                          <a:ea typeface="Times New Roman" panose="02020603050405020304" pitchFamily="18" charset="0"/>
                          <a:cs typeface="Times New Roman" panose="02020603050405020304" pitchFamily="18" charset="0"/>
                        </a:rPr>
                        <a:t>Hospitalization</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35.1% </a:t>
                      </a:r>
                      <a:r>
                        <a:rPr lang="en-GB" sz="1400" b="1" dirty="0">
                          <a:solidFill>
                            <a:schemeClr val="accent4"/>
                          </a:solidFill>
                          <a:effectLst/>
                          <a:latin typeface="+mn-lt"/>
                          <a:ea typeface="Times New Roman" panose="02020603050405020304" pitchFamily="18" charset="0"/>
                          <a:cs typeface="Times New Roman" panose="02020603050405020304" pitchFamily="18" charset="0"/>
                        </a:rPr>
                        <a:t>(</a:t>
                      </a: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13/37)</a:t>
                      </a:r>
                      <a:endParaRPr lang="en-US" sz="1400" b="1"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Times New Roman" panose="02020603050405020304" pitchFamily="18" charset="0"/>
                          <a:cs typeface="Times New Roman" panose="02020603050405020304" pitchFamily="18" charset="0"/>
                        </a:rPr>
                        <a:t>45.9% </a:t>
                      </a:r>
                      <a:r>
                        <a:rPr lang="en-GB" sz="1400" dirty="0">
                          <a:solidFill>
                            <a:schemeClr val="accent4"/>
                          </a:solidFill>
                          <a:effectLst/>
                          <a:latin typeface="+mn-lt"/>
                          <a:ea typeface="Times New Roman" panose="02020603050405020304" pitchFamily="18" charset="0"/>
                          <a:cs typeface="Times New Roman" panose="02020603050405020304" pitchFamily="18" charset="0"/>
                        </a:rPr>
                        <a:t>(</a:t>
                      </a:r>
                      <a:r>
                        <a:rPr lang="en-GB" sz="1400" dirty="0" smtClean="0">
                          <a:solidFill>
                            <a:schemeClr val="accent4"/>
                          </a:solidFill>
                          <a:effectLst/>
                          <a:latin typeface="+mn-lt"/>
                          <a:ea typeface="Times New Roman" panose="02020603050405020304" pitchFamily="18" charset="0"/>
                          <a:cs typeface="Times New Roman" panose="02020603050405020304" pitchFamily="18" charset="0"/>
                        </a:rPr>
                        <a:t>17/37)</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755528"/>
                  </a:ext>
                </a:extLst>
              </a:tr>
              <a:tr h="370840">
                <a:tc>
                  <a:txBody>
                    <a:bodyPr/>
                    <a:lstStyle/>
                    <a:p>
                      <a:pPr>
                        <a:lnSpc>
                          <a:spcPct val="115000"/>
                        </a:lnSpc>
                        <a:spcAft>
                          <a:spcPts val="600"/>
                        </a:spcAft>
                      </a:pPr>
                      <a:r>
                        <a:rPr lang="en-GB" sz="1400" b="1" dirty="0">
                          <a:solidFill>
                            <a:schemeClr val="accent4"/>
                          </a:solidFill>
                          <a:effectLst/>
                          <a:latin typeface="+mn-lt"/>
                          <a:ea typeface="Times New Roman" panose="02020603050405020304" pitchFamily="18" charset="0"/>
                          <a:cs typeface="Times New Roman" panose="02020603050405020304" pitchFamily="18" charset="0"/>
                        </a:rPr>
                        <a:t>   Median # of </a:t>
                      </a: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hospitalizations </a:t>
                      </a:r>
                    </a:p>
                    <a:p>
                      <a:pPr marL="177800" indent="0">
                        <a:lnSpc>
                          <a:spcPct val="115000"/>
                        </a:lnSpc>
                        <a:spcAft>
                          <a:spcPts val="600"/>
                        </a:spcAft>
                      </a:pP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(min</a:t>
                      </a:r>
                      <a:r>
                        <a:rPr lang="en-GB" sz="1400" b="1" dirty="0">
                          <a:solidFill>
                            <a:schemeClr val="accent4"/>
                          </a:solidFill>
                          <a:effectLst/>
                          <a:latin typeface="+mn-lt"/>
                          <a:ea typeface="Times New Roman" panose="02020603050405020304" pitchFamily="18" charset="0"/>
                          <a:cs typeface="Times New Roman" panose="02020603050405020304" pitchFamily="18" charset="0"/>
                        </a:rPr>
                        <a:t>, </a:t>
                      </a: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max</a:t>
                      </a:r>
                      <a:r>
                        <a:rPr lang="en-GB" sz="1400" b="1" dirty="0">
                          <a:solidFill>
                            <a:schemeClr val="accent4"/>
                          </a:solidFill>
                          <a:effectLst/>
                          <a:latin typeface="+mn-lt"/>
                          <a:ea typeface="Times New Roman" panose="02020603050405020304" pitchFamily="18" charset="0"/>
                          <a:cs typeface="Times New Roman" panose="02020603050405020304" pitchFamily="18" charset="0"/>
                        </a:rPr>
                        <a:t>)</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0 </a:t>
                      </a:r>
                      <a:r>
                        <a:rPr lang="en-GB" sz="1400" b="1" dirty="0">
                          <a:solidFill>
                            <a:schemeClr val="accent4"/>
                          </a:solidFill>
                          <a:effectLst/>
                          <a:latin typeface="+mn-lt"/>
                          <a:ea typeface="Times New Roman" panose="02020603050405020304" pitchFamily="18" charset="0"/>
                          <a:cs typeface="Times New Roman" panose="02020603050405020304" pitchFamily="18" charset="0"/>
                        </a:rPr>
                        <a:t>(0, </a:t>
                      </a: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4)</a:t>
                      </a:r>
                      <a:endParaRPr lang="en-US" sz="1400" b="1"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a:solidFill>
                            <a:schemeClr val="accent4"/>
                          </a:solidFill>
                          <a:effectLst/>
                          <a:latin typeface="+mn-lt"/>
                          <a:ea typeface="Times New Roman" panose="02020603050405020304" pitchFamily="18" charset="0"/>
                          <a:cs typeface="Times New Roman" panose="02020603050405020304" pitchFamily="18" charset="0"/>
                        </a:rPr>
                        <a:t>1 (0, </a:t>
                      </a:r>
                      <a:r>
                        <a:rPr lang="en-GB" sz="1400" dirty="0" smtClean="0">
                          <a:solidFill>
                            <a:schemeClr val="accent4"/>
                          </a:solidFill>
                          <a:effectLst/>
                          <a:latin typeface="+mn-lt"/>
                          <a:ea typeface="Times New Roman" panose="02020603050405020304" pitchFamily="18" charset="0"/>
                          <a:cs typeface="Times New Roman" panose="02020603050405020304" pitchFamily="18" charset="0"/>
                        </a:rPr>
                        <a:t>4)</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4095955"/>
                  </a:ext>
                </a:extLst>
              </a:tr>
              <a:tr h="370840">
                <a:tc>
                  <a:txBody>
                    <a:bodyPr/>
                    <a:lstStyle/>
                    <a:p>
                      <a:pPr>
                        <a:lnSpc>
                          <a:spcPct val="115000"/>
                        </a:lnSpc>
                        <a:spcAft>
                          <a:spcPts val="600"/>
                        </a:spcAft>
                      </a:pPr>
                      <a:r>
                        <a:rPr lang="en-GB" sz="1400" b="1" dirty="0">
                          <a:solidFill>
                            <a:schemeClr val="accent4"/>
                          </a:solidFill>
                          <a:effectLst/>
                          <a:latin typeface="+mn-lt"/>
                          <a:ea typeface="Times New Roman" panose="02020603050405020304" pitchFamily="18" charset="0"/>
                          <a:cs typeface="Times New Roman" panose="02020603050405020304" pitchFamily="18" charset="0"/>
                        </a:rPr>
                        <a:t>Liver Transplant</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b="1" dirty="0" smtClean="0">
                          <a:solidFill>
                            <a:schemeClr val="accent4"/>
                          </a:solidFill>
                          <a:effectLst/>
                          <a:latin typeface="+mn-lt"/>
                          <a:ea typeface="Times New Roman" panose="02020603050405020304" pitchFamily="18" charset="0"/>
                          <a:cs typeface="Times New Roman" panose="02020603050405020304" pitchFamily="18" charset="0"/>
                        </a:rPr>
                        <a:t>8.1% </a:t>
                      </a:r>
                      <a:r>
                        <a:rPr lang="en-GB" sz="1400" b="1" dirty="0">
                          <a:solidFill>
                            <a:schemeClr val="accent4"/>
                          </a:solidFill>
                          <a:effectLst/>
                          <a:latin typeface="+mn-lt"/>
                          <a:ea typeface="Times New Roman" panose="02020603050405020304" pitchFamily="18" charset="0"/>
                          <a:cs typeface="Times New Roman" panose="02020603050405020304" pitchFamily="18" charset="0"/>
                        </a:rPr>
                        <a:t>(3/40)</a:t>
                      </a:r>
                      <a:endParaRPr lang="en-US" sz="1400" b="1"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Times New Roman" panose="02020603050405020304" pitchFamily="18" charset="0"/>
                          <a:cs typeface="Times New Roman" panose="02020603050405020304" pitchFamily="18" charset="0"/>
                        </a:rPr>
                        <a:t>5.4% </a:t>
                      </a:r>
                      <a:r>
                        <a:rPr lang="en-GB" sz="1400" dirty="0">
                          <a:solidFill>
                            <a:schemeClr val="accent4"/>
                          </a:solidFill>
                          <a:effectLst/>
                          <a:latin typeface="+mn-lt"/>
                          <a:ea typeface="Times New Roman" panose="02020603050405020304" pitchFamily="18" charset="0"/>
                          <a:cs typeface="Times New Roman" panose="02020603050405020304" pitchFamily="18" charset="0"/>
                        </a:rPr>
                        <a:t>(</a:t>
                      </a:r>
                      <a:r>
                        <a:rPr lang="en-GB" sz="1400" dirty="0" smtClean="0">
                          <a:solidFill>
                            <a:schemeClr val="accent4"/>
                          </a:solidFill>
                          <a:effectLst/>
                          <a:latin typeface="+mn-lt"/>
                          <a:ea typeface="Times New Roman" panose="02020603050405020304" pitchFamily="18" charset="0"/>
                          <a:cs typeface="Times New Roman" panose="02020603050405020304" pitchFamily="18" charset="0"/>
                        </a:rPr>
                        <a:t>2/37)</a:t>
                      </a:r>
                      <a:endParaRPr lang="en-US" sz="1400" dirty="0">
                        <a:solidFill>
                          <a:schemeClr val="accent4"/>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4887100"/>
                  </a:ext>
                </a:extLst>
              </a:tr>
            </a:tbl>
          </a:graphicData>
        </a:graphic>
      </p:graphicFrame>
      <p:pic>
        <p:nvPicPr>
          <p:cNvPr id="7" name="Picture 6"/>
          <p:cNvPicPr>
            <a:picLocks noChangeAspect="1"/>
          </p:cNvPicPr>
          <p:nvPr/>
        </p:nvPicPr>
        <p:blipFill rotWithShape="1">
          <a:blip r:embed="rId2"/>
          <a:srcRect l="11571" t="19959" r="13222" b="16821"/>
          <a:stretch/>
        </p:blipFill>
        <p:spPr>
          <a:xfrm>
            <a:off x="195944" y="120454"/>
            <a:ext cx="906462" cy="761196"/>
          </a:xfrm>
          <a:prstGeom prst="rect">
            <a:avLst/>
          </a:prstGeom>
        </p:spPr>
      </p:pic>
      <p:sp>
        <p:nvSpPr>
          <p:cNvPr id="8" name="Rectangle 7"/>
          <p:cNvSpPr/>
          <p:nvPr/>
        </p:nvSpPr>
        <p:spPr>
          <a:xfrm>
            <a:off x="4081346" y="1968531"/>
            <a:ext cx="2759721" cy="2642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p:cNvSpPr txBox="1"/>
          <p:nvPr/>
        </p:nvSpPr>
        <p:spPr>
          <a:xfrm>
            <a:off x="84514" y="6288423"/>
            <a:ext cx="1142750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1" u="none" strike="noStrike" kern="1200" cap="none" spc="0" normalizeH="0" baseline="0" noProof="0" dirty="0" smtClean="0">
              <a:ln>
                <a:noFill/>
              </a:ln>
              <a:solidFill>
                <a:srgbClr val="5F5F5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5F5F5F"/>
                </a:solidFill>
                <a:effectLst/>
                <a:uLnTx/>
                <a:uFillTx/>
                <a:latin typeface="Arial" panose="020B0604020202020204" pitchFamily="34" charset="0"/>
                <a:ea typeface="+mn-ea"/>
                <a:cs typeface="Arial" panose="020B0604020202020204" pitchFamily="34" charset="0"/>
              </a:rPr>
              <a:t>(1) </a:t>
            </a:r>
            <a:r>
              <a:rPr kumimoji="0" lang="en-US" sz="900" b="0" i="1"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rPr>
              <a:t>Deaths and serious adverse events (SAE) requiring hospitalization are presented hierarchically such that if a subject died and experienced an SAE requiring hospitalization, they are counted under “Death”.</a:t>
            </a:r>
          </a:p>
        </p:txBody>
      </p:sp>
      <p:sp>
        <p:nvSpPr>
          <p:cNvPr id="10" name="TextBox 9"/>
          <p:cNvSpPr txBox="1"/>
          <p:nvPr/>
        </p:nvSpPr>
        <p:spPr>
          <a:xfrm>
            <a:off x="115402" y="6538818"/>
            <a:ext cx="11427505"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5F5F5F"/>
                </a:solidFill>
                <a:effectLst/>
                <a:uLnTx/>
                <a:uFillTx/>
                <a:latin typeface="Arial" panose="020B0604020202020204" pitchFamily="34" charset="0"/>
                <a:ea typeface="+mn-ea"/>
                <a:cs typeface="Arial" panose="020B0604020202020204" pitchFamily="34" charset="0"/>
              </a:rPr>
              <a:t>(2) </a:t>
            </a:r>
            <a:r>
              <a:rPr kumimoji="0" lang="en-US" sz="900" b="0" i="1"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rPr>
              <a:t>POSEIDON data are derived from adverse event data</a:t>
            </a:r>
          </a:p>
        </p:txBody>
      </p:sp>
      <p:sp>
        <p:nvSpPr>
          <p:cNvPr id="11" name="TextBox 10"/>
          <p:cNvSpPr txBox="1"/>
          <p:nvPr/>
        </p:nvSpPr>
        <p:spPr>
          <a:xfrm>
            <a:off x="352250" y="5207334"/>
            <a:ext cx="10598027" cy="830997"/>
          </a:xfrm>
          <a:prstGeom prst="rect">
            <a:avLst/>
          </a:prstGeom>
          <a:solidFill>
            <a:schemeClr val="accent3">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1" u="none" strike="noStrike" kern="1200" cap="none" spc="0" normalizeH="0" baseline="0" noProof="0" dirty="0" smtClean="0">
                <a:ln>
                  <a:noFill/>
                </a:ln>
                <a:solidFill>
                  <a:srgbClr val="5F5F5F"/>
                </a:solidFill>
                <a:effectLst/>
                <a:uLnTx/>
                <a:uFillTx/>
                <a:latin typeface="Arial" panose="020B0604020202020204" pitchFamily="34" charset="0"/>
                <a:ea typeface="+mn-ea"/>
                <a:cs typeface="Arial" panose="020B0604020202020204" pitchFamily="34" charset="0"/>
              </a:rPr>
              <a:t>NACSELD-III is a prospective cohort of outpatients with cirrhosis recruited from 10 centers across North America including patients with compensated and decompensated cirrhosis – study conducted contemporaneously with POSEIDON study</a:t>
            </a:r>
            <a:endParaRPr kumimoji="0" lang="en-US" sz="1600" b="0" i="1"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17655" y="6273155"/>
            <a:ext cx="1435008" cy="230832"/>
          </a:xfrm>
          <a:prstGeom prst="rect">
            <a:avLst/>
          </a:prstGeom>
        </p:spPr>
        <p:txBody>
          <a:bodyPr wrap="none">
            <a:spAutoFit/>
          </a:bodyPr>
          <a:lstStyle/>
          <a:p>
            <a:r>
              <a:rPr lang="en-GB" sz="900" i="1" dirty="0" smtClean="0">
                <a:solidFill>
                  <a:schemeClr val="accent4"/>
                </a:solidFill>
                <a:latin typeface="+mn-lt"/>
              </a:rPr>
              <a:t>Source: alfapump SSED</a:t>
            </a:r>
            <a:endParaRPr lang="en-GB" sz="900" i="1" dirty="0">
              <a:solidFill>
                <a:schemeClr val="accent4"/>
              </a:solidFill>
              <a:latin typeface="+mn-lt"/>
            </a:endParaRPr>
          </a:p>
        </p:txBody>
      </p:sp>
    </p:spTree>
    <p:extLst>
      <p:ext uri="{BB962C8B-B14F-4D97-AF65-F5344CB8AC3E}">
        <p14:creationId xmlns:p14="http://schemas.microsoft.com/office/powerpoint/2010/main" val="559132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5187"/>
                </a:solidFill>
              </a:rPr>
              <a:t>POSEIDON Overall Survival</a:t>
            </a:r>
            <a:endParaRPr lang="en-GB" dirty="0">
              <a:solidFill>
                <a:srgbClr val="005187"/>
              </a:solidFill>
            </a:endParaRPr>
          </a:p>
        </p:txBody>
      </p:sp>
      <p:sp>
        <p:nvSpPr>
          <p:cNvPr id="4" name="Content Placeholder 3"/>
          <p:cNvSpPr>
            <a:spLocks noGrp="1"/>
          </p:cNvSpPr>
          <p:nvPr>
            <p:ph sz="quarter" idx="13"/>
          </p:nvPr>
        </p:nvSpPr>
        <p:spPr/>
        <p:txBody>
          <a:bodyPr/>
          <a:lstStyle/>
          <a:p>
            <a:r>
              <a:rPr lang="en-GB" dirty="0" smtClean="0"/>
              <a:t>Not a powered endpoint; Pre-specified per protocol analysis – Kaplan Meier</a:t>
            </a:r>
            <a:endParaRPr lang="en-GB" dirty="0"/>
          </a:p>
        </p:txBody>
      </p:sp>
      <p:sp>
        <p:nvSpPr>
          <p:cNvPr id="5" name="Slide Number Placeholder 4"/>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0C9FE-973E-4245-ABF7-59D3044B89DA}"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pic>
        <p:nvPicPr>
          <p:cNvPr id="6" name="Picture 5"/>
          <p:cNvPicPr>
            <a:picLocks noChangeAspect="1"/>
          </p:cNvPicPr>
          <p:nvPr/>
        </p:nvPicPr>
        <p:blipFill>
          <a:blip r:embed="rId2"/>
          <a:stretch>
            <a:fillRect/>
          </a:stretch>
        </p:blipFill>
        <p:spPr>
          <a:xfrm>
            <a:off x="1102406" y="1264763"/>
            <a:ext cx="9705975" cy="5372100"/>
          </a:xfrm>
          <a:prstGeom prst="rect">
            <a:avLst/>
          </a:prstGeom>
        </p:spPr>
      </p:pic>
      <p:pic>
        <p:nvPicPr>
          <p:cNvPr id="9" name="Picture 8"/>
          <p:cNvPicPr>
            <a:picLocks noChangeAspect="1"/>
          </p:cNvPicPr>
          <p:nvPr/>
        </p:nvPicPr>
        <p:blipFill rotWithShape="1">
          <a:blip r:embed="rId3"/>
          <a:srcRect l="11571" t="19959" r="13222" b="16821"/>
          <a:stretch/>
        </p:blipFill>
        <p:spPr>
          <a:xfrm>
            <a:off x="195944" y="120454"/>
            <a:ext cx="906462" cy="761196"/>
          </a:xfrm>
          <a:prstGeom prst="rect">
            <a:avLst/>
          </a:prstGeom>
        </p:spPr>
      </p:pic>
      <p:sp>
        <p:nvSpPr>
          <p:cNvPr id="7" name="Rectangle 6"/>
          <p:cNvSpPr/>
          <p:nvPr/>
        </p:nvSpPr>
        <p:spPr>
          <a:xfrm>
            <a:off x="0" y="6585485"/>
            <a:ext cx="4089581" cy="230832"/>
          </a:xfrm>
          <a:prstGeom prst="rect">
            <a:avLst/>
          </a:prstGeom>
        </p:spPr>
        <p:txBody>
          <a:bodyPr wrap="none">
            <a:spAutoFit/>
          </a:bodyPr>
          <a:lstStyle/>
          <a:p>
            <a:pPr lvl="0">
              <a:defRPr/>
            </a:pPr>
            <a:r>
              <a:rPr lang="en-GB" sz="900" i="1" dirty="0">
                <a:solidFill>
                  <a:schemeClr val="tx1">
                    <a:lumMod val="65000"/>
                    <a:lumOff val="35000"/>
                  </a:schemeClr>
                </a:solidFill>
                <a:latin typeface="Arial"/>
              </a:rPr>
              <a:t>Source:  </a:t>
            </a:r>
            <a:r>
              <a:rPr lang="en-GB" sz="900" i="1" dirty="0" smtClean="0">
                <a:solidFill>
                  <a:schemeClr val="tx1">
                    <a:lumMod val="65000"/>
                    <a:lumOff val="35000"/>
                  </a:schemeClr>
                </a:solidFill>
                <a:latin typeface="Arial"/>
              </a:rPr>
              <a:t>POSEIDON clinical study report (data on file at Sequana Medical)</a:t>
            </a:r>
            <a:endParaRPr lang="en-GB" sz="900" i="1" dirty="0">
              <a:solidFill>
                <a:schemeClr val="tx1">
                  <a:lumMod val="65000"/>
                  <a:lumOff val="35000"/>
                </a:schemeClr>
              </a:solidFill>
              <a:latin typeface="Arial"/>
            </a:endParaRPr>
          </a:p>
        </p:txBody>
      </p:sp>
    </p:spTree>
    <p:extLst>
      <p:ext uri="{BB962C8B-B14F-4D97-AF65-F5344CB8AC3E}">
        <p14:creationId xmlns:p14="http://schemas.microsoft.com/office/powerpoint/2010/main" val="871101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5187"/>
                </a:solidFill>
              </a:rPr>
              <a:t>POSEIDON Overall </a:t>
            </a:r>
            <a:r>
              <a:rPr lang="en-GB" dirty="0" smtClean="0">
                <a:solidFill>
                  <a:srgbClr val="005187"/>
                </a:solidFill>
              </a:rPr>
              <a:t>Survival – favourable over </a:t>
            </a:r>
            <a:r>
              <a:rPr lang="en-GB" dirty="0" err="1" smtClean="0">
                <a:solidFill>
                  <a:srgbClr val="005187"/>
                </a:solidFill>
              </a:rPr>
              <a:t>SoC</a:t>
            </a:r>
            <a:endParaRPr lang="en-GB" dirty="0"/>
          </a:p>
        </p:txBody>
      </p:sp>
      <p:sp>
        <p:nvSpPr>
          <p:cNvPr id="4" name="Content Placeholder 3"/>
          <p:cNvSpPr>
            <a:spLocks noGrp="1"/>
          </p:cNvSpPr>
          <p:nvPr>
            <p:ph sz="quarter" idx="13"/>
          </p:nvPr>
        </p:nvSpPr>
        <p:spPr/>
        <p:txBody>
          <a:bodyPr/>
          <a:lstStyle/>
          <a:p>
            <a:r>
              <a:rPr lang="en-GB" dirty="0" smtClean="0"/>
              <a:t>Higher Than Expected in this Patient Population (compared to LVP), Comparable to TIPS</a:t>
            </a:r>
            <a:endParaRPr lang="en-GB" dirty="0"/>
          </a:p>
        </p:txBody>
      </p:sp>
      <p:sp>
        <p:nvSpPr>
          <p:cNvPr id="5" name="Slide Number Placeholder 4"/>
          <p:cNvSpPr>
            <a:spLocks noGrp="1"/>
          </p:cNvSpPr>
          <p:nvPr>
            <p:ph type="sldNum" sz="quarter" idx="17"/>
          </p:nvPr>
        </p:nvSpPr>
        <p:spPr/>
        <p:txBody>
          <a:bodyPr/>
          <a:lstStyle/>
          <a:p>
            <a:pPr>
              <a:defRPr/>
            </a:pPr>
            <a:fld id="{7170C9FE-973E-4245-ABF7-59D3044B89DA}" type="slidenum">
              <a:rPr lang="en-US" smtClean="0"/>
              <a:pPr>
                <a:defRPr/>
              </a:pPr>
              <a:t>29</a:t>
            </a:fld>
            <a:endParaRPr lang="en-US" dirty="0"/>
          </a:p>
        </p:txBody>
      </p:sp>
      <p:pic>
        <p:nvPicPr>
          <p:cNvPr id="7" name="Picture 6"/>
          <p:cNvPicPr>
            <a:picLocks noChangeAspect="1"/>
          </p:cNvPicPr>
          <p:nvPr/>
        </p:nvPicPr>
        <p:blipFill>
          <a:blip r:embed="rId2"/>
          <a:stretch>
            <a:fillRect/>
          </a:stretch>
        </p:blipFill>
        <p:spPr>
          <a:xfrm>
            <a:off x="355564" y="1503363"/>
            <a:ext cx="10303727" cy="4594302"/>
          </a:xfrm>
          <a:prstGeom prst="rect">
            <a:avLst/>
          </a:prstGeom>
        </p:spPr>
      </p:pic>
      <p:pic>
        <p:nvPicPr>
          <p:cNvPr id="8" name="Picture 7"/>
          <p:cNvPicPr>
            <a:picLocks noChangeAspect="1"/>
          </p:cNvPicPr>
          <p:nvPr/>
        </p:nvPicPr>
        <p:blipFill>
          <a:blip r:embed="rId3"/>
          <a:stretch>
            <a:fillRect/>
          </a:stretch>
        </p:blipFill>
        <p:spPr>
          <a:xfrm>
            <a:off x="8416018" y="5490880"/>
            <a:ext cx="3524250" cy="228600"/>
          </a:xfrm>
          <a:prstGeom prst="rect">
            <a:avLst/>
          </a:prstGeom>
        </p:spPr>
      </p:pic>
      <p:pic>
        <p:nvPicPr>
          <p:cNvPr id="9" name="Picture 8"/>
          <p:cNvPicPr>
            <a:picLocks noChangeAspect="1"/>
          </p:cNvPicPr>
          <p:nvPr/>
        </p:nvPicPr>
        <p:blipFill rotWithShape="1">
          <a:blip r:embed="rId4"/>
          <a:srcRect l="11571" t="19959" r="13222" b="16821"/>
          <a:stretch/>
        </p:blipFill>
        <p:spPr>
          <a:xfrm>
            <a:off x="195944" y="120454"/>
            <a:ext cx="906462" cy="761196"/>
          </a:xfrm>
          <a:prstGeom prst="rect">
            <a:avLst/>
          </a:prstGeom>
        </p:spPr>
      </p:pic>
      <p:sp>
        <p:nvSpPr>
          <p:cNvPr id="10" name="Rectangle 9"/>
          <p:cNvSpPr/>
          <p:nvPr/>
        </p:nvSpPr>
        <p:spPr>
          <a:xfrm>
            <a:off x="0" y="6585485"/>
            <a:ext cx="4089581" cy="230832"/>
          </a:xfrm>
          <a:prstGeom prst="rect">
            <a:avLst/>
          </a:prstGeom>
        </p:spPr>
        <p:txBody>
          <a:bodyPr wrap="none">
            <a:spAutoFit/>
          </a:bodyPr>
          <a:lstStyle/>
          <a:p>
            <a:pPr lvl="0">
              <a:defRPr/>
            </a:pPr>
            <a:r>
              <a:rPr lang="en-GB" sz="900" i="1" dirty="0">
                <a:solidFill>
                  <a:schemeClr val="tx1">
                    <a:lumMod val="65000"/>
                    <a:lumOff val="35000"/>
                  </a:schemeClr>
                </a:solidFill>
                <a:latin typeface="Arial"/>
              </a:rPr>
              <a:t>Source:  </a:t>
            </a:r>
            <a:r>
              <a:rPr lang="en-GB" sz="900" i="1" dirty="0" smtClean="0">
                <a:solidFill>
                  <a:schemeClr val="tx1">
                    <a:lumMod val="65000"/>
                    <a:lumOff val="35000"/>
                  </a:schemeClr>
                </a:solidFill>
                <a:latin typeface="Arial"/>
              </a:rPr>
              <a:t>POSEIDON clinical study report (data on file at Sequana Medical)</a:t>
            </a:r>
            <a:endParaRPr lang="en-GB" sz="900" i="1" dirty="0">
              <a:solidFill>
                <a:schemeClr val="tx1">
                  <a:lumMod val="65000"/>
                  <a:lumOff val="35000"/>
                </a:schemeClr>
              </a:solidFill>
              <a:latin typeface="Arial"/>
            </a:endParaRPr>
          </a:p>
        </p:txBody>
      </p:sp>
    </p:spTree>
    <p:extLst>
      <p:ext uri="{BB962C8B-B14F-4D97-AF65-F5344CB8AC3E}">
        <p14:creationId xmlns:p14="http://schemas.microsoft.com/office/powerpoint/2010/main" val="3426212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5187"/>
                </a:solidFill>
              </a:rPr>
              <a:t>Disclaimers (cont’d)</a:t>
            </a:r>
            <a:endParaRPr lang="en-GB" dirty="0">
              <a:solidFill>
                <a:srgbClr val="005187"/>
              </a:solidFill>
            </a:endParaRPr>
          </a:p>
        </p:txBody>
      </p:sp>
      <p:sp>
        <p:nvSpPr>
          <p:cNvPr id="3" name="Content Placeholder 2"/>
          <p:cNvSpPr>
            <a:spLocks noGrp="1"/>
          </p:cNvSpPr>
          <p:nvPr>
            <p:ph idx="1"/>
          </p:nvPr>
        </p:nvSpPr>
        <p:spPr>
          <a:xfrm>
            <a:off x="1038567" y="1580579"/>
            <a:ext cx="10515600" cy="4351338"/>
          </a:xfrm>
        </p:spPr>
        <p:txBody>
          <a:bodyPr/>
          <a:lstStyle/>
          <a:p>
            <a:r>
              <a:rPr lang="en-US" altLang="en-US" sz="900" b="1" dirty="0"/>
              <a:t>Indication for Use:</a:t>
            </a:r>
            <a:r>
              <a:rPr lang="en-US" altLang="en-US" sz="900" dirty="0"/>
              <a:t> The </a:t>
            </a:r>
            <a:r>
              <a:rPr lang="en-US" altLang="en-US" sz="900" dirty="0" err="1"/>
              <a:t>alfapump</a:t>
            </a:r>
            <a:r>
              <a:rPr lang="en-GB" altLang="en-US" sz="900" dirty="0"/>
              <a:t>®</a:t>
            </a:r>
            <a:r>
              <a:rPr lang="en-US" altLang="en-US" sz="900" dirty="0"/>
              <a:t> System is intended for single patient use only in adult patients with refractory or recurrent ascites due to liver cirrhosis. It is indicated for the removal of excess peritoneal fluid from the peritoneal cavity into the bladder, where it can be eliminated through normal urination.</a:t>
            </a:r>
            <a:endParaRPr lang="en-GB" altLang="en-US" sz="900" dirty="0"/>
          </a:p>
          <a:p>
            <a:r>
              <a:rPr lang="en-US" altLang="en-US" sz="900" b="1" dirty="0"/>
              <a:t>Contraindications: </a:t>
            </a:r>
            <a:r>
              <a:rPr lang="en-US" altLang="en-US" sz="900" dirty="0"/>
              <a:t>The </a:t>
            </a:r>
            <a:r>
              <a:rPr lang="en-US" altLang="en-US" sz="900" dirty="0" err="1"/>
              <a:t>alfapump</a:t>
            </a:r>
            <a:r>
              <a:rPr lang="en-GB" altLang="en-US" sz="900" dirty="0"/>
              <a:t>® System</a:t>
            </a:r>
            <a:r>
              <a:rPr lang="en-US" altLang="en-US" sz="900" dirty="0"/>
              <a:t> is MRI unsafe. Hyperbaric oxygen therapy is contraindicated.</a:t>
            </a:r>
            <a:endParaRPr lang="en-GB" altLang="en-US" sz="900" dirty="0"/>
          </a:p>
          <a:p>
            <a:r>
              <a:rPr lang="en-US" altLang="en-US" sz="900" b="1" dirty="0"/>
              <a:t>Warnings, Risks, and Precautions:</a:t>
            </a:r>
            <a:r>
              <a:rPr lang="en-US" altLang="en-US" sz="900" dirty="0"/>
              <a:t> Consider risks associated with implanting the </a:t>
            </a:r>
            <a:r>
              <a:rPr lang="en-US" altLang="en-US" sz="900" dirty="0" err="1"/>
              <a:t>alfapump</a:t>
            </a:r>
            <a:r>
              <a:rPr lang="en-GB" altLang="en-US" sz="900" dirty="0"/>
              <a:t>® System</a:t>
            </a:r>
            <a:r>
              <a:rPr lang="en-US" altLang="en-US" sz="900" dirty="0"/>
              <a:t> including risk of peritoneal cavity infections, Coagulopathy, Small bladder capacity and/or obstructive </a:t>
            </a:r>
            <a:r>
              <a:rPr lang="en-US" altLang="en-US" sz="900" dirty="0" err="1"/>
              <a:t>uropathy</a:t>
            </a:r>
            <a:r>
              <a:rPr lang="en-US" altLang="en-US" sz="900" dirty="0"/>
              <a:t>.  The following procedures or therapies could impact the </a:t>
            </a:r>
            <a:r>
              <a:rPr lang="en-US" altLang="en-US" sz="900" dirty="0" err="1"/>
              <a:t>alfapump</a:t>
            </a:r>
            <a:r>
              <a:rPr lang="en-GB" altLang="en-US" sz="900" dirty="0"/>
              <a:t>®</a:t>
            </a:r>
            <a:r>
              <a:rPr lang="en-US" altLang="en-US" sz="900" dirty="0"/>
              <a:t> System function: Supersonic therapy and high-frequency heat therapy, Transcutaneous Electrical Nerve Stimulation (TENS), Lithotripsy, Defibrillation, Radiation therapy, Electrocautery, or use of other implantable medical devices and wearable devices. </a:t>
            </a:r>
            <a:endParaRPr lang="en-GB" altLang="en-US" sz="900" dirty="0"/>
          </a:p>
          <a:p>
            <a:r>
              <a:rPr lang="en-US" altLang="en-US" sz="900" b="1" dirty="0"/>
              <a:t>Adverse Events</a:t>
            </a:r>
            <a:r>
              <a:rPr lang="en-US" altLang="en-US" sz="900" dirty="0"/>
              <a:t>: In addition to procedure related risks the following Adverse Events may occur: pump pocket hematoma, skin erosion, infection, pump migration, catheter clogging or other catheter complications resulting in tissue damage or loss of or change in therapy, </a:t>
            </a:r>
            <a:r>
              <a:rPr lang="en-US" altLang="en-US" sz="900" dirty="0" err="1"/>
              <a:t>genito</a:t>
            </a:r>
            <a:r>
              <a:rPr lang="en-US" altLang="en-US" sz="900" dirty="0"/>
              <a:t>-urinary complications, reduced kidney function, hepatic encephalopathy, progression of liver  disease, and other systemic effects.</a:t>
            </a:r>
            <a:endParaRPr lang="en-GB" altLang="en-US" sz="900" dirty="0"/>
          </a:p>
          <a:p>
            <a:r>
              <a:rPr lang="en-US" altLang="en-US" sz="900" dirty="0"/>
              <a:t>P230044 PMA approval letter on file</a:t>
            </a:r>
            <a:endParaRPr lang="en-GB" altLang="en-US" sz="900" dirty="0"/>
          </a:p>
          <a:p>
            <a:r>
              <a:rPr lang="en-US" altLang="en-US" sz="900" dirty="0"/>
              <a:t> U.S. Federal law restricts </a:t>
            </a:r>
            <a:r>
              <a:rPr lang="en-US" altLang="en-US" sz="900" dirty="0" err="1"/>
              <a:t>alfapump</a:t>
            </a:r>
            <a:r>
              <a:rPr lang="en-US" altLang="en-US" sz="900" dirty="0"/>
              <a:t> System to sale by or on the order of a physician.</a:t>
            </a:r>
            <a:endParaRPr lang="en-GB" altLang="en-US" sz="900" dirty="0"/>
          </a:p>
          <a:p>
            <a:r>
              <a:rPr lang="en-GB" altLang="en-US" sz="900" b="1" i="1" dirty="0"/>
              <a:t> </a:t>
            </a:r>
            <a:r>
              <a:rPr lang="en-US" altLang="en-US" sz="900" dirty="0"/>
              <a:t>The </a:t>
            </a:r>
            <a:r>
              <a:rPr lang="en-US" altLang="en-US" sz="900" dirty="0" err="1"/>
              <a:t>alfapump</a:t>
            </a:r>
            <a:r>
              <a:rPr lang="en-US" altLang="en-US" sz="900" dirty="0"/>
              <a:t>® System is currently not approved in Canada. </a:t>
            </a:r>
            <a:endParaRPr lang="en-GB" altLang="en-US" sz="900" dirty="0"/>
          </a:p>
          <a:p>
            <a:r>
              <a:rPr lang="en-GB" altLang="en-US" sz="900" i="1" dirty="0"/>
              <a:t> </a:t>
            </a:r>
            <a:r>
              <a:rPr lang="en-GB" altLang="en-US" sz="900" dirty="0"/>
              <a:t>DSR® therapy is still in development and is currently not approved in any country. The safety and effectiveness of DSR® therapy has not been established</a:t>
            </a:r>
          </a:p>
          <a:p>
            <a:endParaRPr lang="en-GB" dirty="0"/>
          </a:p>
        </p:txBody>
      </p:sp>
      <p:sp>
        <p:nvSpPr>
          <p:cNvPr id="4" name="Content Placeholder 3"/>
          <p:cNvSpPr>
            <a:spLocks noGrp="1"/>
          </p:cNvSpPr>
          <p:nvPr>
            <p:ph sz="quarter" idx="13"/>
          </p:nvPr>
        </p:nvSpPr>
        <p:spPr/>
        <p:txBody>
          <a:bodyPr/>
          <a:lstStyle/>
          <a:p>
            <a:pPr lvl="0" algn="just">
              <a:lnSpc>
                <a:spcPct val="100000"/>
              </a:lnSpc>
              <a:spcBef>
                <a:spcPts val="0"/>
              </a:spcBef>
              <a:defRPr/>
            </a:pPr>
            <a:r>
              <a:rPr lang="en-GB" altLang="en-US" sz="900" dirty="0">
                <a:solidFill>
                  <a:srgbClr val="5F5F5F"/>
                </a:solidFill>
                <a:latin typeface="Arial"/>
              </a:rPr>
              <a:t>Important Notice</a:t>
            </a:r>
            <a:endParaRPr lang="en-GB" altLang="en-US" sz="900" b="0" dirty="0">
              <a:solidFill>
                <a:srgbClr val="5F5F5F"/>
              </a:solidFill>
              <a:latin typeface="Arial"/>
            </a:endParaRPr>
          </a:p>
          <a:p>
            <a:pPr lvl="0" algn="just">
              <a:lnSpc>
                <a:spcPct val="100000"/>
              </a:lnSpc>
              <a:spcBef>
                <a:spcPts val="0"/>
              </a:spcBef>
              <a:defRPr/>
            </a:pPr>
            <a:r>
              <a:rPr lang="en-GB" altLang="en-US" sz="900" b="0" dirty="0">
                <a:solidFill>
                  <a:srgbClr val="5F5F5F"/>
                </a:solidFill>
                <a:latin typeface="Arial"/>
              </a:rPr>
              <a:t>IMPORTANT: You must read the following before continuing. The following applies to this document, the oral presentation of the information in this document by Sequana Medical NV (the "Company") or any person on behalf of the Company, and any question-and-answer session that follows the oral </a:t>
            </a:r>
            <a:r>
              <a:rPr lang="en-GB" altLang="en-US" sz="900" b="0" dirty="0" smtClean="0">
                <a:solidFill>
                  <a:srgbClr val="5F5F5F"/>
                </a:solidFill>
                <a:latin typeface="Arial"/>
              </a:rPr>
              <a:t>presentation:</a:t>
            </a:r>
            <a:endParaRPr lang="en-GB" altLang="en-US" sz="900" b="0" dirty="0">
              <a:solidFill>
                <a:srgbClr val="5F5F5F"/>
              </a:solidFill>
              <a:latin typeface="Arial"/>
            </a:endParaRPr>
          </a:p>
        </p:txBody>
      </p:sp>
      <p:sp>
        <p:nvSpPr>
          <p:cNvPr id="5" name="Slide Number Placeholder 4"/>
          <p:cNvSpPr>
            <a:spLocks noGrp="1"/>
          </p:cNvSpPr>
          <p:nvPr>
            <p:ph type="sldNum" sz="quarter" idx="4294967295"/>
          </p:nvPr>
        </p:nvSpPr>
        <p:spPr>
          <a:xfrm>
            <a:off x="9448800" y="632142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C562C-421F-4A59-8EDA-B9FCCC30ADA0}"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74168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406" y="452927"/>
            <a:ext cx="10974866" cy="470019"/>
          </a:xfrm>
        </p:spPr>
        <p:txBody>
          <a:bodyPr/>
          <a:lstStyle/>
          <a:p>
            <a:r>
              <a:rPr lang="en-GB" dirty="0" err="1" smtClean="0">
                <a:solidFill>
                  <a:srgbClr val="005187"/>
                </a:solidFill>
              </a:rPr>
              <a:t>alfapump</a:t>
            </a:r>
            <a:r>
              <a:rPr lang="en-GB" dirty="0" smtClean="0">
                <a:solidFill>
                  <a:srgbClr val="005187"/>
                </a:solidFill>
              </a:rPr>
              <a:t> profile exceeding patient expectations</a:t>
            </a:r>
            <a:endParaRPr lang="en-US" dirty="0">
              <a:solidFill>
                <a:srgbClr val="005187"/>
              </a:solidFill>
            </a:endParaRPr>
          </a:p>
        </p:txBody>
      </p:sp>
      <p:sp>
        <p:nvSpPr>
          <p:cNvPr id="4" name="Content Placeholder 3"/>
          <p:cNvSpPr>
            <a:spLocks noGrp="1"/>
          </p:cNvSpPr>
          <p:nvPr>
            <p:ph sz="quarter" idx="13"/>
          </p:nvPr>
        </p:nvSpPr>
        <p:spPr>
          <a:xfrm>
            <a:off x="1127467" y="931388"/>
            <a:ext cx="11334164" cy="333375"/>
          </a:xfrm>
        </p:spPr>
        <p:txBody>
          <a:bodyPr/>
          <a:lstStyle/>
          <a:p>
            <a:r>
              <a:rPr lang="en-US" dirty="0" smtClean="0"/>
              <a:t>Patient preference study indicates compelling profile for </a:t>
            </a:r>
            <a:r>
              <a:rPr lang="en-US" dirty="0" err="1" smtClean="0"/>
              <a:t>alfapump</a:t>
            </a:r>
            <a:r>
              <a:rPr lang="en-US" dirty="0" smtClean="0"/>
              <a:t> based on POSEIDON outcomes</a:t>
            </a:r>
            <a:endParaRPr lang="en-US" dirty="0"/>
          </a:p>
        </p:txBody>
      </p:sp>
      <p:sp>
        <p:nvSpPr>
          <p:cNvPr id="5" name="Slide Number Placeholder 4"/>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0C9FE-973E-4245-ABF7-59D3044B89DA}"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graphicFrame>
        <p:nvGraphicFramePr>
          <p:cNvPr id="6" name="Content Placeholder 5"/>
          <p:cNvGraphicFramePr>
            <a:graphicFrameLocks/>
          </p:cNvGraphicFramePr>
          <p:nvPr>
            <p:extLst/>
          </p:nvPr>
        </p:nvGraphicFramePr>
        <p:xfrm>
          <a:off x="1127465" y="1449382"/>
          <a:ext cx="8979060" cy="1772408"/>
        </p:xfrm>
        <a:graphic>
          <a:graphicData uri="http://schemas.openxmlformats.org/drawingml/2006/table">
            <a:tbl>
              <a:tblPr firstRow="1" bandRow="1">
                <a:tableStyleId>{5C22544A-7EE6-4342-B048-85BDC9FD1C3A}</a:tableStyleId>
              </a:tblPr>
              <a:tblGrid>
                <a:gridCol w="2993020">
                  <a:extLst>
                    <a:ext uri="{9D8B030D-6E8A-4147-A177-3AD203B41FA5}">
                      <a16:colId xmlns:a16="http://schemas.microsoft.com/office/drawing/2014/main" val="697597562"/>
                    </a:ext>
                  </a:extLst>
                </a:gridCol>
                <a:gridCol w="2993020">
                  <a:extLst>
                    <a:ext uri="{9D8B030D-6E8A-4147-A177-3AD203B41FA5}">
                      <a16:colId xmlns:a16="http://schemas.microsoft.com/office/drawing/2014/main" val="2799217894"/>
                    </a:ext>
                  </a:extLst>
                </a:gridCol>
                <a:gridCol w="2993020">
                  <a:extLst>
                    <a:ext uri="{9D8B030D-6E8A-4147-A177-3AD203B41FA5}">
                      <a16:colId xmlns:a16="http://schemas.microsoft.com/office/drawing/2014/main" val="2766600238"/>
                    </a:ext>
                  </a:extLst>
                </a:gridCol>
              </a:tblGrid>
              <a:tr h="540000">
                <a:tc>
                  <a:txBody>
                    <a:bodyPr/>
                    <a:lstStyle/>
                    <a:p>
                      <a:pPr>
                        <a:lnSpc>
                          <a:spcPct val="115000"/>
                        </a:lnSpc>
                        <a:spcAft>
                          <a:spcPts val="600"/>
                        </a:spcAft>
                      </a:pPr>
                      <a:r>
                        <a:rPr lang="en-GB" sz="1400" dirty="0" smtClean="0">
                          <a:effectLst/>
                          <a:latin typeface="+mn-lt"/>
                          <a:ea typeface="Calibri" panose="020F0502020204030204" pitchFamily="34" charset="0"/>
                          <a:cs typeface="Times New Roman" panose="02020603050405020304" pitchFamily="18" charset="0"/>
                        </a:rPr>
                        <a:t>Risk tolerance (over 6 months)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5187"/>
                    </a:solidFill>
                  </a:tcPr>
                </a:tc>
                <a:tc>
                  <a:txBody>
                    <a:bodyPr/>
                    <a:lstStyle/>
                    <a:p>
                      <a:pPr algn="ctr">
                        <a:lnSpc>
                          <a:spcPct val="115000"/>
                        </a:lnSpc>
                        <a:spcAft>
                          <a:spcPts val="0"/>
                        </a:spcAft>
                      </a:pPr>
                      <a:r>
                        <a:rPr lang="en-GB" sz="1400" dirty="0" smtClean="0">
                          <a:effectLst/>
                          <a:latin typeface="+mn-lt"/>
                          <a:ea typeface="Calibri" panose="020F0502020204030204" pitchFamily="34" charset="0"/>
                          <a:cs typeface="Times New Roman" panose="02020603050405020304" pitchFamily="18" charset="0"/>
                        </a:rPr>
                        <a:t>Patient preference study</a:t>
                      </a:r>
                    </a:p>
                    <a:p>
                      <a:pPr algn="ctr">
                        <a:lnSpc>
                          <a:spcPct val="115000"/>
                        </a:lnSpc>
                        <a:spcAft>
                          <a:spcPts val="600"/>
                        </a:spcAft>
                      </a:pPr>
                      <a:r>
                        <a:rPr lang="en-GB" sz="1400" dirty="0" smtClean="0">
                          <a:effectLst/>
                          <a:latin typeface="+mn-lt"/>
                          <a:ea typeface="Calibri" panose="020F0502020204030204" pitchFamily="34" charset="0"/>
                          <a:cs typeface="Times New Roman" panose="02020603050405020304" pitchFamily="18" charset="0"/>
                        </a:rPr>
                        <a:t>Maximum</a:t>
                      </a:r>
                      <a:r>
                        <a:rPr lang="en-GB" sz="1400" baseline="0" dirty="0" smtClean="0">
                          <a:effectLst/>
                          <a:latin typeface="+mn-lt"/>
                          <a:ea typeface="Calibri" panose="020F0502020204030204" pitchFamily="34" charset="0"/>
                          <a:cs typeface="Times New Roman" panose="02020603050405020304" pitchFamily="18" charset="0"/>
                        </a:rPr>
                        <a:t> acceptable risk</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5187"/>
                    </a:solidFill>
                  </a:tcPr>
                </a:tc>
                <a:tc>
                  <a:txBody>
                    <a:bodyPr/>
                    <a:lstStyle/>
                    <a:p>
                      <a:pPr algn="ctr">
                        <a:lnSpc>
                          <a:spcPct val="115000"/>
                        </a:lnSpc>
                        <a:spcAft>
                          <a:spcPts val="0"/>
                        </a:spcAft>
                      </a:pPr>
                      <a:r>
                        <a:rPr lang="en-GB" sz="1400" dirty="0" smtClean="0">
                          <a:effectLst/>
                          <a:latin typeface="+mn-lt"/>
                          <a:ea typeface="Calibri" panose="020F0502020204030204" pitchFamily="34" charset="0"/>
                          <a:cs typeface="Times New Roman" panose="02020603050405020304" pitchFamily="18" charset="0"/>
                        </a:rPr>
                        <a:t>POSEIDON pivotal cohort</a:t>
                      </a:r>
                    </a:p>
                    <a:p>
                      <a:pPr algn="ctr">
                        <a:lnSpc>
                          <a:spcPct val="115000"/>
                        </a:lnSpc>
                        <a:spcAft>
                          <a:spcPts val="600"/>
                        </a:spcAft>
                      </a:pPr>
                      <a:r>
                        <a:rPr lang="en-GB" sz="1400" dirty="0" smtClean="0">
                          <a:effectLst/>
                          <a:latin typeface="+mn-lt"/>
                          <a:ea typeface="Calibri" panose="020F0502020204030204" pitchFamily="34" charset="0"/>
                          <a:cs typeface="Times New Roman" panose="02020603050405020304" pitchFamily="18" charset="0"/>
                        </a:rPr>
                        <a:t>Observed</a:t>
                      </a:r>
                      <a:r>
                        <a:rPr lang="en-GB" sz="1400" baseline="0" dirty="0" smtClean="0">
                          <a:effectLst/>
                          <a:latin typeface="+mn-lt"/>
                          <a:ea typeface="Calibri" panose="020F0502020204030204" pitchFamily="34" charset="0"/>
                          <a:cs typeface="Times New Roman" panose="02020603050405020304" pitchFamily="18" charset="0"/>
                        </a:rPr>
                        <a:t> rate</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5187"/>
                    </a:solidFill>
                  </a:tcPr>
                </a:tc>
                <a:extLst>
                  <a:ext uri="{0D108BD9-81ED-4DB2-BD59-A6C34878D82A}">
                    <a16:rowId xmlns:a16="http://schemas.microsoft.com/office/drawing/2014/main" val="2023542248"/>
                  </a:ext>
                </a:extLst>
              </a:tr>
              <a:tr h="370840">
                <a:tc>
                  <a:txBody>
                    <a:bodyPr/>
                    <a:lstStyle/>
                    <a:p>
                      <a:pP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Major</a:t>
                      </a:r>
                      <a:r>
                        <a:rPr lang="en-GB" sz="1400" baseline="0" dirty="0" smtClean="0">
                          <a:solidFill>
                            <a:schemeClr val="accent4"/>
                          </a:solidFill>
                          <a:effectLst/>
                          <a:latin typeface="+mn-lt"/>
                          <a:ea typeface="Calibri" panose="020F0502020204030204" pitchFamily="34" charset="0"/>
                          <a:cs typeface="Times New Roman" panose="02020603050405020304" pitchFamily="18" charset="0"/>
                        </a:rPr>
                        <a:t> surgery or death</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&gt;10%</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0%</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7903018"/>
                  </a:ext>
                </a:extLst>
              </a:tr>
              <a:tr h="370840">
                <a:tc>
                  <a:txBody>
                    <a:bodyPr/>
                    <a:lstStyle/>
                    <a:p>
                      <a:pP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Minor procedure</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&gt;35%</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20%</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48455"/>
                  </a:ext>
                </a:extLst>
              </a:tr>
              <a:tr h="370840">
                <a:tc>
                  <a:txBody>
                    <a:bodyPr/>
                    <a:lstStyle/>
                    <a:p>
                      <a:pP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Serious infection or AKI resulting in hospitalization</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&gt;30%</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22.5%</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0736650"/>
                  </a:ext>
                </a:extLst>
              </a:tr>
            </a:tbl>
          </a:graphicData>
        </a:graphic>
      </p:graphicFrame>
      <p:graphicFrame>
        <p:nvGraphicFramePr>
          <p:cNvPr id="7" name="Content Placeholder 5"/>
          <p:cNvGraphicFramePr>
            <a:graphicFrameLocks/>
          </p:cNvGraphicFramePr>
          <p:nvPr>
            <p:extLst/>
          </p:nvPr>
        </p:nvGraphicFramePr>
        <p:xfrm>
          <a:off x="1127467" y="3570476"/>
          <a:ext cx="8979057" cy="1352296"/>
        </p:xfrm>
        <a:graphic>
          <a:graphicData uri="http://schemas.openxmlformats.org/drawingml/2006/table">
            <a:tbl>
              <a:tblPr firstRow="1" bandRow="1">
                <a:tableStyleId>{5C22544A-7EE6-4342-B048-85BDC9FD1C3A}</a:tableStyleId>
              </a:tblPr>
              <a:tblGrid>
                <a:gridCol w="2993019">
                  <a:extLst>
                    <a:ext uri="{9D8B030D-6E8A-4147-A177-3AD203B41FA5}">
                      <a16:colId xmlns:a16="http://schemas.microsoft.com/office/drawing/2014/main" val="697597562"/>
                    </a:ext>
                  </a:extLst>
                </a:gridCol>
                <a:gridCol w="2993019">
                  <a:extLst>
                    <a:ext uri="{9D8B030D-6E8A-4147-A177-3AD203B41FA5}">
                      <a16:colId xmlns:a16="http://schemas.microsoft.com/office/drawing/2014/main" val="2799217894"/>
                    </a:ext>
                  </a:extLst>
                </a:gridCol>
                <a:gridCol w="2993019">
                  <a:extLst>
                    <a:ext uri="{9D8B030D-6E8A-4147-A177-3AD203B41FA5}">
                      <a16:colId xmlns:a16="http://schemas.microsoft.com/office/drawing/2014/main" val="2766600238"/>
                    </a:ext>
                  </a:extLst>
                </a:gridCol>
              </a:tblGrid>
              <a:tr h="370840">
                <a:tc>
                  <a:txBody>
                    <a:bodyPr/>
                    <a:lstStyle/>
                    <a:p>
                      <a:pPr>
                        <a:lnSpc>
                          <a:spcPct val="115000"/>
                        </a:lnSpc>
                        <a:spcAft>
                          <a:spcPts val="600"/>
                        </a:spcAft>
                      </a:pPr>
                      <a:r>
                        <a:rPr lang="en-GB" sz="1400" dirty="0" smtClean="0">
                          <a:effectLst/>
                          <a:latin typeface="+mn-lt"/>
                          <a:ea typeface="Calibri" panose="020F0502020204030204" pitchFamily="34" charset="0"/>
                          <a:cs typeface="Times New Roman" panose="02020603050405020304" pitchFamily="18" charset="0"/>
                        </a:rPr>
                        <a:t>Desired</a:t>
                      </a:r>
                      <a:r>
                        <a:rPr lang="en-GB" sz="1400" baseline="0" dirty="0" smtClean="0">
                          <a:effectLst/>
                          <a:latin typeface="+mn-lt"/>
                          <a:ea typeface="Calibri" panose="020F0502020204030204" pitchFamily="34" charset="0"/>
                          <a:cs typeface="Times New Roman" panose="02020603050405020304" pitchFamily="18" charset="0"/>
                        </a:rPr>
                        <a:t> benefits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5187"/>
                    </a:solidFill>
                  </a:tcPr>
                </a:tc>
                <a:tc>
                  <a:txBody>
                    <a:bodyPr/>
                    <a:lstStyle/>
                    <a:p>
                      <a:pPr algn="ctr">
                        <a:lnSpc>
                          <a:spcPct val="115000"/>
                        </a:lnSpc>
                        <a:spcAft>
                          <a:spcPts val="600"/>
                        </a:spcAft>
                      </a:pPr>
                      <a:r>
                        <a:rPr lang="en-GB" sz="1400" dirty="0" smtClean="0">
                          <a:effectLst/>
                          <a:latin typeface="+mn-lt"/>
                          <a:ea typeface="Calibri" panose="020F0502020204030204" pitchFamily="34" charset="0"/>
                          <a:cs typeface="Times New Roman" panose="02020603050405020304" pitchFamily="18" charset="0"/>
                        </a:rPr>
                        <a:t>Patient preference study</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5187"/>
                    </a:solidFill>
                  </a:tcPr>
                </a:tc>
                <a:tc>
                  <a:txBody>
                    <a:bodyPr/>
                    <a:lstStyle/>
                    <a:p>
                      <a:pPr algn="ctr">
                        <a:lnSpc>
                          <a:spcPct val="115000"/>
                        </a:lnSpc>
                        <a:spcAft>
                          <a:spcPts val="600"/>
                        </a:spcAft>
                      </a:pPr>
                      <a:r>
                        <a:rPr lang="en-GB" sz="1400" dirty="0" smtClean="0">
                          <a:effectLst/>
                          <a:latin typeface="+mn-lt"/>
                          <a:ea typeface="Calibri" panose="020F0502020204030204" pitchFamily="34" charset="0"/>
                          <a:cs typeface="Times New Roman" panose="02020603050405020304" pitchFamily="18" charset="0"/>
                        </a:rPr>
                        <a:t>POSEIDON pivotal cohort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5187"/>
                    </a:solidFill>
                  </a:tcPr>
                </a:tc>
                <a:extLst>
                  <a:ext uri="{0D108BD9-81ED-4DB2-BD59-A6C34878D82A}">
                    <a16:rowId xmlns:a16="http://schemas.microsoft.com/office/drawing/2014/main" val="2023542248"/>
                  </a:ext>
                </a:extLst>
              </a:tr>
              <a:tr h="370840">
                <a:tc>
                  <a:txBody>
                    <a:bodyPr/>
                    <a:lstStyle/>
                    <a:p>
                      <a:pP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Reduction in paracentesis</a:t>
                      </a:r>
                      <a:r>
                        <a:rPr lang="en-GB" sz="1400" baseline="0" dirty="0" smtClean="0">
                          <a:solidFill>
                            <a:schemeClr val="accent4"/>
                          </a:solidFill>
                          <a:effectLst/>
                          <a:latin typeface="+mn-lt"/>
                          <a:ea typeface="Calibri" panose="020F0502020204030204" pitchFamily="34" charset="0"/>
                          <a:cs typeface="Times New Roman" panose="02020603050405020304" pitchFamily="18" charset="0"/>
                        </a:rPr>
                        <a:t> frequency</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100%</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100% (median)</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7903018"/>
                  </a:ext>
                </a:extLst>
              </a:tr>
              <a:tr h="370840">
                <a:tc>
                  <a:txBody>
                    <a:bodyPr/>
                    <a:lstStyle/>
                    <a:p>
                      <a:pP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Additional</a:t>
                      </a:r>
                      <a:r>
                        <a:rPr lang="en-GB" sz="1400" baseline="0" dirty="0" smtClean="0">
                          <a:solidFill>
                            <a:schemeClr val="accent4"/>
                          </a:solidFill>
                          <a:effectLst/>
                          <a:latin typeface="+mn-lt"/>
                          <a:ea typeface="Calibri" panose="020F0502020204030204" pitchFamily="34" charset="0"/>
                          <a:cs typeface="Times New Roman" panose="02020603050405020304" pitchFamily="18" charset="0"/>
                        </a:rPr>
                        <a:t> ascites good health days each month</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10</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400" dirty="0" smtClean="0">
                          <a:solidFill>
                            <a:schemeClr val="accent4"/>
                          </a:solidFill>
                          <a:effectLst/>
                          <a:latin typeface="+mn-lt"/>
                          <a:ea typeface="Calibri" panose="020F0502020204030204" pitchFamily="34" charset="0"/>
                          <a:cs typeface="Times New Roman" panose="02020603050405020304" pitchFamily="18" charset="0"/>
                        </a:rPr>
                        <a:t>&gt;10 (mean)</a:t>
                      </a:r>
                      <a:endParaRPr lang="en-US" sz="14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48455"/>
                  </a:ext>
                </a:extLst>
              </a:tr>
            </a:tbl>
          </a:graphicData>
        </a:graphic>
      </p:graphicFrame>
      <p:sp>
        <p:nvSpPr>
          <p:cNvPr id="8" name="Title 3"/>
          <p:cNvSpPr txBox="1">
            <a:spLocks/>
          </p:cNvSpPr>
          <p:nvPr/>
        </p:nvSpPr>
        <p:spPr bwMode="auto">
          <a:xfrm>
            <a:off x="1102406" y="5047757"/>
            <a:ext cx="8979057" cy="1404564"/>
          </a:xfrm>
          <a:prstGeom prst="rect">
            <a:avLst/>
          </a:prstGeom>
          <a:solidFill>
            <a:srgbClr val="005187"/>
          </a:solidFill>
          <a:ln>
            <a:noFill/>
          </a:ln>
          <a:extLst/>
        </p:spPr>
        <p:txBody>
          <a:bodyPr anchor="ctr"/>
          <a:lstStyle>
            <a:lvl1pPr>
              <a:lnSpc>
                <a:spcPct val="90000"/>
              </a:lnSpc>
              <a:spcBef>
                <a:spcPts val="1000"/>
              </a:spcBef>
              <a:buFont typeface="Arial" panose="020B0604020202020204" pitchFamily="34" charset="0"/>
              <a:buChar char="•"/>
              <a:defRPr>
                <a:solidFill>
                  <a:srgbClr val="5F5F5F"/>
                </a:solidFill>
                <a:latin typeface="Arial" panose="020B0604020202020204" pitchFamily="34" charset="0"/>
                <a:ea typeface="Source Sans Pro Light"/>
                <a:cs typeface="Source Sans Pro Light"/>
              </a:defRPr>
            </a:lvl1pPr>
            <a:lvl2pPr marL="444500" indent="-179388">
              <a:lnSpc>
                <a:spcPct val="90000"/>
              </a:lnSpc>
              <a:spcBef>
                <a:spcPts val="500"/>
              </a:spcBef>
              <a:buFont typeface="Arial" panose="020B0604020202020204" pitchFamily="34" charset="0"/>
              <a:buChar char="•"/>
              <a:defRPr sz="1600">
                <a:solidFill>
                  <a:srgbClr val="5F5F5F"/>
                </a:solidFill>
                <a:latin typeface="Arial" panose="020B0604020202020204" pitchFamily="34" charset="0"/>
                <a:ea typeface="Source Sans Pro Light"/>
                <a:cs typeface="Source Sans Pro Light"/>
              </a:defRPr>
            </a:lvl2pPr>
            <a:lvl3pPr marL="623888" indent="-179388">
              <a:lnSpc>
                <a:spcPct val="90000"/>
              </a:lnSpc>
              <a:spcBef>
                <a:spcPts val="500"/>
              </a:spcBef>
              <a:buFont typeface="Arial" panose="020B0604020202020204" pitchFamily="34" charset="0"/>
              <a:buChar char="•"/>
              <a:defRPr sz="1400">
                <a:solidFill>
                  <a:srgbClr val="5F5F5F"/>
                </a:solidFill>
                <a:latin typeface="Arial" panose="020B0604020202020204" pitchFamily="34" charset="0"/>
                <a:ea typeface="Source Sans Pro Light"/>
                <a:cs typeface="Source Sans Pro Light"/>
              </a:defRPr>
            </a:lvl3pPr>
            <a:lvl4pPr marL="803275" indent="-179388">
              <a:lnSpc>
                <a:spcPct val="90000"/>
              </a:lnSpc>
              <a:spcBef>
                <a:spcPts val="500"/>
              </a:spcBef>
              <a:buFont typeface="Arial" panose="020B0604020202020204" pitchFamily="34" charset="0"/>
              <a:buChar char="•"/>
              <a:defRPr sz="1200">
                <a:solidFill>
                  <a:srgbClr val="5F5F5F"/>
                </a:solidFill>
                <a:latin typeface="Arial" panose="020B0604020202020204" pitchFamily="34" charset="0"/>
                <a:ea typeface="Source Sans Pro Light"/>
                <a:cs typeface="Source Sans Pro Light"/>
              </a:defRPr>
            </a:lvl4pPr>
            <a:lvl5pPr marL="982663" indent="-179388">
              <a:lnSpc>
                <a:spcPct val="90000"/>
              </a:lnSpc>
              <a:spcBef>
                <a:spcPts val="500"/>
              </a:spcBef>
              <a:buFont typeface="Arial" panose="020B0604020202020204" pitchFamily="34" charset="0"/>
              <a:buChar char="•"/>
              <a:defRPr sz="1200">
                <a:solidFill>
                  <a:srgbClr val="5F5F5F"/>
                </a:solidFill>
                <a:latin typeface="Arial" panose="020B0604020202020204" pitchFamily="34" charset="0"/>
                <a:ea typeface="Source Sans Pro Light"/>
                <a:cs typeface="Source Sans Pro Light"/>
              </a:defRPr>
            </a:lvl5pPr>
            <a:lvl6pPr marL="1439863" indent="-179388" eaLnBrk="0" fontAlgn="base" hangingPunct="0">
              <a:lnSpc>
                <a:spcPct val="90000"/>
              </a:lnSpc>
              <a:spcBef>
                <a:spcPts val="500"/>
              </a:spcBef>
              <a:spcAft>
                <a:spcPct val="0"/>
              </a:spcAft>
              <a:buFont typeface="Arial" panose="020B0604020202020204" pitchFamily="34" charset="0"/>
              <a:buChar char="•"/>
              <a:defRPr sz="1200">
                <a:solidFill>
                  <a:srgbClr val="5F5F5F"/>
                </a:solidFill>
                <a:latin typeface="Arial" panose="020B0604020202020204" pitchFamily="34" charset="0"/>
                <a:ea typeface="Source Sans Pro Light"/>
                <a:cs typeface="Source Sans Pro Light"/>
              </a:defRPr>
            </a:lvl6pPr>
            <a:lvl7pPr marL="1897063" indent="-179388" eaLnBrk="0" fontAlgn="base" hangingPunct="0">
              <a:lnSpc>
                <a:spcPct val="90000"/>
              </a:lnSpc>
              <a:spcBef>
                <a:spcPts val="500"/>
              </a:spcBef>
              <a:spcAft>
                <a:spcPct val="0"/>
              </a:spcAft>
              <a:buFont typeface="Arial" panose="020B0604020202020204" pitchFamily="34" charset="0"/>
              <a:buChar char="•"/>
              <a:defRPr sz="1200">
                <a:solidFill>
                  <a:srgbClr val="5F5F5F"/>
                </a:solidFill>
                <a:latin typeface="Arial" panose="020B0604020202020204" pitchFamily="34" charset="0"/>
                <a:ea typeface="Source Sans Pro Light"/>
                <a:cs typeface="Source Sans Pro Light"/>
              </a:defRPr>
            </a:lvl7pPr>
            <a:lvl8pPr marL="2354263" indent="-179388" eaLnBrk="0" fontAlgn="base" hangingPunct="0">
              <a:lnSpc>
                <a:spcPct val="90000"/>
              </a:lnSpc>
              <a:spcBef>
                <a:spcPts val="500"/>
              </a:spcBef>
              <a:spcAft>
                <a:spcPct val="0"/>
              </a:spcAft>
              <a:buFont typeface="Arial" panose="020B0604020202020204" pitchFamily="34" charset="0"/>
              <a:buChar char="•"/>
              <a:defRPr sz="1200">
                <a:solidFill>
                  <a:srgbClr val="5F5F5F"/>
                </a:solidFill>
                <a:latin typeface="Arial" panose="020B0604020202020204" pitchFamily="34" charset="0"/>
                <a:ea typeface="Source Sans Pro Light"/>
                <a:cs typeface="Source Sans Pro Light"/>
              </a:defRPr>
            </a:lvl8pPr>
            <a:lvl9pPr marL="2811463" indent="-179388" eaLnBrk="0" fontAlgn="base" hangingPunct="0">
              <a:lnSpc>
                <a:spcPct val="90000"/>
              </a:lnSpc>
              <a:spcBef>
                <a:spcPts val="500"/>
              </a:spcBef>
              <a:spcAft>
                <a:spcPct val="0"/>
              </a:spcAft>
              <a:buFont typeface="Arial" panose="020B0604020202020204" pitchFamily="34" charset="0"/>
              <a:buChar char="•"/>
              <a:defRPr sz="1200">
                <a:solidFill>
                  <a:srgbClr val="5F5F5F"/>
                </a:solidFill>
                <a:latin typeface="Arial" panose="020B0604020202020204" pitchFamily="34" charset="0"/>
                <a:ea typeface="Source Sans Pro Light"/>
                <a:cs typeface="Source Sans Pro Light"/>
              </a:defRPr>
            </a:lvl9p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b="1" i="1" u="none" strike="noStrike" kern="1200" cap="none" spc="0" normalizeH="0" baseline="0" noProof="0" dirty="0" smtClean="0">
                <a:ln>
                  <a:noFill/>
                </a:ln>
                <a:solidFill>
                  <a:prstClr val="white"/>
                </a:solidFill>
                <a:effectLst/>
                <a:uLnTx/>
                <a:uFillTx/>
                <a:latin typeface="Arial" panose="020B0604020202020204" pitchFamily="34" charset="0"/>
                <a:ea typeface="Roboto" panose="02000000000000000000"/>
                <a:cs typeface="Arial" panose="020B0604020202020204" pitchFamily="34" charset="0"/>
              </a:rPr>
              <a:t>Patient Preference Study indicates US </a:t>
            </a:r>
            <a:r>
              <a:rPr kumimoji="0" lang="en-US" b="1" i="1"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a:cs typeface="Arial" panose="020B0604020202020204" pitchFamily="34" charset="0"/>
              </a:rPr>
              <a:t>patients are willing to tolerate risks beyond </a:t>
            </a:r>
            <a:r>
              <a:rPr kumimoji="0" lang="en-US" b="1" i="1" u="none" strike="noStrike" kern="1200" cap="none" spc="0" normalizeH="0" baseline="0" noProof="0" dirty="0" smtClean="0">
                <a:ln>
                  <a:noFill/>
                </a:ln>
                <a:solidFill>
                  <a:prstClr val="white"/>
                </a:solidFill>
                <a:effectLst/>
                <a:uLnTx/>
                <a:uFillTx/>
                <a:latin typeface="Arial" panose="020B0604020202020204" pitchFamily="34" charset="0"/>
                <a:ea typeface="Roboto" panose="02000000000000000000"/>
                <a:cs typeface="Arial" panose="020B0604020202020204" pitchFamily="34" charset="0"/>
              </a:rPr>
              <a:t>those observed </a:t>
            </a:r>
            <a:r>
              <a:rPr kumimoji="0" lang="en-US" b="1" i="1"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a:cs typeface="Arial" panose="020B0604020202020204" pitchFamily="34" charset="0"/>
              </a:rPr>
              <a:t>for the </a:t>
            </a:r>
            <a:r>
              <a:rPr kumimoji="0" lang="en-US" b="1" i="1"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a:cs typeface="Arial" panose="020B0604020202020204" pitchFamily="34" charset="0"/>
              </a:rPr>
              <a:t>alfapump</a:t>
            </a:r>
            <a:r>
              <a:rPr kumimoji="0" lang="en-US" b="1" i="1"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a:cs typeface="Arial" panose="020B0604020202020204" pitchFamily="34" charset="0"/>
              </a:rPr>
              <a:t> in the POSEIDON study if the need for paracentesis is </a:t>
            </a:r>
            <a:r>
              <a:rPr kumimoji="0" lang="en-US" b="1" i="1" u="none" strike="noStrike" kern="1200" cap="none" spc="0" normalizeH="0" baseline="0" noProof="0" dirty="0" smtClean="0">
                <a:ln>
                  <a:noFill/>
                </a:ln>
                <a:solidFill>
                  <a:prstClr val="white"/>
                </a:solidFill>
                <a:effectLst/>
                <a:uLnTx/>
                <a:uFillTx/>
                <a:latin typeface="Arial" panose="020B0604020202020204" pitchFamily="34" charset="0"/>
                <a:ea typeface="Roboto" panose="02000000000000000000"/>
                <a:cs typeface="Arial" panose="020B0604020202020204" pitchFamily="34" charset="0"/>
              </a:rPr>
              <a:t>reduced and/or a positive impact on health days</a:t>
            </a:r>
            <a:endParaRPr kumimoji="0" lang="en-GB" altLang="en-US" b="1" i="1"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a:cs typeface="Arial" panose="020B0604020202020204" pitchFamily="34" charset="0"/>
            </a:endParaRPr>
          </a:p>
        </p:txBody>
      </p:sp>
      <p:pic>
        <p:nvPicPr>
          <p:cNvPr id="11" name="Picture 10"/>
          <p:cNvPicPr>
            <a:picLocks noChangeAspect="1"/>
          </p:cNvPicPr>
          <p:nvPr/>
        </p:nvPicPr>
        <p:blipFill rotWithShape="1">
          <a:blip r:embed="rId3"/>
          <a:srcRect l="11571" t="19959" r="13222" b="16821"/>
          <a:stretch/>
        </p:blipFill>
        <p:spPr>
          <a:xfrm>
            <a:off x="195944" y="120454"/>
            <a:ext cx="906462" cy="761196"/>
          </a:xfrm>
          <a:prstGeom prst="rect">
            <a:avLst/>
          </a:prstGeom>
        </p:spPr>
      </p:pic>
      <p:sp>
        <p:nvSpPr>
          <p:cNvPr id="9" name="Rectangle 8"/>
          <p:cNvSpPr/>
          <p:nvPr/>
        </p:nvSpPr>
        <p:spPr>
          <a:xfrm>
            <a:off x="0" y="6585485"/>
            <a:ext cx="4544834" cy="230832"/>
          </a:xfrm>
          <a:prstGeom prst="rect">
            <a:avLst/>
          </a:prstGeom>
        </p:spPr>
        <p:txBody>
          <a:bodyPr wrap="none">
            <a:spAutoFit/>
          </a:bodyPr>
          <a:lstStyle/>
          <a:p>
            <a:pPr lvl="0">
              <a:defRPr/>
            </a:pPr>
            <a:r>
              <a:rPr lang="en-GB" sz="900" i="1" dirty="0">
                <a:solidFill>
                  <a:schemeClr val="tx1">
                    <a:lumMod val="65000"/>
                    <a:lumOff val="35000"/>
                  </a:schemeClr>
                </a:solidFill>
                <a:latin typeface="Arial"/>
              </a:rPr>
              <a:t>Source:  alfapump system SSED (summary of safety and effectiveness) PMA 230044</a:t>
            </a:r>
          </a:p>
        </p:txBody>
      </p:sp>
    </p:spTree>
    <p:extLst>
      <p:ext uri="{BB962C8B-B14F-4D97-AF65-F5344CB8AC3E}">
        <p14:creationId xmlns:p14="http://schemas.microsoft.com/office/powerpoint/2010/main" val="3521847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a:xfrm>
            <a:off x="1199696" y="266102"/>
            <a:ext cx="10477500" cy="469900"/>
          </a:xfrm>
        </p:spPr>
        <p:txBody>
          <a:bodyPr/>
          <a:lstStyle/>
          <a:p>
            <a:pPr eaLnBrk="1" hangingPunct="1"/>
            <a:r>
              <a:rPr lang="en-GB" dirty="0" smtClean="0">
                <a:ea typeface="Roboto" panose="02000000000000000000"/>
                <a:cs typeface="Roboto" panose="02000000000000000000"/>
              </a:rPr>
              <a:t>Potential Market Expansion</a:t>
            </a:r>
            <a:r>
              <a:rPr lang="en-GB" baseline="30000" dirty="0" smtClean="0">
                <a:ea typeface="Roboto" panose="02000000000000000000"/>
                <a:cs typeface="Roboto" panose="02000000000000000000"/>
              </a:rPr>
              <a:t>(1) </a:t>
            </a:r>
          </a:p>
        </p:txBody>
      </p:sp>
      <p:sp>
        <p:nvSpPr>
          <p:cNvPr id="40964" name="Slide Number Placeholder 2"/>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9EE761-77EC-449C-BC7A-108AFB22087A}" type="slidenum">
              <a:rPr kumimoji="0" lang="en-US" altLang="en-US" sz="800" b="0" i="0" u="none" strike="noStrike" kern="1200" cap="none" spc="0" normalizeH="0" baseline="0" noProof="0" smtClean="0">
                <a:ln>
                  <a:noFill/>
                </a:ln>
                <a:solidFill>
                  <a:prstClr val="white"/>
                </a:solidFill>
                <a:effectLst/>
                <a:uLnTx/>
                <a:uFillTx/>
                <a:latin typeface="Arial" panose="020B0604020202020204" pitchFamily="34" charset="0"/>
                <a:ea typeface="Source Sans Pro Light"/>
                <a:cs typeface="Source Sans Pro Light"/>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Source Sans Pro Light"/>
              <a:cs typeface="Source Sans Pro Light"/>
            </a:endParaRPr>
          </a:p>
        </p:txBody>
      </p:sp>
      <p:sp>
        <p:nvSpPr>
          <p:cNvPr id="5" name="Content Placeholder 4">
            <a:extLst>
              <a:ext uri="{FF2B5EF4-FFF2-40B4-BE49-F238E27FC236}">
                <a16:creationId xmlns:a16="http://schemas.microsoft.com/office/drawing/2014/main" id="{4EDE4E46-EEE7-41F6-95FD-94CBBB1D1B6F}"/>
              </a:ext>
            </a:extLst>
          </p:cNvPr>
          <p:cNvSpPr>
            <a:spLocks noGrp="1"/>
          </p:cNvSpPr>
          <p:nvPr>
            <p:ph sz="quarter" idx="13"/>
          </p:nvPr>
        </p:nvSpPr>
        <p:spPr>
          <a:xfrm>
            <a:off x="1225096" y="785913"/>
            <a:ext cx="10426700" cy="333375"/>
          </a:xfrm>
        </p:spPr>
        <p:txBody>
          <a:bodyPr/>
          <a:lstStyle/>
          <a:p>
            <a:pPr eaLnBrk="1" hangingPunct="1">
              <a:defRPr/>
            </a:pPr>
            <a:r>
              <a:rPr lang="en-GB" dirty="0" smtClean="0"/>
              <a:t>Opportunities for Additional Indications in Other </a:t>
            </a:r>
            <a:r>
              <a:rPr lang="en-GB" dirty="0"/>
              <a:t>S</a:t>
            </a:r>
            <a:r>
              <a:rPr lang="en-GB" dirty="0" smtClean="0"/>
              <a:t>ignificant Markets</a:t>
            </a:r>
            <a:endParaRPr lang="en-GB" dirty="0"/>
          </a:p>
        </p:txBody>
      </p:sp>
      <p:sp>
        <p:nvSpPr>
          <p:cNvPr id="11" name="Rectangle 10">
            <a:extLst>
              <a:ext uri="{FF2B5EF4-FFF2-40B4-BE49-F238E27FC236}">
                <a16:creationId xmlns:a16="http://schemas.microsoft.com/office/drawing/2014/main" id="{B9296839-EA39-46BF-8799-06D781F5FD50}"/>
              </a:ext>
            </a:extLst>
          </p:cNvPr>
          <p:cNvSpPr/>
          <p:nvPr/>
        </p:nvSpPr>
        <p:spPr>
          <a:xfrm>
            <a:off x="453867" y="1379151"/>
            <a:ext cx="9373808" cy="504753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rgbClr val="5F5F5F"/>
                </a:solidFill>
                <a:effectLst/>
                <a:uLnTx/>
                <a:uFillTx/>
                <a:latin typeface="Arial" panose="020B0604020202020204" pitchFamily="34" charset="0"/>
                <a:ea typeface="Open Sans Semibold" panose="020B0606030504020204" pitchFamily="34" charset="0"/>
                <a:cs typeface="Arial" panose="020B0604020202020204" pitchFamily="34" charset="0"/>
              </a:rPr>
              <a:t>Malignant</a:t>
            </a:r>
            <a:r>
              <a:rPr kumimoji="0" lang="en-US" b="1" i="0" u="none" strike="noStrike" kern="1200" cap="none" spc="0" normalizeH="0" noProof="0" dirty="0" smtClean="0">
                <a:ln>
                  <a:noFill/>
                </a:ln>
                <a:solidFill>
                  <a:srgbClr val="5F5F5F"/>
                </a:solidFill>
                <a:effectLst/>
                <a:uLnTx/>
                <a:uFillTx/>
                <a:latin typeface="Arial" panose="020B0604020202020204" pitchFamily="34" charset="0"/>
                <a:ea typeface="Open Sans Semibold" panose="020B0606030504020204" pitchFamily="34" charset="0"/>
                <a:cs typeface="Arial" panose="020B0604020202020204" pitchFamily="34" charset="0"/>
              </a:rPr>
              <a:t> Ascites (secondary to cancer)</a:t>
            </a:r>
            <a:endParaRPr kumimoji="0" lang="en-US" b="1" i="0" u="none" strike="noStrike" kern="1200" cap="none" spc="0" normalizeH="0" baseline="0" noProof="0" dirty="0" smtClean="0">
              <a:ln>
                <a:noFill/>
              </a:ln>
              <a:solidFill>
                <a:srgbClr val="005187"/>
              </a:solidFill>
              <a:effectLst/>
              <a:uLnTx/>
              <a:uFillTx/>
              <a:latin typeface="Arial" panose="020B0604020202020204" pitchFamily="34" charset="0"/>
              <a:ea typeface="Open Sans Semibold" panose="020B0606030504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005187"/>
              </a:solidFill>
              <a:effectLst/>
              <a:uLnTx/>
              <a:uFillTx/>
              <a:latin typeface="Arial" panose="020B0604020202020204" pitchFamily="34" charset="0"/>
              <a:ea typeface="Open Sans Semibold" panose="020B0606030504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600" dirty="0">
                <a:solidFill>
                  <a:srgbClr val="5F5F5F"/>
                </a:solidFill>
                <a:latin typeface="Arial" panose="020B0604020202020204" pitchFamily="34" charset="0"/>
                <a:ea typeface="Open Sans Semibold" panose="020B0606030504020204" pitchFamily="34" charset="0"/>
                <a:cs typeface="Arial" panose="020B0604020202020204" pitchFamily="34" charset="0"/>
              </a:rPr>
              <a:t>Breast and ovarian cancer have longest survival with ascites</a:t>
            </a:r>
            <a:r>
              <a:rPr lang="en-US" sz="1600" baseline="30000" dirty="0">
                <a:solidFill>
                  <a:srgbClr val="5F5F5F"/>
                </a:solidFill>
                <a:latin typeface="Arial" panose="020B0604020202020204" pitchFamily="34" charset="0"/>
                <a:ea typeface="Open Sans Semibold" panose="020B0606030504020204" pitchFamily="34" charset="0"/>
                <a:cs typeface="Arial" panose="020B0604020202020204" pitchFamily="34" charset="0"/>
              </a:rPr>
              <a:t>(2</a:t>
            </a:r>
            <a:r>
              <a:rPr lang="en-US" sz="1600" baseline="3000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a:t>
            </a:r>
            <a:endParaRPr lang="en-US" sz="1600" baseline="30000" dirty="0">
              <a:solidFill>
                <a:srgbClr val="5F5F5F"/>
              </a:solidFill>
              <a:latin typeface="Arial" panose="020B0604020202020204" pitchFamily="34" charset="0"/>
              <a:ea typeface="Open Sans Semibold" panose="020B0606030504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defRPr/>
            </a:pPr>
            <a:endParaRPr lang="en-US" sz="1600" dirty="0">
              <a:solidFill>
                <a:srgbClr val="5F5F5F"/>
              </a:solidFill>
              <a:latin typeface="Arial" panose="020B0604020202020204" pitchFamily="34" charset="0"/>
              <a:ea typeface="Open Sans Semibold" panose="020B0606030504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600" dirty="0">
                <a:solidFill>
                  <a:srgbClr val="5F5F5F"/>
                </a:solidFill>
                <a:latin typeface="Arial" panose="020B0604020202020204" pitchFamily="34" charset="0"/>
                <a:ea typeface="Open Sans Semibold" panose="020B0606030504020204" pitchFamily="34" charset="0"/>
                <a:cs typeface="Arial" panose="020B0604020202020204" pitchFamily="34" charset="0"/>
              </a:rPr>
              <a:t>Severe impact on quality of </a:t>
            </a:r>
            <a:r>
              <a:rPr lang="en-US" sz="160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life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600" dirty="0">
              <a:solidFill>
                <a:srgbClr val="5F5F5F"/>
              </a:solidFill>
              <a:latin typeface="Arial" panose="020B0604020202020204" pitchFamily="34" charset="0"/>
              <a:ea typeface="Open Sans Semibold" panose="020B0606030504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60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Positive clinical experience in Europe</a:t>
            </a:r>
            <a:r>
              <a:rPr lang="en-US" sz="1600" baseline="3000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(3)</a:t>
            </a:r>
            <a:endParaRPr lang="en-US" sz="1600" baseline="30000" dirty="0">
              <a:solidFill>
                <a:srgbClr val="5F5F5F"/>
              </a:solidFill>
              <a:latin typeface="Arial" panose="020B0604020202020204" pitchFamily="34" charset="0"/>
              <a:ea typeface="Open Sans Semibold" panose="020B0606030504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Open Sans Semibold" panose="020B0606030504020204" pitchFamily="34" charset="0"/>
              <a:cs typeface="Arial" panose="020B0604020202020204" pitchFamily="34" charset="0"/>
            </a:endParaRPr>
          </a:p>
          <a:p>
            <a:pPr lvl="0" eaLnBrk="0" fontAlgn="base" hangingPunct="0">
              <a:spcBef>
                <a:spcPct val="0"/>
              </a:spcBef>
              <a:spcAft>
                <a:spcPct val="0"/>
              </a:spcAft>
              <a:defRPr/>
            </a:pPr>
            <a:r>
              <a:rPr lang="en-US" sz="1600" b="1" noProof="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Cardiac Ascites</a:t>
            </a:r>
          </a:p>
          <a:p>
            <a:pPr lvl="0" eaLnBrk="0" fontAlgn="base" hangingPunct="0">
              <a:spcBef>
                <a:spcPct val="0"/>
              </a:spcBef>
              <a:spcAft>
                <a:spcPct val="0"/>
              </a:spcAft>
              <a:defRPr/>
            </a:pPr>
            <a:endParaRPr lang="en-US" sz="1600" b="1" noProof="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defRPr/>
            </a:pPr>
            <a:r>
              <a:rPr lang="en-US" sz="160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Secondary to Congestive Cardiac Failure</a:t>
            </a:r>
          </a:p>
          <a:p>
            <a:pPr lvl="0" eaLnBrk="0" fontAlgn="base" hangingPunct="0">
              <a:spcBef>
                <a:spcPct val="0"/>
              </a:spcBef>
              <a:spcAft>
                <a:spcPct val="0"/>
              </a:spcAft>
              <a:defRPr/>
            </a:pPr>
            <a:endParaRPr lang="en-US" sz="160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defRPr/>
            </a:pPr>
            <a:r>
              <a:rPr kumimoji="0" lang="en-US" sz="1600" i="0" u="none" strike="noStrike" kern="1200" cap="none" spc="0" normalizeH="0" baseline="0" noProof="0" dirty="0" smtClean="0">
                <a:ln>
                  <a:noFill/>
                </a:ln>
                <a:solidFill>
                  <a:srgbClr val="5F5F5F"/>
                </a:solidFill>
                <a:effectLst/>
                <a:uLnTx/>
                <a:uFillTx/>
                <a:latin typeface="Arial" panose="020B0604020202020204" pitchFamily="34" charset="0"/>
                <a:ea typeface="Open Sans Semibold" panose="020B0606030504020204" pitchFamily="34" charset="0"/>
                <a:cs typeface="Arial" panose="020B0604020202020204" pitchFamily="34" charset="0"/>
              </a:rPr>
              <a:t>Presents</a:t>
            </a:r>
            <a:r>
              <a:rPr kumimoji="0" lang="en-US" sz="1600" i="0" u="none" strike="noStrike" kern="1200" cap="none" spc="0" normalizeH="0" noProof="0" dirty="0" smtClean="0">
                <a:ln>
                  <a:noFill/>
                </a:ln>
                <a:solidFill>
                  <a:srgbClr val="5F5F5F"/>
                </a:solidFill>
                <a:effectLst/>
                <a:uLnTx/>
                <a:uFillTx/>
                <a:latin typeface="Arial" panose="020B0604020202020204" pitchFamily="34" charset="0"/>
                <a:ea typeface="Open Sans Semibold" panose="020B0606030504020204" pitchFamily="34" charset="0"/>
                <a:cs typeface="Arial" panose="020B0604020202020204" pitchFamily="34" charset="0"/>
              </a:rPr>
              <a:t> very similar to ascites due to liver cirrhosis</a:t>
            </a:r>
          </a:p>
          <a:p>
            <a:pPr lvl="0" eaLnBrk="0" fontAlgn="base" hangingPunct="0">
              <a:spcBef>
                <a:spcPct val="0"/>
              </a:spcBef>
              <a:spcAft>
                <a:spcPct val="0"/>
              </a:spcAft>
              <a:defRPr/>
            </a:pPr>
            <a:endParaRPr lang="en-US" sz="1600" baseline="0" dirty="0">
              <a:solidFill>
                <a:srgbClr val="5F5F5F"/>
              </a:solidFill>
              <a:latin typeface="Arial" panose="020B0604020202020204" pitchFamily="34" charset="0"/>
              <a:ea typeface="Open Sans Semibold" panose="020B0606030504020204" pitchFamily="34" charset="0"/>
              <a:cs typeface="Arial" panose="020B0604020202020204" pitchFamily="34" charset="0"/>
            </a:endParaRPr>
          </a:p>
          <a:p>
            <a:pPr lvl="0" eaLnBrk="0" fontAlgn="base" hangingPunct="0">
              <a:spcBef>
                <a:spcPct val="0"/>
              </a:spcBef>
              <a:spcAft>
                <a:spcPct val="0"/>
              </a:spcAft>
              <a:defRPr/>
            </a:pPr>
            <a:r>
              <a:rPr kumimoji="0" lang="en-US" sz="1600" b="1" i="0" u="none" strike="noStrike" kern="1200" cap="none" spc="0" normalizeH="0" noProof="0" dirty="0" smtClean="0">
                <a:ln>
                  <a:noFill/>
                </a:ln>
                <a:solidFill>
                  <a:srgbClr val="5F5F5F"/>
                </a:solidFill>
                <a:effectLst/>
                <a:uLnTx/>
                <a:uFillTx/>
                <a:latin typeface="Arial" panose="020B0604020202020204" pitchFamily="34" charset="0"/>
                <a:ea typeface="Open Sans Semibold" panose="020B0606030504020204" pitchFamily="34" charset="0"/>
                <a:cs typeface="Arial" panose="020B0604020202020204" pitchFamily="34" charset="0"/>
              </a:rPr>
              <a:t>Pleural Effusion</a:t>
            </a:r>
          </a:p>
          <a:p>
            <a:pPr lvl="0" eaLnBrk="0" fontAlgn="base" hangingPunct="0">
              <a:spcBef>
                <a:spcPct val="0"/>
              </a:spcBef>
              <a:spcAft>
                <a:spcPct val="0"/>
              </a:spcAft>
              <a:defRPr/>
            </a:pPr>
            <a:endParaRPr kumimoji="0" lang="en-US" sz="1600" b="1" i="0" u="none" strike="noStrike" kern="1200" cap="none" spc="0" normalizeH="0" noProof="0" dirty="0" smtClean="0">
              <a:ln>
                <a:noFill/>
              </a:ln>
              <a:solidFill>
                <a:srgbClr val="5F5F5F"/>
              </a:solidFill>
              <a:effectLst/>
              <a:uLnTx/>
              <a:uFillTx/>
              <a:latin typeface="Arial" panose="020B0604020202020204" pitchFamily="34" charset="0"/>
              <a:ea typeface="Open Sans Semibold" panose="020B0606030504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defRPr/>
            </a:pPr>
            <a:r>
              <a:rPr lang="en-US" sz="1600" noProof="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Fluid in the chest cavity, secondary to cancer, heart failure or pneumonia or hepatic hydrothorax</a:t>
            </a:r>
          </a:p>
          <a:p>
            <a:pPr lvl="0" eaLnBrk="0" fontAlgn="base" hangingPunct="0">
              <a:spcBef>
                <a:spcPct val="0"/>
              </a:spcBef>
              <a:spcAft>
                <a:spcPct val="0"/>
              </a:spcAft>
              <a:defRPr/>
            </a:pPr>
            <a:endParaRPr kumimoji="0" lang="en-US" sz="1600" i="0" u="none" strike="noStrike" kern="1200" cap="none" spc="0" normalizeH="0" noProof="0" dirty="0" smtClean="0">
              <a:ln>
                <a:noFill/>
              </a:ln>
              <a:solidFill>
                <a:srgbClr val="5F5F5F"/>
              </a:solidFill>
              <a:effectLst/>
              <a:uLnTx/>
              <a:uFillTx/>
              <a:latin typeface="Arial" panose="020B0604020202020204" pitchFamily="34" charset="0"/>
              <a:ea typeface="Open Sans Semibold" panose="020B0606030504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defRPr/>
            </a:pPr>
            <a:r>
              <a:rPr lang="en-US" sz="1600" dirty="0">
                <a:solidFill>
                  <a:srgbClr val="5F5F5F"/>
                </a:solidFill>
                <a:latin typeface="Arial" panose="020B0604020202020204" pitchFamily="34" charset="0"/>
                <a:ea typeface="Open Sans Semibold" panose="020B0606030504020204" pitchFamily="34" charset="0"/>
                <a:cs typeface="Arial" panose="020B0604020202020204" pitchFamily="34" charset="0"/>
              </a:rPr>
              <a:t>Initial positive experience from </a:t>
            </a:r>
            <a:r>
              <a:rPr lang="en-US" sz="160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KOLs</a:t>
            </a:r>
            <a:r>
              <a:rPr lang="en-US" sz="1600" baseline="30000" dirty="0" smtClean="0">
                <a:solidFill>
                  <a:srgbClr val="5F5F5F"/>
                </a:solidFill>
                <a:latin typeface="Arial" panose="020B0604020202020204" pitchFamily="34" charset="0"/>
                <a:ea typeface="Open Sans Semibold" panose="020B0606030504020204" pitchFamily="34" charset="0"/>
                <a:cs typeface="Arial" panose="020B0604020202020204" pitchFamily="34" charset="0"/>
              </a:rPr>
              <a:t>(4) </a:t>
            </a:r>
            <a:endParaRPr lang="en-US" sz="1600" baseline="30000" dirty="0">
              <a:solidFill>
                <a:srgbClr val="5F5F5F"/>
              </a:solidFill>
              <a:latin typeface="Arial" panose="020B0604020202020204" pitchFamily="34" charset="0"/>
              <a:ea typeface="Open Sans Semibold" panose="020B0606030504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srgbClr val="005187"/>
              </a:solidFill>
              <a:effectLst/>
              <a:uLnTx/>
              <a:uFillTx/>
              <a:latin typeface="Arial" panose="020B0604020202020204" pitchFamily="34" charset="0"/>
              <a:ea typeface="Open Sans Semibold" panose="020B0606030504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1F56E7B-DB31-4AD8-A108-6E8A7CDCCB4C}"/>
              </a:ext>
            </a:extLst>
          </p:cNvPr>
          <p:cNvSpPr/>
          <p:nvPr/>
        </p:nvSpPr>
        <p:spPr>
          <a:xfrm>
            <a:off x="4054475" y="3319463"/>
            <a:ext cx="2012217" cy="1100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endParaRPr>
          </a:p>
        </p:txBody>
      </p:sp>
      <p:sp>
        <p:nvSpPr>
          <p:cNvPr id="20" name="Rectangle 19">
            <a:extLst>
              <a:ext uri="{FF2B5EF4-FFF2-40B4-BE49-F238E27FC236}">
                <a16:creationId xmlns:a16="http://schemas.microsoft.com/office/drawing/2014/main" id="{729EE4E8-0F2E-4809-902A-DE8FB4210FCA}"/>
              </a:ext>
            </a:extLst>
          </p:cNvPr>
          <p:cNvSpPr/>
          <p:nvPr/>
        </p:nvSpPr>
        <p:spPr>
          <a:xfrm>
            <a:off x="195944" y="6318163"/>
            <a:ext cx="6961907" cy="515393"/>
          </a:xfrm>
          <a:prstGeom prst="rect">
            <a:avLst/>
          </a:prstGeom>
          <a:noFill/>
          <a:ln>
            <a:noFill/>
          </a:ln>
          <a:extLst>
            <a:ext uri="{909E8E84-426E-40DD-AFC4-6F175D3DCCD1}">
              <a14:hiddenFill xmlns:a14="http://schemas.microsoft.com/office/drawing/2010/main">
                <a:solidFill>
                  <a:schemeClr val="accent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1" u="none" strike="noStrike" kern="1200" cap="none" spc="0" normalizeH="0" baseline="0" noProof="0" dirty="0" smtClean="0">
                <a:ln>
                  <a:noFill/>
                </a:ln>
                <a:solidFill>
                  <a:prstClr val="white">
                    <a:lumMod val="50000"/>
                  </a:prstClr>
                </a:solidFill>
                <a:effectLst/>
                <a:uLnTx/>
                <a:uFillTx/>
                <a:latin typeface="Arial"/>
                <a:ea typeface="Open Sans" panose="020B0606030504020204" pitchFamily="34" charset="0"/>
                <a:cs typeface="Arial" panose="020B0604020202020204" pitchFamily="34" charset="0"/>
              </a:rPr>
              <a:t>1</a:t>
            </a:r>
            <a:r>
              <a:rPr kumimoji="0" lang="en-GB" sz="700" b="0" i="1" u="none" strike="noStrike" kern="1200" cap="none" spc="0" normalizeH="0" baseline="0" noProof="0" dirty="0">
                <a:ln>
                  <a:noFill/>
                </a:ln>
                <a:solidFill>
                  <a:prstClr val="white">
                    <a:lumMod val="50000"/>
                  </a:prstClr>
                </a:solidFill>
                <a:effectLst/>
                <a:uLnTx/>
                <a:uFillTx/>
                <a:latin typeface="Arial"/>
                <a:ea typeface="Open Sans" panose="020B0606030504020204" pitchFamily="34" charset="0"/>
                <a:cs typeface="Arial" panose="020B0604020202020204" pitchFamily="34" charset="0"/>
              </a:rPr>
              <a:t>: </a:t>
            </a:r>
            <a:r>
              <a:rPr kumimoji="0" lang="en-GB" sz="700" b="0" i="1" u="none" strike="noStrike" kern="1200" cap="none" spc="0" normalizeH="0" baseline="0" noProof="0" dirty="0" smtClean="0">
                <a:ln>
                  <a:noFill/>
                </a:ln>
                <a:solidFill>
                  <a:prstClr val="white">
                    <a:lumMod val="50000"/>
                  </a:prstClr>
                </a:solidFill>
                <a:effectLst/>
                <a:uLnTx/>
                <a:uFillTx/>
                <a:latin typeface="Arial"/>
                <a:ea typeface="Open Sans" panose="020B0606030504020204" pitchFamily="34" charset="0"/>
                <a:cs typeface="Arial" panose="020B0604020202020204" pitchFamily="34" charset="0"/>
              </a:rPr>
              <a:t>Not included in current US indication for use for </a:t>
            </a:r>
            <a:r>
              <a:rPr kumimoji="0" lang="en-GB" sz="700" b="0" i="1" u="none" strike="noStrike" kern="1200" cap="none" spc="0" normalizeH="0" baseline="0" noProof="0" dirty="0" err="1" smtClean="0">
                <a:ln>
                  <a:noFill/>
                </a:ln>
                <a:solidFill>
                  <a:prstClr val="white">
                    <a:lumMod val="50000"/>
                  </a:prstClr>
                </a:solidFill>
                <a:effectLst/>
                <a:uLnTx/>
                <a:uFillTx/>
                <a:latin typeface="Arial"/>
                <a:ea typeface="Open Sans" panose="020B0606030504020204" pitchFamily="34" charset="0"/>
                <a:cs typeface="Arial" panose="020B0604020202020204" pitchFamily="34" charset="0"/>
              </a:rPr>
              <a:t>alfapump</a:t>
            </a:r>
            <a:r>
              <a:rPr kumimoji="0" lang="en-GB" sz="700" b="0" i="1" u="none" strike="noStrike" kern="1200" cap="none" spc="0" normalizeH="0" baseline="0" noProof="0" dirty="0" smtClean="0">
                <a:ln>
                  <a:noFill/>
                </a:ln>
                <a:solidFill>
                  <a:prstClr val="white">
                    <a:lumMod val="50000"/>
                  </a:prstClr>
                </a:solidFill>
                <a:effectLst/>
                <a:uLnTx/>
                <a:uFillTx/>
                <a:latin typeface="Arial"/>
                <a:ea typeface="Open Sans" panose="020B0606030504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1" u="none" strike="noStrike" kern="1200" cap="none" spc="0" normalizeH="0" baseline="0" noProof="0" dirty="0" smtClean="0">
                <a:ln>
                  <a:noFill/>
                </a:ln>
                <a:solidFill>
                  <a:prstClr val="white">
                    <a:lumMod val="50000"/>
                  </a:prstClr>
                </a:solidFill>
                <a:effectLst/>
                <a:uLnTx/>
                <a:uFillTx/>
                <a:latin typeface="Arial"/>
                <a:ea typeface="Open Sans" panose="020B0606030504020204" pitchFamily="34" charset="0"/>
                <a:cs typeface="Arial" panose="020B0604020202020204" pitchFamily="34" charset="0"/>
              </a:rPr>
              <a:t>2::</a:t>
            </a:r>
            <a:r>
              <a:rPr kumimoji="0" lang="en-GB" sz="700" b="0" i="1" u="none" strike="noStrike" kern="1200" cap="none" spc="0" normalizeH="0" baseline="0" noProof="0" dirty="0" err="1" smtClean="0">
                <a:ln>
                  <a:noFill/>
                </a:ln>
                <a:solidFill>
                  <a:prstClr val="white">
                    <a:lumMod val="50000"/>
                  </a:prstClr>
                </a:solidFill>
                <a:effectLst/>
                <a:uLnTx/>
                <a:uFillTx/>
                <a:latin typeface="Arial"/>
                <a:ea typeface="+mn-ea"/>
                <a:cs typeface="Arial" panose="020B0604020202020204" pitchFamily="34" charset="0"/>
              </a:rPr>
              <a:t>Ayantunde</a:t>
            </a:r>
            <a:r>
              <a:rPr kumimoji="0" lang="en-GB" sz="700" b="0" i="1" u="none" strike="noStrike" kern="1200" cap="none" spc="0" normalizeH="0" baseline="0" noProof="0" dirty="0" smtClean="0">
                <a:ln>
                  <a:noFill/>
                </a:ln>
                <a:solidFill>
                  <a:prstClr val="white">
                    <a:lumMod val="50000"/>
                  </a:prstClr>
                </a:solidFill>
                <a:effectLst/>
                <a:uLnTx/>
                <a:uFillTx/>
                <a:latin typeface="Arial"/>
                <a:ea typeface="+mn-ea"/>
                <a:cs typeface="Arial" panose="020B0604020202020204" pitchFamily="34" charset="0"/>
              </a:rPr>
              <a:t> </a:t>
            </a:r>
            <a:r>
              <a:rPr kumimoji="0" lang="en-GB" sz="700" b="0" i="1" u="none" strike="noStrike" kern="1200" cap="none" spc="0" normalizeH="0" baseline="0" noProof="0" dirty="0">
                <a:ln>
                  <a:noFill/>
                </a:ln>
                <a:solidFill>
                  <a:prstClr val="white">
                    <a:lumMod val="50000"/>
                  </a:prstClr>
                </a:solidFill>
                <a:effectLst/>
                <a:uLnTx/>
                <a:uFillTx/>
                <a:latin typeface="Arial"/>
                <a:ea typeface="+mn-ea"/>
                <a:cs typeface="Arial" panose="020B0604020202020204" pitchFamily="34" charset="0"/>
              </a:rPr>
              <a:t>&amp; S. L. Parsons. Annals of Oncology 2007 </a:t>
            </a:r>
            <a:endParaRPr kumimoji="0" lang="en-GB" sz="700" b="0" i="1" u="none" strike="noStrike" kern="1200" cap="none" spc="0" normalizeH="0" baseline="0" noProof="0" dirty="0" smtClean="0">
              <a:ln>
                <a:noFill/>
              </a:ln>
              <a:solidFill>
                <a:prstClr val="white">
                  <a:lumMod val="50000"/>
                </a:prstClr>
              </a:solidFill>
              <a:effectLst/>
              <a:uLnTx/>
              <a:uFillTx/>
              <a:latin typeface="Arial"/>
              <a:ea typeface="+mn-ea"/>
              <a:cs typeface="Arial" panose="020B0604020202020204" pitchFamily="34" charset="0"/>
            </a:endParaRPr>
          </a:p>
          <a:p>
            <a:pPr lvl="0" eaLnBrk="0" fontAlgn="base" hangingPunct="0">
              <a:spcBef>
                <a:spcPct val="0"/>
              </a:spcBef>
              <a:spcAft>
                <a:spcPct val="0"/>
              </a:spcAft>
              <a:defRPr/>
            </a:pPr>
            <a:r>
              <a:rPr lang="en-GB" sz="700" i="1" dirty="0" smtClean="0">
                <a:solidFill>
                  <a:prstClr val="white">
                    <a:lumMod val="50000"/>
                  </a:prstClr>
                </a:solidFill>
                <a:latin typeface="Arial"/>
                <a:cs typeface="Arial" panose="020B0604020202020204" pitchFamily="34" charset="0"/>
              </a:rPr>
              <a:t>3: </a:t>
            </a:r>
            <a:r>
              <a:rPr lang="en-GB" sz="700" i="1" dirty="0" err="1" smtClean="0">
                <a:solidFill>
                  <a:prstClr val="white">
                    <a:lumMod val="50000"/>
                  </a:prstClr>
                </a:solidFill>
                <a:latin typeface="Arial"/>
                <a:cs typeface="Arial" panose="020B0604020202020204" pitchFamily="34" charset="0"/>
              </a:rPr>
              <a:t>Fotopoulou</a:t>
            </a:r>
            <a:r>
              <a:rPr lang="en-GB" sz="700" i="1" dirty="0" smtClean="0">
                <a:solidFill>
                  <a:prstClr val="white">
                    <a:lumMod val="50000"/>
                  </a:prstClr>
                </a:solidFill>
                <a:latin typeface="Arial"/>
                <a:cs typeface="Arial" panose="020B0604020202020204" pitchFamily="34" charset="0"/>
              </a:rPr>
              <a:t> et al; </a:t>
            </a:r>
            <a:r>
              <a:rPr lang="en-US" sz="700" i="1" dirty="0">
                <a:solidFill>
                  <a:prstClr val="white">
                    <a:lumMod val="50000"/>
                  </a:prstClr>
                </a:solidFill>
                <a:cs typeface="Arial" panose="020B0604020202020204" pitchFamily="34" charset="0"/>
              </a:rPr>
              <a:t>BMC </a:t>
            </a:r>
            <a:r>
              <a:rPr lang="en-US" sz="700" i="1" dirty="0" err="1">
                <a:solidFill>
                  <a:prstClr val="white">
                    <a:lumMod val="50000"/>
                  </a:prstClr>
                </a:solidFill>
                <a:cs typeface="Arial" panose="020B0604020202020204" pitchFamily="34" charset="0"/>
              </a:rPr>
              <a:t>Palliat</a:t>
            </a:r>
            <a:r>
              <a:rPr lang="en-US" sz="700" i="1" dirty="0">
                <a:solidFill>
                  <a:prstClr val="white">
                    <a:lumMod val="50000"/>
                  </a:prstClr>
                </a:solidFill>
                <a:cs typeface="Arial" panose="020B0604020202020204" pitchFamily="34" charset="0"/>
              </a:rPr>
              <a:t> </a:t>
            </a:r>
            <a:r>
              <a:rPr lang="en-US" sz="700" i="1" dirty="0" smtClean="0">
                <a:solidFill>
                  <a:prstClr val="white">
                    <a:lumMod val="50000"/>
                  </a:prstClr>
                </a:solidFill>
                <a:cs typeface="Arial" panose="020B0604020202020204" pitchFamily="34" charset="0"/>
              </a:rPr>
              <a:t>Care . </a:t>
            </a:r>
            <a:r>
              <a:rPr lang="en-US" sz="700" i="1" dirty="0">
                <a:solidFill>
                  <a:prstClr val="white">
                    <a:lumMod val="50000"/>
                  </a:prstClr>
                </a:solidFill>
                <a:cs typeface="Arial" panose="020B0604020202020204" pitchFamily="34" charset="0"/>
              </a:rPr>
              <a:t>2019 Dec 5;18(1):</a:t>
            </a:r>
            <a:r>
              <a:rPr lang="en-US" sz="700" i="1" dirty="0" smtClean="0">
                <a:solidFill>
                  <a:prstClr val="white">
                    <a:lumMod val="50000"/>
                  </a:prstClr>
                </a:solidFill>
                <a:cs typeface="Arial" panose="020B0604020202020204" pitchFamily="34" charset="0"/>
              </a:rPr>
              <a:t>109</a:t>
            </a:r>
          </a:p>
          <a:p>
            <a:pPr lvl="0" eaLnBrk="0" fontAlgn="base" hangingPunct="0">
              <a:spcBef>
                <a:spcPct val="0"/>
              </a:spcBef>
              <a:spcAft>
                <a:spcPct val="0"/>
              </a:spcAft>
              <a:defRPr/>
            </a:pPr>
            <a:r>
              <a:rPr kumimoji="0" lang="en-US" sz="700" b="0" i="1" u="none" strike="noStrike" kern="1200" cap="none" spc="0" normalizeH="0" baseline="0" noProof="0" dirty="0" smtClean="0">
                <a:ln>
                  <a:noFill/>
                </a:ln>
                <a:solidFill>
                  <a:prstClr val="white">
                    <a:lumMod val="50000"/>
                  </a:prstClr>
                </a:solidFill>
                <a:effectLst/>
                <a:uLnTx/>
                <a:uFillTx/>
                <a:latin typeface="Arial"/>
                <a:ea typeface="+mn-ea"/>
                <a:cs typeface="Arial" panose="020B0604020202020204" pitchFamily="34" charset="0"/>
              </a:rPr>
              <a:t>4 Tiwari et al;</a:t>
            </a:r>
            <a:r>
              <a:rPr lang="en-US" sz="700" i="1" dirty="0">
                <a:solidFill>
                  <a:prstClr val="white">
                    <a:lumMod val="50000"/>
                  </a:prstClr>
                </a:solidFill>
                <a:cs typeface="Arial" panose="020B0604020202020204" pitchFamily="34" charset="0"/>
              </a:rPr>
              <a:t> ACG Case Reports Journal 11(6):p e01372, June 2024</a:t>
            </a:r>
            <a:endParaRPr kumimoji="0" lang="en-GB" sz="700" b="0" i="1" u="none" strike="noStrike" kern="1200" cap="none" spc="0" normalizeH="0" baseline="0" noProof="0" dirty="0" smtClean="0">
              <a:ln>
                <a:noFill/>
              </a:ln>
              <a:solidFill>
                <a:prstClr val="white">
                  <a:lumMod val="50000"/>
                </a:prstClr>
              </a:solidFill>
              <a:effectLst/>
              <a:uLnTx/>
              <a:uFillTx/>
              <a:latin typeface="Arial"/>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700" b="0" i="1" u="none" strike="noStrike" kern="1200" cap="none" spc="0" normalizeH="0" baseline="0" noProof="0" dirty="0">
              <a:ln>
                <a:noFill/>
              </a:ln>
              <a:solidFill>
                <a:prstClr val="white">
                  <a:lumMod val="50000"/>
                </a:prstClr>
              </a:solidFill>
              <a:effectLst/>
              <a:uLnTx/>
              <a:uFillTx/>
              <a:latin typeface="Arial"/>
              <a:ea typeface="+mn-ea"/>
              <a:cs typeface="Arial" panose="020B0604020202020204" pitchFamily="34" charset="0"/>
            </a:endParaRPr>
          </a:p>
        </p:txBody>
      </p:sp>
      <p:pic>
        <p:nvPicPr>
          <p:cNvPr id="23" name="Picture 22">
            <a:extLst>
              <a:ext uri="{FF2B5EF4-FFF2-40B4-BE49-F238E27FC236}">
                <a16:creationId xmlns:a16="http://schemas.microsoft.com/office/drawing/2014/main" id="{C38F6C45-DABA-4FD6-86EE-7BB47A863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09" t="473" r="26228" b="946"/>
          <a:stretch/>
        </p:blipFill>
        <p:spPr>
          <a:xfrm>
            <a:off x="6679526" y="1379151"/>
            <a:ext cx="1541279" cy="1547312"/>
          </a:xfrm>
          <a:prstGeom prst="ellipse">
            <a:avLst/>
          </a:prstGeom>
        </p:spPr>
      </p:pic>
      <p:pic>
        <p:nvPicPr>
          <p:cNvPr id="10" name="Picture 9"/>
          <p:cNvPicPr>
            <a:picLocks noChangeAspect="1"/>
          </p:cNvPicPr>
          <p:nvPr/>
        </p:nvPicPr>
        <p:blipFill rotWithShape="1">
          <a:blip r:embed="rId3"/>
          <a:srcRect l="11571" t="19959" r="13222" b="16821"/>
          <a:stretch/>
        </p:blipFill>
        <p:spPr>
          <a:xfrm>
            <a:off x="195944" y="120454"/>
            <a:ext cx="906462" cy="761196"/>
          </a:xfrm>
          <a:prstGeom prst="rect">
            <a:avLst/>
          </a:prstGeom>
        </p:spPr>
      </p:pic>
      <p:pic>
        <p:nvPicPr>
          <p:cNvPr id="2" name="Picture 1"/>
          <p:cNvPicPr>
            <a:picLocks noChangeAspect="1"/>
          </p:cNvPicPr>
          <p:nvPr/>
        </p:nvPicPr>
        <p:blipFill>
          <a:blip r:embed="rId4"/>
          <a:stretch>
            <a:fillRect/>
          </a:stretch>
        </p:blipFill>
        <p:spPr>
          <a:xfrm>
            <a:off x="9649987" y="4419600"/>
            <a:ext cx="2540425" cy="1891995"/>
          </a:xfrm>
          <a:prstGeom prst="rect">
            <a:avLst/>
          </a:prstGeom>
        </p:spPr>
      </p:pic>
      <p:pic>
        <p:nvPicPr>
          <p:cNvPr id="3" name="Picture 2"/>
          <p:cNvPicPr>
            <a:picLocks noChangeAspect="1"/>
          </p:cNvPicPr>
          <p:nvPr/>
        </p:nvPicPr>
        <p:blipFill>
          <a:blip r:embed="rId5"/>
          <a:stretch>
            <a:fillRect/>
          </a:stretch>
        </p:blipFill>
        <p:spPr>
          <a:xfrm>
            <a:off x="7012210" y="3042495"/>
            <a:ext cx="2603917" cy="1987638"/>
          </a:xfrm>
          <a:prstGeom prst="rect">
            <a:avLst/>
          </a:prstGeom>
        </p:spPr>
      </p:pic>
    </p:spTree>
    <p:extLst>
      <p:ext uri="{BB962C8B-B14F-4D97-AF65-F5344CB8AC3E}">
        <p14:creationId xmlns:p14="http://schemas.microsoft.com/office/powerpoint/2010/main" val="1214705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602638" y="4350619"/>
            <a:ext cx="5796366" cy="952901"/>
          </a:xfrm>
        </p:spPr>
        <p:txBody>
          <a:bodyPr/>
          <a:lstStyle/>
          <a:p>
            <a:r>
              <a:rPr lang="en-GB" dirty="0" smtClean="0"/>
              <a:t>Dr </a:t>
            </a:r>
            <a:r>
              <a:rPr lang="en-GB" dirty="0" err="1" smtClean="0"/>
              <a:t>Pagadala</a:t>
            </a:r>
            <a:r>
              <a:rPr lang="en-GB" dirty="0" smtClean="0"/>
              <a:t>, </a:t>
            </a:r>
          </a:p>
          <a:p>
            <a:r>
              <a:rPr lang="en-GB" dirty="0" smtClean="0"/>
              <a:t>Methodist Dallas Medical </a:t>
            </a:r>
            <a:r>
              <a:rPr lang="en-GB" dirty="0" err="1" smtClean="0"/>
              <a:t>Center</a:t>
            </a:r>
            <a:endParaRPr lang="en-GB" dirty="0" smtClean="0"/>
          </a:p>
        </p:txBody>
      </p:sp>
      <p:sp>
        <p:nvSpPr>
          <p:cNvPr id="6" name="Text Placeholder 5"/>
          <p:cNvSpPr>
            <a:spLocks noGrp="1"/>
          </p:cNvSpPr>
          <p:nvPr>
            <p:ph type="body" sz="quarter" idx="10"/>
          </p:nvPr>
        </p:nvSpPr>
        <p:spPr/>
        <p:txBody>
          <a:bodyPr/>
          <a:lstStyle/>
          <a:p>
            <a:r>
              <a:rPr lang="en-GB" dirty="0" smtClean="0"/>
              <a:t>What the POSEIDON data means for US patients and physicians &amp; Experiences from the POSEIDON study</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32</a:t>
            </a:fld>
            <a:endParaRPr lang="en-US" dirty="0"/>
          </a:p>
        </p:txBody>
      </p:sp>
    </p:spTree>
    <p:extLst>
      <p:ext uri="{BB962C8B-B14F-4D97-AF65-F5344CB8AC3E}">
        <p14:creationId xmlns:p14="http://schemas.microsoft.com/office/powerpoint/2010/main" val="207559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5187"/>
                </a:solidFill>
              </a:rPr>
              <a:t>Effectiveness demonstrated in POSEIDON</a:t>
            </a:r>
            <a:endParaRPr lang="en-GB" dirty="0">
              <a:solidFill>
                <a:srgbClr val="005187"/>
              </a:solidFill>
            </a:endParaRPr>
          </a:p>
        </p:txBody>
      </p:sp>
      <p:sp>
        <p:nvSpPr>
          <p:cNvPr id="4" name="Content Placeholder 3"/>
          <p:cNvSpPr>
            <a:spLocks noGrp="1"/>
          </p:cNvSpPr>
          <p:nvPr>
            <p:ph sz="quarter" idx="13"/>
          </p:nvPr>
        </p:nvSpPr>
        <p:spPr/>
        <p:txBody>
          <a:bodyPr/>
          <a:lstStyle/>
          <a:p>
            <a:r>
              <a:rPr lang="en-GB" dirty="0" smtClean="0"/>
              <a:t>Impact on patients – caregivers – physicians / hospital</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33</a:t>
            </a:fld>
            <a:endParaRPr lang="en-US" dirty="0"/>
          </a:p>
        </p:txBody>
      </p:sp>
      <p:pic>
        <p:nvPicPr>
          <p:cNvPr id="6" name="Picture 5"/>
          <p:cNvPicPr>
            <a:picLocks noChangeAspect="1"/>
          </p:cNvPicPr>
          <p:nvPr/>
        </p:nvPicPr>
        <p:blipFill>
          <a:blip r:embed="rId2"/>
          <a:stretch>
            <a:fillRect/>
          </a:stretch>
        </p:blipFill>
        <p:spPr>
          <a:xfrm>
            <a:off x="1127467" y="1470481"/>
            <a:ext cx="5961611" cy="3432313"/>
          </a:xfrm>
          <a:prstGeom prst="rect">
            <a:avLst/>
          </a:prstGeom>
        </p:spPr>
      </p:pic>
      <p:sp>
        <p:nvSpPr>
          <p:cNvPr id="7" name="Rectangle 6"/>
          <p:cNvSpPr/>
          <p:nvPr/>
        </p:nvSpPr>
        <p:spPr>
          <a:xfrm flipV="1">
            <a:off x="6849885" y="1862591"/>
            <a:ext cx="326571" cy="53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57737" y="1335505"/>
            <a:ext cx="605589" cy="220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295036" y="30491"/>
            <a:ext cx="3896964"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a:t>
            </a:r>
            <a:r>
              <a:rPr lang="en-GB" sz="1400" dirty="0" err="1" smtClean="0">
                <a:solidFill>
                  <a:schemeClr val="accent4"/>
                </a:solidFill>
                <a:latin typeface="+mj-lt"/>
              </a:rPr>
              <a:t>Pagadala</a:t>
            </a:r>
            <a:r>
              <a:rPr lang="en-GB" sz="1400" dirty="0" smtClean="0">
                <a:solidFill>
                  <a:schemeClr val="accent4"/>
                </a:solidFill>
                <a:latin typeface="+mj-lt"/>
              </a:rPr>
              <a:t>, Methodist Dallas Medical </a:t>
            </a:r>
            <a:r>
              <a:rPr lang="en-GB" sz="1400" dirty="0" err="1" smtClean="0">
                <a:solidFill>
                  <a:schemeClr val="accent4"/>
                </a:solidFill>
                <a:latin typeface="+mj-lt"/>
              </a:rPr>
              <a:t>Center</a:t>
            </a:r>
            <a:endParaRPr lang="en-GB" sz="1400" dirty="0" smtClean="0">
              <a:solidFill>
                <a:schemeClr val="accent4"/>
              </a:solidFill>
              <a:latin typeface="+mj-lt"/>
            </a:endParaRPr>
          </a:p>
        </p:txBody>
      </p:sp>
      <p:sp>
        <p:nvSpPr>
          <p:cNvPr id="10" name="Rectangle 9"/>
          <p:cNvSpPr/>
          <p:nvPr/>
        </p:nvSpPr>
        <p:spPr>
          <a:xfrm>
            <a:off x="0" y="6585485"/>
            <a:ext cx="4089581" cy="230832"/>
          </a:xfrm>
          <a:prstGeom prst="rect">
            <a:avLst/>
          </a:prstGeom>
        </p:spPr>
        <p:txBody>
          <a:bodyPr wrap="none">
            <a:spAutoFit/>
          </a:bodyPr>
          <a:lstStyle/>
          <a:p>
            <a:pPr lvl="0">
              <a:defRPr/>
            </a:pPr>
            <a:r>
              <a:rPr lang="en-GB" sz="900" i="1" dirty="0">
                <a:solidFill>
                  <a:schemeClr val="tx1">
                    <a:lumMod val="65000"/>
                    <a:lumOff val="35000"/>
                  </a:schemeClr>
                </a:solidFill>
                <a:latin typeface="Arial"/>
              </a:rPr>
              <a:t>Source:  </a:t>
            </a:r>
            <a:r>
              <a:rPr lang="en-GB" sz="900" i="1" dirty="0" smtClean="0">
                <a:solidFill>
                  <a:schemeClr val="tx1">
                    <a:lumMod val="65000"/>
                    <a:lumOff val="35000"/>
                  </a:schemeClr>
                </a:solidFill>
                <a:latin typeface="Arial"/>
              </a:rPr>
              <a:t>POSEIDON clinical study report (data on file at Sequana Medical)</a:t>
            </a:r>
            <a:endParaRPr lang="en-GB" sz="900" i="1" dirty="0">
              <a:solidFill>
                <a:schemeClr val="tx1">
                  <a:lumMod val="65000"/>
                  <a:lumOff val="35000"/>
                </a:schemeClr>
              </a:solidFill>
              <a:latin typeface="Arial"/>
            </a:endParaRPr>
          </a:p>
        </p:txBody>
      </p:sp>
    </p:spTree>
    <p:extLst>
      <p:ext uri="{BB962C8B-B14F-4D97-AF65-F5344CB8AC3E}">
        <p14:creationId xmlns:p14="http://schemas.microsoft.com/office/powerpoint/2010/main" val="2178326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5187"/>
                </a:solidFill>
              </a:rPr>
              <a:t>Impact on Quality of Life</a:t>
            </a:r>
            <a:endParaRPr lang="en-GB" dirty="0">
              <a:solidFill>
                <a:srgbClr val="005187"/>
              </a:solidFill>
            </a:endParaRPr>
          </a:p>
        </p:txBody>
      </p:sp>
      <p:sp>
        <p:nvSpPr>
          <p:cNvPr id="3" name="Content Placeholder 2"/>
          <p:cNvSpPr>
            <a:spLocks noGrp="1"/>
          </p:cNvSpPr>
          <p:nvPr>
            <p:ph idx="1"/>
          </p:nvPr>
        </p:nvSpPr>
        <p:spPr/>
        <p:txBody>
          <a:bodyPr/>
          <a:lstStyle/>
          <a:p>
            <a:endParaRPr lang="en-GB"/>
          </a:p>
        </p:txBody>
      </p:sp>
      <p:sp>
        <p:nvSpPr>
          <p:cNvPr id="4" name="Content Placeholder 3"/>
          <p:cNvSpPr>
            <a:spLocks noGrp="1"/>
          </p:cNvSpPr>
          <p:nvPr>
            <p:ph sz="quarter" idx="13"/>
          </p:nvPr>
        </p:nvSpPr>
        <p:spPr/>
        <p:txBody>
          <a:bodyPr/>
          <a:lstStyle/>
          <a:p>
            <a:r>
              <a:rPr lang="en-GB" dirty="0" smtClean="0"/>
              <a:t>Patient Perspective beyond numbers as outcome of a Questionnaire </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34</a:t>
            </a:fld>
            <a:endParaRPr lang="en-US" dirty="0"/>
          </a:p>
        </p:txBody>
      </p:sp>
      <p:pic>
        <p:nvPicPr>
          <p:cNvPr id="6" name="Picture 5"/>
          <p:cNvPicPr>
            <a:picLocks noChangeAspect="1"/>
          </p:cNvPicPr>
          <p:nvPr/>
        </p:nvPicPr>
        <p:blipFill>
          <a:blip r:embed="rId2"/>
          <a:stretch>
            <a:fillRect/>
          </a:stretch>
        </p:blipFill>
        <p:spPr>
          <a:xfrm>
            <a:off x="1537041" y="2002494"/>
            <a:ext cx="6366109" cy="1673173"/>
          </a:xfrm>
          <a:prstGeom prst="rect">
            <a:avLst/>
          </a:prstGeom>
        </p:spPr>
      </p:pic>
      <p:sp>
        <p:nvSpPr>
          <p:cNvPr id="7" name="Rectangle 6"/>
          <p:cNvSpPr/>
          <p:nvPr/>
        </p:nvSpPr>
        <p:spPr>
          <a:xfrm>
            <a:off x="7364421" y="1763894"/>
            <a:ext cx="947057" cy="484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1479777" y="4367465"/>
            <a:ext cx="6468972" cy="1462948"/>
          </a:xfrm>
          <a:prstGeom prst="rect">
            <a:avLst/>
          </a:prstGeom>
        </p:spPr>
      </p:pic>
      <p:sp>
        <p:nvSpPr>
          <p:cNvPr id="9" name="TextBox 8"/>
          <p:cNvSpPr txBox="1"/>
          <p:nvPr/>
        </p:nvSpPr>
        <p:spPr>
          <a:xfrm>
            <a:off x="8295036" y="30491"/>
            <a:ext cx="3896964"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a:t>
            </a:r>
            <a:r>
              <a:rPr lang="en-GB" sz="1400" dirty="0" err="1" smtClean="0">
                <a:solidFill>
                  <a:schemeClr val="accent4"/>
                </a:solidFill>
                <a:latin typeface="+mj-lt"/>
              </a:rPr>
              <a:t>Pagadala</a:t>
            </a:r>
            <a:r>
              <a:rPr lang="en-GB" sz="1400" dirty="0" smtClean="0">
                <a:solidFill>
                  <a:schemeClr val="accent4"/>
                </a:solidFill>
                <a:latin typeface="+mj-lt"/>
              </a:rPr>
              <a:t>, Methodist Dallas Medical </a:t>
            </a:r>
            <a:r>
              <a:rPr lang="en-GB" sz="1400" dirty="0" err="1" smtClean="0">
                <a:solidFill>
                  <a:schemeClr val="accent4"/>
                </a:solidFill>
                <a:latin typeface="+mj-lt"/>
              </a:rPr>
              <a:t>Center</a:t>
            </a:r>
            <a:endParaRPr lang="en-GB" sz="1400" dirty="0" smtClean="0">
              <a:solidFill>
                <a:schemeClr val="accent4"/>
              </a:solidFill>
              <a:latin typeface="+mj-lt"/>
            </a:endParaRPr>
          </a:p>
        </p:txBody>
      </p:sp>
      <p:sp>
        <p:nvSpPr>
          <p:cNvPr id="10" name="Rectangle 9"/>
          <p:cNvSpPr/>
          <p:nvPr/>
        </p:nvSpPr>
        <p:spPr>
          <a:xfrm>
            <a:off x="0" y="6585485"/>
            <a:ext cx="4089581" cy="230832"/>
          </a:xfrm>
          <a:prstGeom prst="rect">
            <a:avLst/>
          </a:prstGeom>
        </p:spPr>
        <p:txBody>
          <a:bodyPr wrap="none">
            <a:spAutoFit/>
          </a:bodyPr>
          <a:lstStyle/>
          <a:p>
            <a:pPr lvl="0">
              <a:defRPr/>
            </a:pPr>
            <a:r>
              <a:rPr lang="en-GB" sz="900" i="1" dirty="0">
                <a:solidFill>
                  <a:schemeClr val="tx1">
                    <a:lumMod val="65000"/>
                    <a:lumOff val="35000"/>
                  </a:schemeClr>
                </a:solidFill>
                <a:latin typeface="Arial"/>
              </a:rPr>
              <a:t>Source:  </a:t>
            </a:r>
            <a:r>
              <a:rPr lang="en-GB" sz="900" i="1" dirty="0" smtClean="0">
                <a:solidFill>
                  <a:schemeClr val="tx1">
                    <a:lumMod val="65000"/>
                    <a:lumOff val="35000"/>
                  </a:schemeClr>
                </a:solidFill>
                <a:latin typeface="Arial"/>
              </a:rPr>
              <a:t>POSEIDON clinical study report (data on file at Sequana Medical)</a:t>
            </a:r>
            <a:endParaRPr lang="en-GB" sz="900" i="1" dirty="0">
              <a:solidFill>
                <a:schemeClr val="tx1">
                  <a:lumMod val="65000"/>
                  <a:lumOff val="35000"/>
                </a:schemeClr>
              </a:solidFill>
              <a:latin typeface="Arial"/>
            </a:endParaRPr>
          </a:p>
        </p:txBody>
      </p:sp>
    </p:spTree>
    <p:extLst>
      <p:ext uri="{BB962C8B-B14F-4D97-AF65-F5344CB8AC3E}">
        <p14:creationId xmlns:p14="http://schemas.microsoft.com/office/powerpoint/2010/main" val="3661683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5187"/>
                </a:solidFill>
              </a:rPr>
              <a:t>Safety - Complications</a:t>
            </a:r>
            <a:endParaRPr lang="en-GB" dirty="0">
              <a:solidFill>
                <a:srgbClr val="005187"/>
              </a:solidFill>
            </a:endParaRPr>
          </a:p>
        </p:txBody>
      </p:sp>
      <p:sp>
        <p:nvSpPr>
          <p:cNvPr id="8" name="Content Placeholder 7"/>
          <p:cNvSpPr>
            <a:spLocks noGrp="1"/>
          </p:cNvSpPr>
          <p:nvPr>
            <p:ph idx="1"/>
          </p:nvPr>
        </p:nvSpPr>
        <p:spPr/>
        <p:txBody>
          <a:bodyPr/>
          <a:lstStyle/>
          <a:p>
            <a:endParaRPr lang="en-GB"/>
          </a:p>
        </p:txBody>
      </p:sp>
      <p:sp>
        <p:nvSpPr>
          <p:cNvPr id="4" name="Content Placeholder 3"/>
          <p:cNvSpPr>
            <a:spLocks noGrp="1"/>
          </p:cNvSpPr>
          <p:nvPr>
            <p:ph sz="quarter" idx="13"/>
          </p:nvPr>
        </p:nvSpPr>
        <p:spPr/>
        <p:txBody>
          <a:bodyPr/>
          <a:lstStyle/>
          <a:p>
            <a:r>
              <a:rPr lang="en-GB" dirty="0" smtClean="0"/>
              <a:t>As expected for this patient population – manageable </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35</a:t>
            </a:fld>
            <a:endParaRPr lang="en-US" dirty="0"/>
          </a:p>
        </p:txBody>
      </p:sp>
      <p:pic>
        <p:nvPicPr>
          <p:cNvPr id="6" name="Picture 5"/>
          <p:cNvPicPr>
            <a:picLocks noChangeAspect="1"/>
          </p:cNvPicPr>
          <p:nvPr/>
        </p:nvPicPr>
        <p:blipFill>
          <a:blip r:embed="rId2"/>
          <a:stretch>
            <a:fillRect/>
          </a:stretch>
        </p:blipFill>
        <p:spPr>
          <a:xfrm>
            <a:off x="1171421" y="1539626"/>
            <a:ext cx="7305445" cy="4165118"/>
          </a:xfrm>
          <a:prstGeom prst="rect">
            <a:avLst/>
          </a:prstGeom>
        </p:spPr>
      </p:pic>
      <p:sp>
        <p:nvSpPr>
          <p:cNvPr id="7" name="Rectangle 6"/>
          <p:cNvSpPr/>
          <p:nvPr/>
        </p:nvSpPr>
        <p:spPr>
          <a:xfrm>
            <a:off x="7129670" y="1504122"/>
            <a:ext cx="808382" cy="450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852611" y="1347537"/>
            <a:ext cx="1331494" cy="489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295036" y="30491"/>
            <a:ext cx="3896964"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a:t>
            </a:r>
            <a:r>
              <a:rPr lang="en-GB" sz="1400" dirty="0" err="1" smtClean="0">
                <a:solidFill>
                  <a:schemeClr val="accent4"/>
                </a:solidFill>
                <a:latin typeface="+mj-lt"/>
              </a:rPr>
              <a:t>Pagadala</a:t>
            </a:r>
            <a:r>
              <a:rPr lang="en-GB" sz="1400" dirty="0" smtClean="0">
                <a:solidFill>
                  <a:schemeClr val="accent4"/>
                </a:solidFill>
                <a:latin typeface="+mj-lt"/>
              </a:rPr>
              <a:t>, Methodist Dallas Medical </a:t>
            </a:r>
            <a:r>
              <a:rPr lang="en-GB" sz="1400" dirty="0" err="1" smtClean="0">
                <a:solidFill>
                  <a:schemeClr val="accent4"/>
                </a:solidFill>
                <a:latin typeface="+mj-lt"/>
              </a:rPr>
              <a:t>Center</a:t>
            </a:r>
            <a:endParaRPr lang="en-GB" sz="1400" dirty="0" smtClean="0">
              <a:solidFill>
                <a:schemeClr val="accent4"/>
              </a:solidFill>
              <a:latin typeface="+mj-lt"/>
            </a:endParaRPr>
          </a:p>
        </p:txBody>
      </p:sp>
      <p:sp>
        <p:nvSpPr>
          <p:cNvPr id="10" name="Rectangle 9"/>
          <p:cNvSpPr/>
          <p:nvPr/>
        </p:nvSpPr>
        <p:spPr>
          <a:xfrm>
            <a:off x="0" y="6585485"/>
            <a:ext cx="4089581" cy="230832"/>
          </a:xfrm>
          <a:prstGeom prst="rect">
            <a:avLst/>
          </a:prstGeom>
        </p:spPr>
        <p:txBody>
          <a:bodyPr wrap="none">
            <a:spAutoFit/>
          </a:bodyPr>
          <a:lstStyle/>
          <a:p>
            <a:pPr lvl="0">
              <a:defRPr/>
            </a:pPr>
            <a:r>
              <a:rPr lang="en-GB" sz="900" i="1" dirty="0">
                <a:solidFill>
                  <a:schemeClr val="tx1">
                    <a:lumMod val="65000"/>
                    <a:lumOff val="35000"/>
                  </a:schemeClr>
                </a:solidFill>
                <a:latin typeface="Arial"/>
              </a:rPr>
              <a:t>Source:  </a:t>
            </a:r>
            <a:r>
              <a:rPr lang="en-GB" sz="900" i="1" dirty="0" smtClean="0">
                <a:solidFill>
                  <a:schemeClr val="tx1">
                    <a:lumMod val="65000"/>
                    <a:lumOff val="35000"/>
                  </a:schemeClr>
                </a:solidFill>
                <a:latin typeface="Arial"/>
              </a:rPr>
              <a:t>POSEIDON clinical study report (data on file at Sequana Medical)</a:t>
            </a:r>
            <a:endParaRPr lang="en-GB" sz="900" i="1" dirty="0">
              <a:solidFill>
                <a:schemeClr val="tx1">
                  <a:lumMod val="65000"/>
                  <a:lumOff val="35000"/>
                </a:schemeClr>
              </a:solidFill>
              <a:latin typeface="Arial"/>
            </a:endParaRPr>
          </a:p>
        </p:txBody>
      </p:sp>
    </p:spTree>
    <p:extLst>
      <p:ext uri="{BB962C8B-B14F-4D97-AF65-F5344CB8AC3E}">
        <p14:creationId xmlns:p14="http://schemas.microsoft.com/office/powerpoint/2010/main" val="209496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5187"/>
                </a:solidFill>
              </a:rPr>
              <a:t>Center</a:t>
            </a:r>
            <a:r>
              <a:rPr lang="en-GB" dirty="0" smtClean="0">
                <a:solidFill>
                  <a:srgbClr val="005187"/>
                </a:solidFill>
              </a:rPr>
              <a:t> Experience</a:t>
            </a:r>
            <a:endParaRPr lang="en-GB" dirty="0">
              <a:solidFill>
                <a:srgbClr val="005187"/>
              </a:solidFill>
            </a:endParaRPr>
          </a:p>
        </p:txBody>
      </p:sp>
      <p:sp>
        <p:nvSpPr>
          <p:cNvPr id="6" name="Content Placeholder 5"/>
          <p:cNvSpPr>
            <a:spLocks noGrp="1"/>
          </p:cNvSpPr>
          <p:nvPr>
            <p:ph idx="1"/>
          </p:nvPr>
        </p:nvSpPr>
        <p:spPr/>
        <p:txBody>
          <a:bodyPr/>
          <a:lstStyle/>
          <a:p>
            <a:r>
              <a:rPr lang="en-GB" dirty="0"/>
              <a:t>Build alfapump Team</a:t>
            </a:r>
          </a:p>
          <a:p>
            <a:pPr marL="0" indent="0">
              <a:buNone/>
            </a:pPr>
            <a:endParaRPr lang="en-GB" dirty="0"/>
          </a:p>
          <a:p>
            <a:r>
              <a:rPr lang="en-GB" dirty="0"/>
              <a:t>Collaboration between departments</a:t>
            </a:r>
          </a:p>
          <a:p>
            <a:pPr lvl="1"/>
            <a:r>
              <a:rPr lang="en-GB" dirty="0" err="1"/>
              <a:t>Hepatology</a:t>
            </a:r>
            <a:endParaRPr lang="en-GB" dirty="0"/>
          </a:p>
          <a:p>
            <a:pPr marL="265112" lvl="1" indent="0">
              <a:buNone/>
            </a:pPr>
            <a:endParaRPr lang="en-GB" dirty="0"/>
          </a:p>
          <a:p>
            <a:pPr lvl="1"/>
            <a:r>
              <a:rPr lang="en-GB" dirty="0"/>
              <a:t>Interventional Radiology</a:t>
            </a:r>
          </a:p>
          <a:p>
            <a:pPr lvl="1"/>
            <a:endParaRPr lang="en-GB" dirty="0"/>
          </a:p>
          <a:p>
            <a:pPr lvl="1"/>
            <a:r>
              <a:rPr lang="en-GB" dirty="0"/>
              <a:t>Other Medical and Paramedical Staff </a:t>
            </a:r>
          </a:p>
          <a:p>
            <a:pPr marL="265112" lvl="1" indent="0">
              <a:buNone/>
            </a:pPr>
            <a:endParaRPr lang="en-GB" dirty="0"/>
          </a:p>
          <a:p>
            <a:r>
              <a:rPr lang="en-GB" dirty="0"/>
              <a:t>Learning curve</a:t>
            </a:r>
          </a:p>
          <a:p>
            <a:pPr lvl="1"/>
            <a:r>
              <a:rPr lang="en-GB" dirty="0"/>
              <a:t>Implantation – early post-implant period</a:t>
            </a:r>
          </a:p>
          <a:p>
            <a:pPr marL="265112" lvl="1" indent="0">
              <a:buNone/>
            </a:pPr>
            <a:endParaRPr lang="en-GB" dirty="0"/>
          </a:p>
          <a:p>
            <a:pPr lvl="1"/>
            <a:r>
              <a:rPr lang="en-GB" dirty="0"/>
              <a:t>Long term follow up</a:t>
            </a:r>
          </a:p>
          <a:p>
            <a:endParaRPr lang="en-GB" dirty="0"/>
          </a:p>
        </p:txBody>
      </p:sp>
      <p:sp>
        <p:nvSpPr>
          <p:cNvPr id="4" name="Content Placeholder 3"/>
          <p:cNvSpPr>
            <a:spLocks noGrp="1"/>
          </p:cNvSpPr>
          <p:nvPr>
            <p:ph sz="quarter" idx="13"/>
          </p:nvPr>
        </p:nvSpPr>
        <p:spPr/>
        <p:txBody>
          <a:bodyPr/>
          <a:lstStyle/>
          <a:p>
            <a:r>
              <a:rPr lang="en-GB" dirty="0" smtClean="0"/>
              <a:t>From POSEIDON clinical study</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36</a:t>
            </a:fld>
            <a:endParaRPr lang="en-US" dirty="0"/>
          </a:p>
        </p:txBody>
      </p:sp>
      <p:sp>
        <p:nvSpPr>
          <p:cNvPr id="7" name="TextBox 6"/>
          <p:cNvSpPr txBox="1"/>
          <p:nvPr/>
        </p:nvSpPr>
        <p:spPr>
          <a:xfrm>
            <a:off x="8295036" y="30491"/>
            <a:ext cx="3896964" cy="307777"/>
          </a:xfrm>
          <a:prstGeom prst="rect">
            <a:avLst/>
          </a:prstGeom>
          <a:noFill/>
        </p:spPr>
        <p:txBody>
          <a:bodyPr wrap="none" rtlCol="0">
            <a:spAutoFit/>
          </a:bodyPr>
          <a:lstStyle/>
          <a:p>
            <a:pPr algn="r"/>
            <a:r>
              <a:rPr lang="en-GB" sz="1400" dirty="0" err="1" smtClean="0">
                <a:solidFill>
                  <a:schemeClr val="accent4"/>
                </a:solidFill>
                <a:latin typeface="+mj-lt"/>
              </a:rPr>
              <a:t>Dr.</a:t>
            </a:r>
            <a:r>
              <a:rPr lang="en-GB" sz="1400" dirty="0" smtClean="0">
                <a:solidFill>
                  <a:schemeClr val="accent4"/>
                </a:solidFill>
                <a:latin typeface="+mj-lt"/>
              </a:rPr>
              <a:t> </a:t>
            </a:r>
            <a:r>
              <a:rPr lang="en-GB" sz="1400" dirty="0" err="1" smtClean="0">
                <a:solidFill>
                  <a:schemeClr val="accent4"/>
                </a:solidFill>
                <a:latin typeface="+mj-lt"/>
              </a:rPr>
              <a:t>Pagadala</a:t>
            </a:r>
            <a:r>
              <a:rPr lang="en-GB" sz="1400" dirty="0" smtClean="0">
                <a:solidFill>
                  <a:schemeClr val="accent4"/>
                </a:solidFill>
                <a:latin typeface="+mj-lt"/>
              </a:rPr>
              <a:t>, Methodist Dallas Medical </a:t>
            </a:r>
            <a:r>
              <a:rPr lang="en-GB" sz="1400" dirty="0" err="1" smtClean="0">
                <a:solidFill>
                  <a:schemeClr val="accent4"/>
                </a:solidFill>
                <a:latin typeface="+mj-lt"/>
              </a:rPr>
              <a:t>Center</a:t>
            </a:r>
            <a:endParaRPr lang="en-GB" sz="1400" dirty="0" smtClean="0">
              <a:solidFill>
                <a:schemeClr val="accent4"/>
              </a:solidFill>
              <a:latin typeface="+mj-lt"/>
            </a:endParaRPr>
          </a:p>
        </p:txBody>
      </p:sp>
    </p:spTree>
    <p:extLst>
      <p:ext uri="{BB962C8B-B14F-4D97-AF65-F5344CB8AC3E}">
        <p14:creationId xmlns:p14="http://schemas.microsoft.com/office/powerpoint/2010/main" val="5400900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602638" y="4350619"/>
            <a:ext cx="5796366" cy="952901"/>
          </a:xfrm>
        </p:spPr>
        <p:txBody>
          <a:bodyPr/>
          <a:lstStyle/>
          <a:p>
            <a:r>
              <a:rPr lang="en-GB" dirty="0" smtClean="0"/>
              <a:t>Martijn Blom, </a:t>
            </a:r>
          </a:p>
          <a:p>
            <a:r>
              <a:rPr lang="en-GB" dirty="0" smtClean="0"/>
              <a:t>Chief Commercial Officer</a:t>
            </a:r>
          </a:p>
        </p:txBody>
      </p:sp>
      <p:sp>
        <p:nvSpPr>
          <p:cNvPr id="6" name="Text Placeholder 5"/>
          <p:cNvSpPr>
            <a:spLocks noGrp="1"/>
          </p:cNvSpPr>
          <p:nvPr>
            <p:ph type="body" sz="quarter" idx="10"/>
          </p:nvPr>
        </p:nvSpPr>
        <p:spPr/>
        <p:txBody>
          <a:bodyPr/>
          <a:lstStyle/>
          <a:p>
            <a:r>
              <a:rPr lang="en-GB" dirty="0" smtClean="0"/>
              <a:t>US Market Opportunity &amp; Commercial Roll-Out Plans</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37</a:t>
            </a:fld>
            <a:endParaRPr lang="en-US" dirty="0"/>
          </a:p>
        </p:txBody>
      </p:sp>
    </p:spTree>
    <p:extLst>
      <p:ext uri="{BB962C8B-B14F-4D97-AF65-F5344CB8AC3E}">
        <p14:creationId xmlns:p14="http://schemas.microsoft.com/office/powerpoint/2010/main" val="3861399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016E-CF72-6169-9762-A3D313B2614A}"/>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01585CCE-71D8-441F-A186-A94BE2028E6E}"/>
              </a:ext>
            </a:extLst>
          </p:cNvPr>
          <p:cNvSpPr/>
          <p:nvPr/>
        </p:nvSpPr>
        <p:spPr>
          <a:xfrm>
            <a:off x="1671789" y="1550603"/>
            <a:ext cx="5386900" cy="4465678"/>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Chart 19"/>
          <p:cNvGraphicFramePr>
            <a:graphicFrameLocks/>
          </p:cNvGraphicFramePr>
          <p:nvPr>
            <p:extLst>
              <p:ext uri="{D42A27DB-BD31-4B8C-83A1-F6EECF244321}">
                <p14:modId xmlns:p14="http://schemas.microsoft.com/office/powerpoint/2010/main" val="799488705"/>
              </p:ext>
            </p:extLst>
          </p:nvPr>
        </p:nvGraphicFramePr>
        <p:xfrm>
          <a:off x="1671789" y="1864883"/>
          <a:ext cx="5271075" cy="40560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think-cell data - do not delete" hidden="1">
            <a:extLst>
              <a:ext uri="{FF2B5EF4-FFF2-40B4-BE49-F238E27FC236}">
                <a16:creationId xmlns:a16="http://schemas.microsoft.com/office/drawing/2014/main" id="{679EAF81-6E13-FD72-457E-E251E6B27F1F}"/>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9" name="think-cell Slide" r:id="rId6" imgW="327" imgH="327" progId="TCLayout.ActiveDocument.1">
                  <p:embed/>
                </p:oleObj>
              </mc:Choice>
              <mc:Fallback>
                <p:oleObj name="think-cell Slide" r:id="rId6" imgW="327" imgH="327" progId="TCLayout.ActiveDocument.1">
                  <p:embed/>
                  <p:pic>
                    <p:nvPicPr>
                      <p:cNvPr id="17" name="think-cell data - do not delete" hidden="1">
                        <a:extLst>
                          <a:ext uri="{FF2B5EF4-FFF2-40B4-BE49-F238E27FC236}">
                            <a16:creationId xmlns:a16="http://schemas.microsoft.com/office/drawing/2014/main" id="{679EAF81-6E13-FD72-457E-E251E6B27F1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F48169F6-9B82-B3A1-E853-A3E177DF288E}"/>
              </a:ext>
            </a:extLst>
          </p:cNvPr>
          <p:cNvSpPr txBox="1">
            <a:spLocks/>
          </p:cNvSpPr>
          <p:nvPr/>
        </p:nvSpPr>
        <p:spPr bwMode="auto">
          <a:xfrm>
            <a:off x="599090" y="452927"/>
            <a:ext cx="10955077" cy="470019"/>
          </a:xfrm>
          <a:prstGeom prst="rect">
            <a:avLst/>
          </a:prstGeom>
          <a:noFill/>
          <a:ln>
            <a:noFill/>
          </a:ln>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lang="en-US" altLang="en-US" sz="2800" b="1" kern="1200">
                <a:solidFill>
                  <a:srgbClr val="005187"/>
                </a:solidFill>
                <a:latin typeface="+mj-lt"/>
                <a:ea typeface="Roboto" pitchFamily="2" charset="0"/>
                <a:cs typeface="Roboto" panose="02000000000000000000" pitchFamily="2" charset="0"/>
              </a:defRPr>
            </a:lvl1pPr>
            <a:lvl2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2pPr>
            <a:lvl3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3pPr>
            <a:lvl4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4pPr>
            <a:lvl5pPr algn="l" rtl="0" eaLnBrk="0" fontAlgn="base" hangingPunct="0">
              <a:lnSpc>
                <a:spcPct val="90000"/>
              </a:lnSpc>
              <a:spcBef>
                <a:spcPct val="0"/>
              </a:spcBef>
              <a:spcAft>
                <a:spcPct val="0"/>
              </a:spcAft>
              <a:defRPr sz="2800" b="1">
                <a:solidFill>
                  <a:srgbClr val="7F7F7F"/>
                </a:solidFill>
                <a:latin typeface="Arial Black" panose="020B0A04020102020204" pitchFamily="34" charset="0"/>
                <a:ea typeface="Roboto" panose="02000000000000000000" pitchFamily="2" charset="0"/>
                <a:cs typeface="Roboto" panose="02000000000000000000" pitchFamily="2"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endParaRPr lang="en-GB" b="0" dirty="0">
              <a:solidFill>
                <a:schemeClr val="accent2"/>
              </a:solidFill>
              <a:ea typeface="Roboto" panose="02000000000000000000"/>
              <a:cs typeface="Roboto" panose="02000000000000000000"/>
            </a:endParaRPr>
          </a:p>
        </p:txBody>
      </p:sp>
      <p:sp>
        <p:nvSpPr>
          <p:cNvPr id="36" name="TextBox 35">
            <a:extLst>
              <a:ext uri="{FF2B5EF4-FFF2-40B4-BE49-F238E27FC236}">
                <a16:creationId xmlns:a16="http://schemas.microsoft.com/office/drawing/2014/main" id="{A01AA201-2B58-4957-8368-D04C5C84946B}"/>
              </a:ext>
            </a:extLst>
          </p:cNvPr>
          <p:cNvSpPr txBox="1"/>
          <p:nvPr/>
        </p:nvSpPr>
        <p:spPr>
          <a:xfrm>
            <a:off x="102207" y="6358706"/>
            <a:ext cx="11463454" cy="461665"/>
          </a:xfrm>
          <a:prstGeom prst="rect">
            <a:avLst/>
          </a:prstGeom>
          <a:noFill/>
          <a:ln>
            <a:noFill/>
          </a:ln>
        </p:spPr>
        <p:txBody>
          <a:bodyPr wrap="square" rtlCol="0">
            <a:spAutoFit/>
          </a:bodyPr>
          <a:lstStyle/>
          <a:p>
            <a:r>
              <a:rPr lang="en-US" sz="700" i="1" kern="100" baseline="30000" dirty="0">
                <a:solidFill>
                  <a:schemeClr val="accent4"/>
                </a:solidFill>
                <a:latin typeface="+mj-lt"/>
                <a:cs typeface="Times New Roman" panose="02020603050405020304" pitchFamily="18" charset="0"/>
              </a:rPr>
              <a:t>1 </a:t>
            </a:r>
            <a:r>
              <a:rPr lang="en-US" sz="800" i="1" dirty="0">
                <a:solidFill>
                  <a:schemeClr val="accent4"/>
                </a:solidFill>
                <a:latin typeface="+mj-lt"/>
                <a:cs typeface="Arial" panose="020B0604020202020204" pitchFamily="34" charset="0"/>
              </a:rPr>
              <a:t>Based on US </a:t>
            </a:r>
            <a:r>
              <a:rPr lang="en-US" sz="800" i="1" dirty="0" smtClean="0">
                <a:solidFill>
                  <a:schemeClr val="accent4"/>
                </a:solidFill>
                <a:latin typeface="+mj-lt"/>
                <a:cs typeface="Arial" panose="020B0604020202020204" pitchFamily="34" charset="0"/>
              </a:rPr>
              <a:t>market </a:t>
            </a:r>
            <a:r>
              <a:rPr lang="en-US" sz="800" i="1" dirty="0">
                <a:solidFill>
                  <a:schemeClr val="accent4"/>
                </a:solidFill>
                <a:latin typeface="+mj-lt"/>
                <a:cs typeface="Arial" panose="020B0604020202020204" pitchFamily="34" charset="0"/>
              </a:rPr>
              <a:t>assessment conducted by highly experienced international consulting group, estimating </a:t>
            </a:r>
            <a:r>
              <a:rPr lang="en-US" sz="800" i="1" dirty="0" smtClean="0">
                <a:solidFill>
                  <a:schemeClr val="accent4"/>
                </a:solidFill>
                <a:latin typeface="+mj-lt"/>
                <a:cs typeface="Arial" panose="020B0604020202020204" pitchFamily="34" charset="0"/>
              </a:rPr>
              <a:t>130,000 </a:t>
            </a:r>
            <a:r>
              <a:rPr lang="en-US" sz="800" i="1" dirty="0">
                <a:solidFill>
                  <a:schemeClr val="accent4"/>
                </a:solidFill>
                <a:latin typeface="+mj-lt"/>
                <a:cs typeface="Arial" panose="020B0604020202020204" pitchFamily="34" charset="0"/>
              </a:rPr>
              <a:t>patients with recurrent or refractory ascites in </a:t>
            </a:r>
            <a:r>
              <a:rPr lang="en-US" sz="800" i="1" dirty="0" smtClean="0">
                <a:solidFill>
                  <a:schemeClr val="accent4"/>
                </a:solidFill>
                <a:latin typeface="+mj-lt"/>
                <a:cs typeface="Arial" panose="020B0604020202020204" pitchFamily="34" charset="0"/>
              </a:rPr>
              <a:t>US </a:t>
            </a:r>
            <a:r>
              <a:rPr lang="en-US" sz="800" i="1" dirty="0">
                <a:solidFill>
                  <a:schemeClr val="accent4"/>
                </a:solidFill>
                <a:latin typeface="+mj-lt"/>
                <a:cs typeface="Arial" panose="020B0604020202020204" pitchFamily="34" charset="0"/>
              </a:rPr>
              <a:t>by 2032 and based on </a:t>
            </a:r>
            <a:r>
              <a:rPr lang="en-US" sz="800" i="1" dirty="0" smtClean="0">
                <a:solidFill>
                  <a:schemeClr val="accent4"/>
                </a:solidFill>
                <a:latin typeface="+mj-lt"/>
                <a:cs typeface="Arial" panose="020B0604020202020204" pitchFamily="34" charset="0"/>
              </a:rPr>
              <a:t>proposed </a:t>
            </a:r>
            <a:r>
              <a:rPr lang="en-US" sz="800" i="1" dirty="0">
                <a:solidFill>
                  <a:schemeClr val="accent4"/>
                </a:solidFill>
                <a:latin typeface="+mj-lt"/>
                <a:cs typeface="Arial" panose="020B0604020202020204" pitchFamily="34" charset="0"/>
              </a:rPr>
              <a:t>price of $30k per alfapump; </a:t>
            </a:r>
            <a:endParaRPr lang="en-US" sz="800" i="1" dirty="0" smtClean="0">
              <a:solidFill>
                <a:schemeClr val="accent4"/>
              </a:solidFill>
              <a:latin typeface="+mj-lt"/>
              <a:cs typeface="Arial" panose="020B0604020202020204" pitchFamily="34" charset="0"/>
            </a:endParaRPr>
          </a:p>
          <a:p>
            <a:r>
              <a:rPr lang="en-US" sz="800" i="1" baseline="30000" dirty="0" smtClean="0">
                <a:solidFill>
                  <a:schemeClr val="accent4"/>
                </a:solidFill>
                <a:latin typeface="+mj-lt"/>
                <a:cs typeface="Arial" panose="020B0604020202020204" pitchFamily="34" charset="0"/>
              </a:rPr>
              <a:t>2</a:t>
            </a:r>
            <a:r>
              <a:rPr lang="en-US" sz="800" i="1" dirty="0" smtClean="0">
                <a:solidFill>
                  <a:schemeClr val="accent4"/>
                </a:solidFill>
                <a:latin typeface="+mj-lt"/>
                <a:cs typeface="Arial" panose="020B0604020202020204" pitchFamily="34" charset="0"/>
              </a:rPr>
              <a:t> </a:t>
            </a:r>
            <a:r>
              <a:rPr lang="en-US" sz="800" i="1" dirty="0">
                <a:solidFill>
                  <a:schemeClr val="accent4"/>
                </a:solidFill>
                <a:latin typeface="+mj-lt"/>
                <a:cs typeface="Arial" panose="020B0604020202020204" pitchFamily="34" charset="0"/>
              </a:rPr>
              <a:t>Based on US and Canada market assessment by international consulting group, using claims analysis for commercial and CMS (Center for Medicare and Medicaid Services) patients requiring paracentesis procedure with liver disease diagnosis codes; Medicare Inpatient &amp; Outpatient Hospital Standard Analytical Files 2019.CMS, Baltimore, MD. www.cms.hhs.gov</a:t>
            </a:r>
          </a:p>
        </p:txBody>
      </p:sp>
      <p:sp>
        <p:nvSpPr>
          <p:cNvPr id="40" name="TextBox 39">
            <a:extLst>
              <a:ext uri="{FF2B5EF4-FFF2-40B4-BE49-F238E27FC236}">
                <a16:creationId xmlns:a16="http://schemas.microsoft.com/office/drawing/2014/main" id="{BEE734C7-C80D-4D62-826D-86831DAA0D6D}"/>
              </a:ext>
            </a:extLst>
          </p:cNvPr>
          <p:cNvSpPr txBox="1"/>
          <p:nvPr/>
        </p:nvSpPr>
        <p:spPr>
          <a:xfrm>
            <a:off x="769151" y="3433788"/>
            <a:ext cx="972216" cy="400110"/>
          </a:xfrm>
          <a:prstGeom prst="rect">
            <a:avLst/>
          </a:prstGeom>
          <a:noFill/>
        </p:spPr>
        <p:txBody>
          <a:bodyPr wrap="square" rtlCol="0">
            <a:spAutoFit/>
          </a:bodyPr>
          <a:lstStyle/>
          <a:p>
            <a:r>
              <a:rPr lang="en-GB" sz="1000" i="1" dirty="0">
                <a:solidFill>
                  <a:schemeClr val="accent4"/>
                </a:solidFill>
                <a:latin typeface="+mj-lt"/>
              </a:rPr>
              <a:t>Patients (thousands)</a:t>
            </a:r>
          </a:p>
        </p:txBody>
      </p:sp>
      <p:sp>
        <p:nvSpPr>
          <p:cNvPr id="7" name="Title 6"/>
          <p:cNvSpPr>
            <a:spLocks noGrp="1"/>
          </p:cNvSpPr>
          <p:nvPr>
            <p:ph type="title"/>
          </p:nvPr>
        </p:nvSpPr>
        <p:spPr>
          <a:xfrm>
            <a:off x="1101725" y="452438"/>
            <a:ext cx="10848392" cy="469900"/>
          </a:xfrm>
        </p:spPr>
        <p:txBody>
          <a:bodyPr/>
          <a:lstStyle/>
          <a:p>
            <a:r>
              <a:rPr lang="en-GB" b="0" dirty="0" smtClean="0">
                <a:solidFill>
                  <a:srgbClr val="005187"/>
                </a:solidFill>
                <a:ea typeface="Roboto" panose="02000000000000000000"/>
                <a:cs typeface="Roboto" panose="02000000000000000000"/>
              </a:rPr>
              <a:t>$2bn US market </a:t>
            </a:r>
            <a:r>
              <a:rPr lang="en-GB" b="0" dirty="0">
                <a:solidFill>
                  <a:srgbClr val="005187"/>
                </a:solidFill>
                <a:ea typeface="Roboto" panose="02000000000000000000"/>
                <a:cs typeface="Roboto" panose="02000000000000000000"/>
              </a:rPr>
              <a:t>for </a:t>
            </a:r>
            <a:r>
              <a:rPr lang="en-GB" dirty="0" smtClean="0">
                <a:solidFill>
                  <a:srgbClr val="005187"/>
                </a:solidFill>
                <a:ea typeface="Roboto" panose="02000000000000000000"/>
                <a:cs typeface="Roboto" panose="02000000000000000000"/>
              </a:rPr>
              <a:t>alfa</a:t>
            </a:r>
            <a:r>
              <a:rPr lang="en-GB" b="0" dirty="0" smtClean="0">
                <a:solidFill>
                  <a:srgbClr val="005187"/>
                </a:solidFill>
                <a:ea typeface="Roboto" panose="02000000000000000000"/>
                <a:cs typeface="Roboto" panose="02000000000000000000"/>
              </a:rPr>
              <a:t>pump in 2025; 9</a:t>
            </a:r>
            <a:r>
              <a:rPr lang="en-GB" b="0" dirty="0">
                <a:solidFill>
                  <a:srgbClr val="005187"/>
                </a:solidFill>
                <a:ea typeface="Roboto" panose="02000000000000000000"/>
                <a:cs typeface="Roboto" panose="02000000000000000000"/>
              </a:rPr>
              <a:t>% </a:t>
            </a:r>
            <a:r>
              <a:rPr lang="en-GB" b="0" dirty="0" smtClean="0">
                <a:solidFill>
                  <a:srgbClr val="005187"/>
                </a:solidFill>
                <a:ea typeface="Roboto" panose="02000000000000000000"/>
                <a:cs typeface="Roboto" panose="02000000000000000000"/>
              </a:rPr>
              <a:t>CAGR</a:t>
            </a:r>
            <a:r>
              <a:rPr lang="en-GB" b="0" baseline="30000" dirty="0" smtClean="0">
                <a:solidFill>
                  <a:srgbClr val="005187"/>
                </a:solidFill>
                <a:ea typeface="Roboto" panose="02000000000000000000"/>
                <a:cs typeface="Roboto" panose="02000000000000000000"/>
              </a:rPr>
              <a:t>(1)</a:t>
            </a:r>
            <a:endParaRPr lang="en-GB" baseline="30000" dirty="0">
              <a:solidFill>
                <a:srgbClr val="005187"/>
              </a:solidFill>
            </a:endParaRPr>
          </a:p>
        </p:txBody>
      </p:sp>
      <p:sp>
        <p:nvSpPr>
          <p:cNvPr id="13" name="Content Placeholder 12"/>
          <p:cNvSpPr>
            <a:spLocks noGrp="1"/>
          </p:cNvSpPr>
          <p:nvPr>
            <p:ph sz="quarter" idx="13"/>
          </p:nvPr>
        </p:nvSpPr>
        <p:spPr>
          <a:xfrm>
            <a:off x="1127466" y="931388"/>
            <a:ext cx="11064533" cy="333375"/>
          </a:xfrm>
        </p:spPr>
        <p:txBody>
          <a:bodyPr/>
          <a:lstStyle/>
          <a:p>
            <a:r>
              <a:rPr lang="en-GB" dirty="0" smtClean="0"/>
              <a:t>$500 million Priority One market with highly attractive dynamics for the </a:t>
            </a:r>
            <a:r>
              <a:rPr lang="en-GB" dirty="0" err="1" smtClean="0"/>
              <a:t>alfapump</a:t>
            </a:r>
            <a:r>
              <a:rPr lang="en-GB" dirty="0" smtClean="0"/>
              <a:t> </a:t>
            </a:r>
            <a:endParaRPr lang="en-GB" dirty="0"/>
          </a:p>
        </p:txBody>
      </p:sp>
      <p:sp>
        <p:nvSpPr>
          <p:cNvPr id="49" name="Slide Number Placeholder 4">
            <a:extLst>
              <a:ext uri="{FF2B5EF4-FFF2-40B4-BE49-F238E27FC236}">
                <a16:creationId xmlns:a16="http://schemas.microsoft.com/office/drawing/2014/main" id="{E672D3A4-05B6-4A8D-9185-5D5C2FE80A53}"/>
              </a:ext>
            </a:extLst>
          </p:cNvPr>
          <p:cNvSpPr>
            <a:spLocks noGrp="1"/>
          </p:cNvSpPr>
          <p:nvPr>
            <p:ph type="sldNum" sz="quarter" idx="4294967295"/>
          </p:nvPr>
        </p:nvSpPr>
        <p:spPr>
          <a:xfrm>
            <a:off x="9448800" y="632142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0C9FE-973E-4245-ABF7-59D3044B89DA}"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cxnSp>
        <p:nvCxnSpPr>
          <p:cNvPr id="8" name="Straight Arrow Connector 7">
            <a:extLst>
              <a:ext uri="{FF2B5EF4-FFF2-40B4-BE49-F238E27FC236}">
                <a16:creationId xmlns:a16="http://schemas.microsoft.com/office/drawing/2014/main" id="{F3AB3F05-F4C6-40FF-A354-E1177F5EF88F}"/>
              </a:ext>
            </a:extLst>
          </p:cNvPr>
          <p:cNvCxnSpPr>
            <a:cxnSpLocks/>
          </p:cNvCxnSpPr>
          <p:nvPr/>
        </p:nvCxnSpPr>
        <p:spPr>
          <a:xfrm flipV="1">
            <a:off x="2345358" y="1743677"/>
            <a:ext cx="4206240" cy="1918558"/>
          </a:xfrm>
          <a:prstGeom prst="straightConnector1">
            <a:avLst/>
          </a:prstGeom>
          <a:ln>
            <a:solidFill>
              <a:srgbClr val="3795AA"/>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2110B61-D6CF-493C-AB0C-4309266AEA10}"/>
              </a:ext>
            </a:extLst>
          </p:cNvPr>
          <p:cNvGrpSpPr/>
          <p:nvPr/>
        </p:nvGrpSpPr>
        <p:grpSpPr>
          <a:xfrm rot="20838034">
            <a:off x="3665109" y="2585756"/>
            <a:ext cx="1250415" cy="293515"/>
            <a:chOff x="8425642" y="2067774"/>
            <a:chExt cx="809363" cy="293515"/>
          </a:xfrm>
        </p:grpSpPr>
        <p:sp>
          <p:nvSpPr>
            <p:cNvPr id="3" name="Oval 2">
              <a:extLst>
                <a:ext uri="{FF2B5EF4-FFF2-40B4-BE49-F238E27FC236}">
                  <a16:creationId xmlns:a16="http://schemas.microsoft.com/office/drawing/2014/main" id="{95918F32-1D69-4B94-A1A0-0A8D35A12C93}"/>
                </a:ext>
              </a:extLst>
            </p:cNvPr>
            <p:cNvSpPr/>
            <p:nvPr/>
          </p:nvSpPr>
          <p:spPr>
            <a:xfrm rot="20842735">
              <a:off x="8425642" y="2067774"/>
              <a:ext cx="809363" cy="293515"/>
            </a:xfrm>
            <a:prstGeom prst="ellipse">
              <a:avLst/>
            </a:prstGeom>
            <a:solidFill>
              <a:schemeClr val="bg1"/>
            </a:solidFill>
            <a:ln>
              <a:solidFill>
                <a:srgbClr val="379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700" kern="100" baseline="-25000">
                <a:solidFill>
                  <a:schemeClr val="accent4"/>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74D6EC14-626F-4A91-BF02-8879F1747D42}"/>
                </a:ext>
              </a:extLst>
            </p:cNvPr>
            <p:cNvSpPr txBox="1"/>
            <p:nvPr/>
          </p:nvSpPr>
          <p:spPr>
            <a:xfrm rot="21045186">
              <a:off x="8509933" y="2089757"/>
              <a:ext cx="631786" cy="230832"/>
            </a:xfrm>
            <a:prstGeom prst="rect">
              <a:avLst/>
            </a:prstGeom>
            <a:noFill/>
          </p:spPr>
          <p:txBody>
            <a:bodyPr wrap="none" rtlCol="0">
              <a:spAutoFit/>
            </a:bodyPr>
            <a:lstStyle/>
            <a:p>
              <a:pPr algn="ctr"/>
              <a:r>
                <a:rPr lang="nl-NL" sz="900" kern="100" dirty="0">
                  <a:solidFill>
                    <a:schemeClr val="accent4"/>
                  </a:solidFill>
                  <a:latin typeface="+mj-lt"/>
                  <a:cs typeface="Times New Roman" panose="02020603050405020304" pitchFamily="18" charset="0"/>
                </a:rPr>
                <a:t>9% CAGR</a:t>
              </a:r>
              <a:endParaRPr lang="nl-NL" sz="900" kern="100" baseline="-25000" dirty="0">
                <a:solidFill>
                  <a:schemeClr val="accent4"/>
                </a:solidFill>
                <a:latin typeface="+mj-lt"/>
                <a:cs typeface="Times New Roman" panose="02020603050405020304" pitchFamily="18" charset="0"/>
              </a:endParaRPr>
            </a:p>
          </p:txBody>
        </p:sp>
      </p:grpSp>
      <p:sp>
        <p:nvSpPr>
          <p:cNvPr id="10" name="Rectangle 9">
            <a:extLst>
              <a:ext uri="{FF2B5EF4-FFF2-40B4-BE49-F238E27FC236}">
                <a16:creationId xmlns:a16="http://schemas.microsoft.com/office/drawing/2014/main" id="{0D8BD0E6-EF27-4BD7-8CB6-27541A9CE5B0}"/>
              </a:ext>
            </a:extLst>
          </p:cNvPr>
          <p:cNvSpPr/>
          <p:nvPr/>
        </p:nvSpPr>
        <p:spPr>
          <a:xfrm>
            <a:off x="7045994" y="2184936"/>
            <a:ext cx="1742671" cy="295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1" i="0" u="none" strike="noStrike" kern="100" cap="none" spc="0" normalizeH="0" baseline="0" noProof="0" dirty="0">
                <a:ln>
                  <a:noFill/>
                </a:ln>
                <a:solidFill>
                  <a:schemeClr val="accent3"/>
                </a:solidFill>
                <a:effectLst/>
                <a:uLnTx/>
                <a:uFillTx/>
                <a:latin typeface="Arial"/>
                <a:ea typeface="+mn-ea"/>
                <a:cs typeface="Times New Roman" panose="02020603050405020304" pitchFamily="18" charset="0"/>
              </a:rPr>
              <a:t>Priority </a:t>
            </a:r>
            <a:r>
              <a:rPr kumimoji="0" lang="nl-NL" sz="1400" b="1" i="0" u="none" strike="noStrike" kern="100" cap="none" spc="0" normalizeH="0" baseline="0" noProof="0" dirty="0" smtClean="0">
                <a:ln>
                  <a:noFill/>
                </a:ln>
                <a:solidFill>
                  <a:schemeClr val="accent3"/>
                </a:solidFill>
                <a:effectLst/>
                <a:uLnTx/>
                <a:uFillTx/>
                <a:latin typeface="Arial"/>
                <a:ea typeface="+mn-ea"/>
                <a:cs typeface="Times New Roman" panose="02020603050405020304" pitchFamily="18" charset="0"/>
              </a:rPr>
              <a:t>3</a:t>
            </a:r>
            <a:r>
              <a:rPr kumimoji="0" lang="nl-NL" sz="1400" b="1" i="0" u="none" strike="noStrike" kern="100" cap="none" spc="0" normalizeH="0" baseline="30000" noProof="0" dirty="0" smtClean="0">
                <a:ln>
                  <a:noFill/>
                </a:ln>
                <a:solidFill>
                  <a:schemeClr val="accent3"/>
                </a:solidFill>
                <a:effectLst/>
                <a:uLnTx/>
                <a:uFillTx/>
                <a:latin typeface="Arial"/>
                <a:ea typeface="+mn-ea"/>
                <a:cs typeface="Times New Roman" panose="02020603050405020304" pitchFamily="18" charset="0"/>
              </a:rPr>
              <a:t>(2)</a:t>
            </a:r>
            <a:endParaRPr kumimoji="0" lang="nl-NL" sz="1400" b="1" i="0" u="none" strike="noStrike" kern="100" cap="none" spc="0" normalizeH="0" baseline="30000" noProof="0" dirty="0">
              <a:ln>
                <a:noFill/>
              </a:ln>
              <a:solidFill>
                <a:schemeClr val="accent3"/>
              </a:solidFill>
              <a:effectLst/>
              <a:uLnTx/>
              <a:uFillTx/>
              <a:latin typeface="Arial"/>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u="none" strike="noStrike" kern="100" cap="none" spc="0" normalizeH="0" baseline="0" noProof="0" dirty="0">
                <a:ln>
                  <a:noFill/>
                </a:ln>
                <a:solidFill>
                  <a:schemeClr val="accent3"/>
                </a:solidFill>
                <a:effectLst/>
                <a:uLnTx/>
                <a:uFillTx/>
                <a:latin typeface="Arial"/>
                <a:ea typeface="+mn-ea"/>
                <a:cs typeface="Times New Roman" panose="02020603050405020304" pitchFamily="18" charset="0"/>
              </a:rPr>
              <a:t>3-5 </a:t>
            </a:r>
            <a:r>
              <a:rPr kumimoji="0" lang="nl-NL" sz="1400" b="0" u="none" strike="noStrike" kern="100" cap="none" spc="0" normalizeH="0" baseline="0" noProof="0" dirty="0" smtClean="0">
                <a:ln>
                  <a:noFill/>
                </a:ln>
                <a:solidFill>
                  <a:schemeClr val="accent3"/>
                </a:solidFill>
                <a:effectLst/>
                <a:uLnTx/>
                <a:uFillTx/>
                <a:latin typeface="Arial"/>
                <a:ea typeface="+mn-ea"/>
                <a:cs typeface="Times New Roman" panose="02020603050405020304" pitchFamily="18" charset="0"/>
              </a:rPr>
              <a:t>paracenteses / year</a:t>
            </a:r>
            <a:endParaRPr kumimoji="0" lang="nl-NL" sz="1400" b="1" i="0" u="none" strike="noStrike" kern="100" cap="none" spc="0" normalizeH="0" baseline="0" noProof="0" dirty="0">
              <a:ln>
                <a:noFill/>
              </a:ln>
              <a:solidFill>
                <a:schemeClr val="accent3"/>
              </a:solidFill>
              <a:effectLst/>
              <a:uLnTx/>
              <a:uFillTx/>
              <a:latin typeface="Arial"/>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1" i="0" u="none" strike="noStrike" kern="100" cap="none" spc="0" normalizeH="0" baseline="0" noProof="0" dirty="0" smtClean="0">
              <a:ln>
                <a:noFill/>
              </a:ln>
              <a:solidFill>
                <a:srgbClr val="5F5F5F"/>
              </a:solidFill>
              <a:effectLst/>
              <a:uLnTx/>
              <a:uFillTx/>
              <a:latin typeface="Arial"/>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1" i="0" u="none" strike="noStrike" kern="100" cap="none" spc="0" normalizeH="0" baseline="0" noProof="0" dirty="0" smtClean="0">
              <a:ln>
                <a:noFill/>
              </a:ln>
              <a:solidFill>
                <a:srgbClr val="5F5F5F"/>
              </a:solidFill>
              <a:effectLst/>
              <a:uLnTx/>
              <a:uFillTx/>
              <a:latin typeface="Arial"/>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1" i="0" u="none" strike="noStrike" kern="100" cap="none" spc="0" normalizeH="0" baseline="0" noProof="0" dirty="0">
              <a:ln>
                <a:noFill/>
              </a:ln>
              <a:solidFill>
                <a:srgbClr val="5F5F5F"/>
              </a:solidFill>
              <a:effectLst/>
              <a:uLnTx/>
              <a:uFillTx/>
              <a:latin typeface="Arial"/>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1" i="0" u="none" strike="noStrike" kern="100" cap="none" spc="0" normalizeH="0" baseline="0" noProof="0" dirty="0">
                <a:ln>
                  <a:noFill/>
                </a:ln>
                <a:solidFill>
                  <a:schemeClr val="accent2"/>
                </a:solidFill>
                <a:effectLst/>
                <a:uLnTx/>
                <a:uFillTx/>
                <a:latin typeface="Arial"/>
                <a:ea typeface="+mn-ea"/>
                <a:cs typeface="Times New Roman" panose="02020603050405020304" pitchFamily="18" charset="0"/>
              </a:rPr>
              <a:t>Priority </a:t>
            </a:r>
            <a:r>
              <a:rPr kumimoji="0" lang="nl-NL" sz="1400" b="1" i="0" u="none" strike="noStrike" kern="100" cap="none" spc="0" normalizeH="0" baseline="0" noProof="0" dirty="0" smtClean="0">
                <a:ln>
                  <a:noFill/>
                </a:ln>
                <a:solidFill>
                  <a:schemeClr val="accent2"/>
                </a:solidFill>
                <a:effectLst/>
                <a:uLnTx/>
                <a:uFillTx/>
                <a:latin typeface="Arial"/>
                <a:ea typeface="+mn-ea"/>
                <a:cs typeface="Times New Roman" panose="02020603050405020304" pitchFamily="18" charset="0"/>
              </a:rPr>
              <a:t>2</a:t>
            </a:r>
            <a:r>
              <a:rPr kumimoji="0" lang="nl-NL" sz="1400" b="1" i="0" u="none" strike="noStrike" kern="100" cap="none" spc="0" normalizeH="0" baseline="30000" noProof="0" dirty="0" smtClean="0">
                <a:ln>
                  <a:noFill/>
                </a:ln>
                <a:solidFill>
                  <a:schemeClr val="accent2"/>
                </a:solidFill>
                <a:effectLst/>
                <a:uLnTx/>
                <a:uFillTx/>
                <a:latin typeface="Arial"/>
                <a:ea typeface="+mn-ea"/>
                <a:cs typeface="Times New Roman" panose="02020603050405020304" pitchFamily="18" charset="0"/>
              </a:rPr>
              <a:t>(2)</a:t>
            </a:r>
            <a:endParaRPr kumimoji="0" lang="nl-NL" sz="1400" i="1" u="none" strike="noStrike" kern="100" cap="none" spc="0" normalizeH="0" baseline="30000" noProof="0" dirty="0">
              <a:ln>
                <a:noFill/>
              </a:ln>
              <a:solidFill>
                <a:schemeClr val="accent2"/>
              </a:solidFill>
              <a:effectLst/>
              <a:uLnTx/>
              <a:uFillTx/>
              <a:latin typeface="Arial"/>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u="none" strike="noStrike" kern="100" cap="none" spc="0" normalizeH="0" baseline="0" noProof="0" dirty="0">
                <a:ln>
                  <a:noFill/>
                </a:ln>
                <a:solidFill>
                  <a:schemeClr val="accent2"/>
                </a:solidFill>
                <a:effectLst/>
                <a:uLnTx/>
                <a:uFillTx/>
                <a:latin typeface="Arial"/>
                <a:ea typeface="+mn-ea"/>
                <a:cs typeface="Times New Roman" panose="02020603050405020304" pitchFamily="18" charset="0"/>
              </a:rPr>
              <a:t>6-11 </a:t>
            </a:r>
            <a:r>
              <a:rPr kumimoji="0" lang="nl-NL" sz="1400" b="0" u="none" strike="noStrike" kern="100" cap="none" spc="0" normalizeH="0" baseline="0" noProof="0" dirty="0" smtClean="0">
                <a:ln>
                  <a:noFill/>
                </a:ln>
                <a:solidFill>
                  <a:schemeClr val="accent2"/>
                </a:solidFill>
                <a:effectLst/>
                <a:uLnTx/>
                <a:uFillTx/>
                <a:latin typeface="Arial"/>
                <a:ea typeface="+mn-ea"/>
                <a:cs typeface="Times New Roman" panose="02020603050405020304" pitchFamily="18" charset="0"/>
              </a:rPr>
              <a:t>paracenteses / year</a:t>
            </a:r>
            <a:endParaRPr kumimoji="0" lang="en-GB" sz="1400" b="0" u="none" strike="noStrike" kern="1200" cap="none" spc="0" normalizeH="0" baseline="0" noProof="0" dirty="0">
              <a:ln>
                <a:noFill/>
              </a:ln>
              <a:solidFill>
                <a:schemeClr val="accent2"/>
              </a:solidFill>
              <a:effectLst/>
              <a:uLnTx/>
              <a:uFillTx/>
              <a:latin typeface="Arial"/>
              <a:ea typeface="+mn-ea"/>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1" i="0" u="none" strike="noStrike" kern="100" cap="none" spc="0" normalizeH="0" baseline="0" noProof="0" dirty="0" smtClean="0">
              <a:ln>
                <a:noFill/>
              </a:ln>
              <a:solidFill>
                <a:srgbClr val="5F5F5F"/>
              </a:solidFill>
              <a:effectLst/>
              <a:uLnTx/>
              <a:uFillTx/>
              <a:latin typeface="Arial"/>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1" i="0" u="none" strike="noStrike" kern="100" cap="none" spc="0" normalizeH="0" baseline="0" noProof="0" dirty="0" smtClean="0">
                <a:ln>
                  <a:noFill/>
                </a:ln>
                <a:solidFill>
                  <a:schemeClr val="accent1"/>
                </a:solidFill>
                <a:effectLst/>
                <a:uLnTx/>
                <a:uFillTx/>
                <a:latin typeface="Arial"/>
                <a:ea typeface="+mn-ea"/>
                <a:cs typeface="Times New Roman" panose="02020603050405020304" pitchFamily="18" charset="0"/>
              </a:rPr>
              <a:t>Priority 1</a:t>
            </a:r>
            <a:r>
              <a:rPr kumimoji="0" lang="nl-NL" sz="1400" b="1" i="0" u="none" strike="noStrike" kern="100" cap="none" spc="0" normalizeH="0" baseline="30000" noProof="0" dirty="0" smtClean="0">
                <a:ln>
                  <a:noFill/>
                </a:ln>
                <a:solidFill>
                  <a:schemeClr val="accent1"/>
                </a:solidFill>
                <a:effectLst/>
                <a:uLnTx/>
                <a:uFillTx/>
                <a:latin typeface="Arial"/>
                <a:ea typeface="+mn-ea"/>
                <a:cs typeface="Times New Roman" panose="02020603050405020304" pitchFamily="18" charset="0"/>
              </a:rPr>
              <a:t>(2)</a:t>
            </a:r>
            <a:endParaRPr kumimoji="0" lang="nl-NL" sz="1400" b="1" i="0" u="none" strike="noStrike" kern="100" cap="none" spc="0" normalizeH="0" baseline="30000" noProof="0" dirty="0">
              <a:ln>
                <a:noFill/>
              </a:ln>
              <a:solidFill>
                <a:schemeClr val="accent1"/>
              </a:solidFill>
              <a:effectLst/>
              <a:uLnTx/>
              <a:uFillTx/>
              <a:latin typeface="Arial"/>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u="none" strike="noStrike" kern="100" cap="none" spc="0" normalizeH="0" baseline="0" noProof="0" dirty="0">
                <a:ln>
                  <a:noFill/>
                </a:ln>
                <a:solidFill>
                  <a:schemeClr val="accent1"/>
                </a:solidFill>
                <a:effectLst/>
                <a:uLnTx/>
                <a:uFillTx/>
                <a:latin typeface="Arial"/>
                <a:ea typeface="+mn-ea"/>
                <a:cs typeface="Times New Roman" panose="02020603050405020304" pitchFamily="18" charset="0"/>
              </a:rPr>
              <a:t>12+ </a:t>
            </a:r>
            <a:r>
              <a:rPr kumimoji="0" lang="nl-NL" sz="1400" b="0" u="none" strike="noStrike" kern="100" cap="none" spc="0" normalizeH="0" baseline="0" noProof="0" dirty="0" smtClean="0">
                <a:ln>
                  <a:noFill/>
                </a:ln>
                <a:solidFill>
                  <a:schemeClr val="accent1"/>
                </a:solidFill>
                <a:effectLst/>
                <a:uLnTx/>
                <a:uFillTx/>
                <a:latin typeface="Arial"/>
                <a:ea typeface="+mn-ea"/>
                <a:cs typeface="Times New Roman" panose="02020603050405020304" pitchFamily="18" charset="0"/>
              </a:rPr>
              <a:t>paracenteses / yea</a:t>
            </a:r>
            <a:r>
              <a:rPr kumimoji="0" lang="nl-NL" sz="1400" b="0" u="none" strike="noStrike" kern="100" cap="none" spc="0" normalizeH="0" baseline="0" noProof="0" dirty="0" smtClean="0">
                <a:ln>
                  <a:noFill/>
                </a:ln>
                <a:solidFill>
                  <a:srgbClr val="5F5F5F"/>
                </a:solidFill>
                <a:effectLst/>
                <a:uLnTx/>
                <a:uFillTx/>
                <a:latin typeface="Arial"/>
                <a:ea typeface="+mn-ea"/>
                <a:cs typeface="Times New Roman" panose="02020603050405020304" pitchFamily="18" charset="0"/>
              </a:rPr>
              <a:t>r</a:t>
            </a:r>
            <a:endParaRPr kumimoji="0" lang="nl-NL" sz="1400" b="0" u="none" strike="noStrike" kern="100" cap="none" spc="0" normalizeH="0" baseline="0" noProof="0" dirty="0">
              <a:ln>
                <a:noFill/>
              </a:ln>
              <a:solidFill>
                <a:srgbClr val="5F5F5F"/>
              </a:solidFill>
              <a:effectLst/>
              <a:uLnTx/>
              <a:uFillTx/>
              <a:latin typeface="Arial"/>
              <a:ea typeface="+mn-ea"/>
              <a:cs typeface="Times New Roman" panose="02020603050405020304" pitchFamily="18" charset="0"/>
            </a:endParaRPr>
          </a:p>
        </p:txBody>
      </p:sp>
      <p:sp>
        <p:nvSpPr>
          <p:cNvPr id="11" name="TextBox 10"/>
          <p:cNvSpPr txBox="1"/>
          <p:nvPr/>
        </p:nvSpPr>
        <p:spPr>
          <a:xfrm>
            <a:off x="2214283" y="3783442"/>
            <a:ext cx="471487" cy="276999"/>
          </a:xfrm>
          <a:prstGeom prst="rect">
            <a:avLst/>
          </a:prstGeom>
          <a:noFill/>
        </p:spPr>
        <p:txBody>
          <a:bodyPr wrap="square" rtlCol="0">
            <a:spAutoFit/>
          </a:bodyPr>
          <a:lstStyle/>
          <a:p>
            <a:pPr algn="l"/>
            <a:r>
              <a:rPr lang="en-GB" sz="1200" dirty="0" smtClean="0">
                <a:solidFill>
                  <a:schemeClr val="accent4"/>
                </a:solidFill>
                <a:latin typeface="+mj-lt"/>
              </a:rPr>
              <a:t>70k</a:t>
            </a:r>
            <a:endParaRPr lang="en-US" sz="1200" dirty="0">
              <a:solidFill>
                <a:schemeClr val="accent4"/>
              </a:solidFill>
              <a:latin typeface="+mj-lt"/>
            </a:endParaRPr>
          </a:p>
        </p:txBody>
      </p:sp>
      <p:sp>
        <p:nvSpPr>
          <p:cNvPr id="22" name="TextBox 21"/>
          <p:cNvSpPr txBox="1"/>
          <p:nvPr/>
        </p:nvSpPr>
        <p:spPr>
          <a:xfrm>
            <a:off x="2634381" y="3644942"/>
            <a:ext cx="471487" cy="276999"/>
          </a:xfrm>
          <a:prstGeom prst="rect">
            <a:avLst/>
          </a:prstGeom>
          <a:noFill/>
        </p:spPr>
        <p:txBody>
          <a:bodyPr wrap="square" rtlCol="0">
            <a:spAutoFit/>
          </a:bodyPr>
          <a:lstStyle/>
          <a:p>
            <a:pPr algn="l"/>
            <a:r>
              <a:rPr lang="en-GB" sz="1200" dirty="0" smtClean="0">
                <a:solidFill>
                  <a:schemeClr val="accent4"/>
                </a:solidFill>
                <a:latin typeface="+mj-lt"/>
              </a:rPr>
              <a:t>75k</a:t>
            </a:r>
            <a:endParaRPr lang="en-US" sz="1200" dirty="0">
              <a:solidFill>
                <a:schemeClr val="accent4"/>
              </a:solidFill>
              <a:latin typeface="+mj-lt"/>
            </a:endParaRPr>
          </a:p>
        </p:txBody>
      </p:sp>
      <p:sp>
        <p:nvSpPr>
          <p:cNvPr id="23" name="TextBox 22"/>
          <p:cNvSpPr txBox="1"/>
          <p:nvPr/>
        </p:nvSpPr>
        <p:spPr>
          <a:xfrm>
            <a:off x="3054479" y="3523736"/>
            <a:ext cx="471487" cy="276999"/>
          </a:xfrm>
          <a:prstGeom prst="rect">
            <a:avLst/>
          </a:prstGeom>
          <a:noFill/>
        </p:spPr>
        <p:txBody>
          <a:bodyPr wrap="square" rtlCol="0">
            <a:spAutoFit/>
          </a:bodyPr>
          <a:lstStyle/>
          <a:p>
            <a:pPr algn="l"/>
            <a:r>
              <a:rPr lang="en-GB" sz="1200" dirty="0">
                <a:solidFill>
                  <a:schemeClr val="accent4"/>
                </a:solidFill>
                <a:latin typeface="+mj-lt"/>
              </a:rPr>
              <a:t>8</a:t>
            </a:r>
            <a:r>
              <a:rPr lang="en-GB" sz="1200" dirty="0" smtClean="0">
                <a:solidFill>
                  <a:schemeClr val="accent4"/>
                </a:solidFill>
                <a:latin typeface="+mj-lt"/>
              </a:rPr>
              <a:t>1k</a:t>
            </a:r>
            <a:endParaRPr lang="en-US" sz="1200" dirty="0">
              <a:solidFill>
                <a:schemeClr val="accent4"/>
              </a:solidFill>
              <a:latin typeface="+mj-lt"/>
            </a:endParaRPr>
          </a:p>
        </p:txBody>
      </p:sp>
      <p:sp>
        <p:nvSpPr>
          <p:cNvPr id="24" name="TextBox 23"/>
          <p:cNvSpPr txBox="1"/>
          <p:nvPr/>
        </p:nvSpPr>
        <p:spPr>
          <a:xfrm>
            <a:off x="3474577" y="3371283"/>
            <a:ext cx="471487" cy="276999"/>
          </a:xfrm>
          <a:prstGeom prst="rect">
            <a:avLst/>
          </a:prstGeom>
          <a:noFill/>
        </p:spPr>
        <p:txBody>
          <a:bodyPr wrap="square" rtlCol="0">
            <a:spAutoFit/>
          </a:bodyPr>
          <a:lstStyle/>
          <a:p>
            <a:pPr algn="l"/>
            <a:r>
              <a:rPr lang="en-GB" sz="1200" dirty="0" smtClean="0">
                <a:solidFill>
                  <a:schemeClr val="accent4"/>
                </a:solidFill>
                <a:latin typeface="+mj-lt"/>
              </a:rPr>
              <a:t>88k</a:t>
            </a:r>
            <a:endParaRPr lang="en-US" sz="1200" dirty="0">
              <a:solidFill>
                <a:schemeClr val="accent4"/>
              </a:solidFill>
              <a:latin typeface="+mj-lt"/>
            </a:endParaRPr>
          </a:p>
        </p:txBody>
      </p:sp>
      <p:sp>
        <p:nvSpPr>
          <p:cNvPr id="25" name="TextBox 24"/>
          <p:cNvSpPr txBox="1"/>
          <p:nvPr/>
        </p:nvSpPr>
        <p:spPr>
          <a:xfrm>
            <a:off x="3892107" y="3209589"/>
            <a:ext cx="528583" cy="276999"/>
          </a:xfrm>
          <a:prstGeom prst="rect">
            <a:avLst/>
          </a:prstGeom>
          <a:noFill/>
        </p:spPr>
        <p:txBody>
          <a:bodyPr wrap="square" rtlCol="0">
            <a:spAutoFit/>
          </a:bodyPr>
          <a:lstStyle/>
          <a:p>
            <a:pPr algn="l"/>
            <a:r>
              <a:rPr lang="en-GB" sz="1200" dirty="0" smtClean="0">
                <a:solidFill>
                  <a:schemeClr val="accent4"/>
                </a:solidFill>
                <a:latin typeface="+mj-lt"/>
              </a:rPr>
              <a:t>96k</a:t>
            </a:r>
            <a:endParaRPr lang="en-US" sz="1200" dirty="0">
              <a:solidFill>
                <a:schemeClr val="accent4"/>
              </a:solidFill>
              <a:latin typeface="+mj-lt"/>
            </a:endParaRPr>
          </a:p>
        </p:txBody>
      </p:sp>
      <p:sp>
        <p:nvSpPr>
          <p:cNvPr id="26" name="TextBox 25"/>
          <p:cNvSpPr txBox="1"/>
          <p:nvPr/>
        </p:nvSpPr>
        <p:spPr>
          <a:xfrm>
            <a:off x="4248486" y="3046245"/>
            <a:ext cx="535646" cy="276999"/>
          </a:xfrm>
          <a:prstGeom prst="rect">
            <a:avLst/>
          </a:prstGeom>
          <a:noFill/>
        </p:spPr>
        <p:txBody>
          <a:bodyPr wrap="square" rtlCol="0">
            <a:spAutoFit/>
          </a:bodyPr>
          <a:lstStyle/>
          <a:p>
            <a:pPr algn="l"/>
            <a:r>
              <a:rPr lang="en-GB" sz="1200" dirty="0" smtClean="0">
                <a:solidFill>
                  <a:schemeClr val="accent4"/>
                </a:solidFill>
                <a:latin typeface="+mj-lt"/>
              </a:rPr>
              <a:t>105k</a:t>
            </a:r>
            <a:endParaRPr lang="en-US" sz="1200" dirty="0">
              <a:solidFill>
                <a:schemeClr val="accent4"/>
              </a:solidFill>
              <a:latin typeface="+mj-lt"/>
            </a:endParaRPr>
          </a:p>
        </p:txBody>
      </p:sp>
      <p:sp>
        <p:nvSpPr>
          <p:cNvPr id="27" name="TextBox 26"/>
          <p:cNvSpPr txBox="1"/>
          <p:nvPr/>
        </p:nvSpPr>
        <p:spPr>
          <a:xfrm>
            <a:off x="4644317" y="2829269"/>
            <a:ext cx="542709" cy="276999"/>
          </a:xfrm>
          <a:prstGeom prst="rect">
            <a:avLst/>
          </a:prstGeom>
          <a:noFill/>
        </p:spPr>
        <p:txBody>
          <a:bodyPr wrap="square" rtlCol="0">
            <a:spAutoFit/>
          </a:bodyPr>
          <a:lstStyle/>
          <a:p>
            <a:pPr algn="l"/>
            <a:r>
              <a:rPr lang="en-GB" sz="1200" dirty="0" smtClean="0">
                <a:solidFill>
                  <a:schemeClr val="accent4"/>
                </a:solidFill>
                <a:latin typeface="+mj-lt"/>
              </a:rPr>
              <a:t>116k</a:t>
            </a:r>
            <a:endParaRPr lang="en-US" sz="1200" dirty="0">
              <a:solidFill>
                <a:schemeClr val="accent4"/>
              </a:solidFill>
              <a:latin typeface="+mj-lt"/>
            </a:endParaRPr>
          </a:p>
        </p:txBody>
      </p:sp>
      <p:sp>
        <p:nvSpPr>
          <p:cNvPr id="28" name="TextBox 27"/>
          <p:cNvSpPr txBox="1"/>
          <p:nvPr/>
        </p:nvSpPr>
        <p:spPr>
          <a:xfrm>
            <a:off x="5068472" y="2594013"/>
            <a:ext cx="578807" cy="276999"/>
          </a:xfrm>
          <a:prstGeom prst="rect">
            <a:avLst/>
          </a:prstGeom>
          <a:noFill/>
        </p:spPr>
        <p:txBody>
          <a:bodyPr wrap="square" rtlCol="0">
            <a:spAutoFit/>
          </a:bodyPr>
          <a:lstStyle/>
          <a:p>
            <a:pPr algn="l"/>
            <a:r>
              <a:rPr lang="en-GB" sz="1200" dirty="0" smtClean="0">
                <a:solidFill>
                  <a:schemeClr val="accent4"/>
                </a:solidFill>
                <a:latin typeface="+mj-lt"/>
              </a:rPr>
              <a:t>130k</a:t>
            </a:r>
            <a:endParaRPr lang="en-US" sz="1200" dirty="0">
              <a:solidFill>
                <a:schemeClr val="accent4"/>
              </a:solidFill>
              <a:latin typeface="+mj-lt"/>
            </a:endParaRPr>
          </a:p>
        </p:txBody>
      </p:sp>
      <p:sp>
        <p:nvSpPr>
          <p:cNvPr id="39" name="TextBox 38">
            <a:extLst>
              <a:ext uri="{FF2B5EF4-FFF2-40B4-BE49-F238E27FC236}">
                <a16:creationId xmlns:a16="http://schemas.microsoft.com/office/drawing/2014/main" id="{C7D5C353-B791-4597-9245-5CFBA471F12B}"/>
              </a:ext>
            </a:extLst>
          </p:cNvPr>
          <p:cNvSpPr txBox="1"/>
          <p:nvPr/>
        </p:nvSpPr>
        <p:spPr>
          <a:xfrm>
            <a:off x="1660865" y="1550603"/>
            <a:ext cx="5144839" cy="276999"/>
          </a:xfrm>
          <a:prstGeom prst="rect">
            <a:avLst/>
          </a:prstGeom>
          <a:noFill/>
        </p:spPr>
        <p:txBody>
          <a:bodyPr wrap="square" rtlCol="0">
            <a:spAutoFit/>
          </a:bodyPr>
          <a:lstStyle/>
          <a:p>
            <a:r>
              <a:rPr lang="en-GB" sz="1200" b="1" dirty="0">
                <a:solidFill>
                  <a:schemeClr val="accent4"/>
                </a:solidFill>
                <a:latin typeface="+mj-lt"/>
              </a:rPr>
              <a:t>Recurrent and refractory ascites </a:t>
            </a:r>
            <a:r>
              <a:rPr lang="en-GB" sz="1200" b="1" dirty="0" smtClean="0">
                <a:solidFill>
                  <a:schemeClr val="accent4"/>
                </a:solidFill>
                <a:latin typeface="+mj-lt"/>
              </a:rPr>
              <a:t>prevalence </a:t>
            </a:r>
            <a:r>
              <a:rPr lang="en-GB" sz="1200" dirty="0" smtClean="0">
                <a:solidFill>
                  <a:schemeClr val="accent4"/>
                </a:solidFill>
                <a:latin typeface="+mj-lt"/>
              </a:rPr>
              <a:t>(US)</a:t>
            </a:r>
            <a:endParaRPr lang="en-GB" sz="1200" dirty="0">
              <a:solidFill>
                <a:schemeClr val="accent4"/>
              </a:solidFill>
              <a:latin typeface="+mj-lt"/>
            </a:endParaRPr>
          </a:p>
        </p:txBody>
      </p:sp>
      <p:sp>
        <p:nvSpPr>
          <p:cNvPr id="29" name="TextBox 28"/>
          <p:cNvSpPr txBox="1"/>
          <p:nvPr/>
        </p:nvSpPr>
        <p:spPr>
          <a:xfrm>
            <a:off x="5484929" y="2326590"/>
            <a:ext cx="578807" cy="276999"/>
          </a:xfrm>
          <a:prstGeom prst="rect">
            <a:avLst/>
          </a:prstGeom>
          <a:noFill/>
        </p:spPr>
        <p:txBody>
          <a:bodyPr wrap="square" rtlCol="0">
            <a:spAutoFit/>
          </a:bodyPr>
          <a:lstStyle/>
          <a:p>
            <a:pPr algn="l"/>
            <a:r>
              <a:rPr lang="en-GB" sz="1200" dirty="0" smtClean="0">
                <a:solidFill>
                  <a:schemeClr val="accent4"/>
                </a:solidFill>
                <a:latin typeface="+mj-lt"/>
              </a:rPr>
              <a:t>142k</a:t>
            </a:r>
            <a:endParaRPr lang="en-US" sz="1200" dirty="0">
              <a:solidFill>
                <a:schemeClr val="accent4"/>
              </a:solidFill>
              <a:latin typeface="+mj-lt"/>
            </a:endParaRPr>
          </a:p>
        </p:txBody>
      </p:sp>
      <p:sp>
        <p:nvSpPr>
          <p:cNvPr id="30" name="TextBox 29"/>
          <p:cNvSpPr txBox="1"/>
          <p:nvPr/>
        </p:nvSpPr>
        <p:spPr>
          <a:xfrm>
            <a:off x="5919913" y="2055466"/>
            <a:ext cx="578807" cy="276999"/>
          </a:xfrm>
          <a:prstGeom prst="rect">
            <a:avLst/>
          </a:prstGeom>
          <a:noFill/>
        </p:spPr>
        <p:txBody>
          <a:bodyPr wrap="square" rtlCol="0">
            <a:spAutoFit/>
          </a:bodyPr>
          <a:lstStyle/>
          <a:p>
            <a:pPr algn="l"/>
            <a:r>
              <a:rPr lang="en-GB" sz="1200" dirty="0" smtClean="0">
                <a:solidFill>
                  <a:schemeClr val="accent4"/>
                </a:solidFill>
                <a:latin typeface="+mj-lt"/>
              </a:rPr>
              <a:t>155k</a:t>
            </a:r>
            <a:endParaRPr lang="en-US" sz="1200" dirty="0">
              <a:solidFill>
                <a:schemeClr val="accent4"/>
              </a:solidFill>
              <a:latin typeface="+mj-lt"/>
            </a:endParaRPr>
          </a:p>
        </p:txBody>
      </p:sp>
      <p:sp>
        <p:nvSpPr>
          <p:cNvPr id="31" name="TextBox 30"/>
          <p:cNvSpPr txBox="1"/>
          <p:nvPr/>
        </p:nvSpPr>
        <p:spPr>
          <a:xfrm>
            <a:off x="6325142" y="1818956"/>
            <a:ext cx="578807" cy="276999"/>
          </a:xfrm>
          <a:prstGeom prst="rect">
            <a:avLst/>
          </a:prstGeom>
          <a:noFill/>
        </p:spPr>
        <p:txBody>
          <a:bodyPr wrap="square" rtlCol="0">
            <a:spAutoFit/>
          </a:bodyPr>
          <a:lstStyle/>
          <a:p>
            <a:pPr algn="l"/>
            <a:r>
              <a:rPr lang="en-GB" sz="1200" dirty="0" smtClean="0">
                <a:solidFill>
                  <a:schemeClr val="accent4"/>
                </a:solidFill>
                <a:latin typeface="+mj-lt"/>
              </a:rPr>
              <a:t>170k</a:t>
            </a:r>
            <a:endParaRPr lang="en-US" sz="1200" dirty="0">
              <a:solidFill>
                <a:schemeClr val="accent4"/>
              </a:solidFill>
              <a:latin typeface="+mj-lt"/>
            </a:endParaRPr>
          </a:p>
        </p:txBody>
      </p:sp>
      <p:sp>
        <p:nvSpPr>
          <p:cNvPr id="15" name="TextBox 14"/>
          <p:cNvSpPr txBox="1"/>
          <p:nvPr/>
        </p:nvSpPr>
        <p:spPr>
          <a:xfrm>
            <a:off x="9017965" y="2512698"/>
            <a:ext cx="2825120" cy="2308324"/>
          </a:xfrm>
          <a:prstGeom prst="rect">
            <a:avLst/>
          </a:prstGeom>
          <a:solidFill>
            <a:schemeClr val="accent3">
              <a:lumMod val="20000"/>
              <a:lumOff val="80000"/>
            </a:schemeClr>
          </a:solidFill>
        </p:spPr>
        <p:txBody>
          <a:bodyPr wrap="square" rtlCol="0">
            <a:spAutoFit/>
          </a:bodyPr>
          <a:lstStyle/>
          <a:p>
            <a:pPr algn="l"/>
            <a:r>
              <a:rPr lang="en-GB" sz="1600" b="1" dirty="0" smtClean="0">
                <a:solidFill>
                  <a:schemeClr val="accent4"/>
                </a:solidFill>
                <a:latin typeface="+mj-lt"/>
              </a:rPr>
              <a:t>Prioritisation Factors:</a:t>
            </a:r>
          </a:p>
          <a:p>
            <a:pPr algn="l"/>
            <a:r>
              <a:rPr lang="en-GB" sz="1600" b="1" dirty="0" smtClean="0">
                <a:solidFill>
                  <a:schemeClr val="accent4"/>
                </a:solidFill>
                <a:latin typeface="+mj-lt"/>
              </a:rPr>
              <a:t> </a:t>
            </a:r>
          </a:p>
          <a:p>
            <a:pPr marL="285750" indent="-285750" algn="l">
              <a:buFont typeface="Arial" panose="020B0604020202020204" pitchFamily="34" charset="0"/>
              <a:buChar char="•"/>
            </a:pPr>
            <a:r>
              <a:rPr lang="en-GB" sz="1600" b="1" dirty="0" smtClean="0">
                <a:solidFill>
                  <a:schemeClr val="accent4"/>
                </a:solidFill>
                <a:latin typeface="+mj-lt"/>
              </a:rPr>
              <a:t>Impact on patient QOL</a:t>
            </a:r>
          </a:p>
          <a:p>
            <a:pPr marL="285750" indent="-285750" algn="l">
              <a:buFont typeface="Arial" panose="020B0604020202020204" pitchFamily="34" charset="0"/>
              <a:buChar char="•"/>
            </a:pPr>
            <a:r>
              <a:rPr lang="en-GB" sz="1600" b="1" dirty="0" smtClean="0">
                <a:solidFill>
                  <a:schemeClr val="accent4"/>
                </a:solidFill>
                <a:latin typeface="+mj-lt"/>
              </a:rPr>
              <a:t>Current cost to </a:t>
            </a:r>
            <a:r>
              <a:rPr lang="en-GB" sz="1600" b="1" dirty="0" err="1" smtClean="0">
                <a:solidFill>
                  <a:schemeClr val="accent4"/>
                </a:solidFill>
                <a:latin typeface="+mj-lt"/>
              </a:rPr>
              <a:t>payors</a:t>
            </a:r>
            <a:endParaRPr lang="en-GB" sz="1600" b="1" dirty="0" smtClean="0">
              <a:solidFill>
                <a:schemeClr val="accent4"/>
              </a:solidFill>
              <a:latin typeface="+mj-lt"/>
            </a:endParaRPr>
          </a:p>
          <a:p>
            <a:pPr marL="285750" indent="-285750" algn="l">
              <a:buFont typeface="Arial" panose="020B0604020202020204" pitchFamily="34" charset="0"/>
              <a:buChar char="•"/>
            </a:pPr>
            <a:r>
              <a:rPr lang="en-GB" sz="1600" b="1" dirty="0" smtClean="0">
                <a:solidFill>
                  <a:schemeClr val="accent4"/>
                </a:solidFill>
                <a:latin typeface="+mj-lt"/>
              </a:rPr>
              <a:t>Burden on hospital resources</a:t>
            </a:r>
          </a:p>
          <a:p>
            <a:pPr marL="285750" indent="-285750" algn="l">
              <a:buFont typeface="Arial" panose="020B0604020202020204" pitchFamily="34" charset="0"/>
              <a:buChar char="•"/>
            </a:pPr>
            <a:r>
              <a:rPr lang="en-GB" sz="1600" b="1" dirty="0" smtClean="0">
                <a:solidFill>
                  <a:schemeClr val="accent4"/>
                </a:solidFill>
                <a:latin typeface="+mj-lt"/>
              </a:rPr>
              <a:t>Likelihood to be TIPS exclusions or TIPS failures</a:t>
            </a:r>
          </a:p>
        </p:txBody>
      </p:sp>
      <p:pic>
        <p:nvPicPr>
          <p:cNvPr id="32" name="Picture 31"/>
          <p:cNvPicPr>
            <a:picLocks noChangeAspect="1"/>
          </p:cNvPicPr>
          <p:nvPr/>
        </p:nvPicPr>
        <p:blipFill rotWithShape="1">
          <a:blip r:embed="rId8"/>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3922518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02406" y="1538490"/>
            <a:ext cx="10283385" cy="3517146"/>
          </a:xfrm>
          <a:prstGeom prst="rect">
            <a:avLst/>
          </a:prstGeom>
          <a:solidFill>
            <a:schemeClr val="accent3">
              <a:lumMod val="60000"/>
              <a:lumOff val="40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005187"/>
                </a:solidFill>
              </a:rPr>
              <a:t>Attractive pricing </a:t>
            </a:r>
            <a:r>
              <a:rPr lang="en-US" dirty="0" smtClean="0">
                <a:solidFill>
                  <a:srgbClr val="005187"/>
                </a:solidFill>
              </a:rPr>
              <a:t>with </a:t>
            </a:r>
            <a:r>
              <a:rPr lang="en-US" dirty="0" err="1" smtClean="0">
                <a:solidFill>
                  <a:srgbClr val="005187"/>
                </a:solidFill>
              </a:rPr>
              <a:t>derisked</a:t>
            </a:r>
            <a:r>
              <a:rPr lang="en-US" dirty="0" smtClean="0">
                <a:solidFill>
                  <a:srgbClr val="005187"/>
                </a:solidFill>
              </a:rPr>
              <a:t> </a:t>
            </a:r>
            <a:r>
              <a:rPr lang="en-US" dirty="0">
                <a:solidFill>
                  <a:srgbClr val="005187"/>
                </a:solidFill>
              </a:rPr>
              <a:t>reimbursement</a:t>
            </a:r>
          </a:p>
        </p:txBody>
      </p:sp>
      <p:sp>
        <p:nvSpPr>
          <p:cNvPr id="3" name="Text Placeholder 2"/>
          <p:cNvSpPr>
            <a:spLocks noGrp="1"/>
          </p:cNvSpPr>
          <p:nvPr>
            <p:ph type="body" sz="quarter" idx="14"/>
          </p:nvPr>
        </p:nvSpPr>
        <p:spPr>
          <a:xfrm>
            <a:off x="1127467" y="1628839"/>
            <a:ext cx="10467975" cy="3634975"/>
          </a:xfrm>
        </p:spPr>
        <p:txBody>
          <a:bodyPr/>
          <a:lstStyle/>
          <a:p>
            <a:pPr marL="0" indent="0">
              <a:buClr>
                <a:schemeClr val="accent2"/>
              </a:buClr>
              <a:buNone/>
            </a:pPr>
            <a:r>
              <a:rPr lang="en-GB" dirty="0" smtClean="0">
                <a:solidFill>
                  <a:srgbClr val="005187"/>
                </a:solidFill>
                <a:latin typeface="Arial Black" panose="020B0A04020102020204" pitchFamily="34" charset="0"/>
              </a:rPr>
              <a:t>Coding – Strong position from existing DRG codes and Breakthrough Designation </a:t>
            </a:r>
            <a:endParaRPr lang="en-US" dirty="0" smtClean="0">
              <a:solidFill>
                <a:srgbClr val="005187"/>
              </a:solidFill>
              <a:latin typeface="Arial Black" panose="020B0A04020102020204" pitchFamily="34" charset="0"/>
            </a:endParaRPr>
          </a:p>
          <a:p>
            <a:pPr>
              <a:buClr>
                <a:srgbClr val="005187"/>
              </a:buClr>
            </a:pPr>
            <a:r>
              <a:rPr lang="en-US" dirty="0" smtClean="0"/>
              <a:t>Existing US hospital DRG payment for </a:t>
            </a:r>
            <a:r>
              <a:rPr lang="en-US" b="1" dirty="0"/>
              <a:t>alfa</a:t>
            </a:r>
            <a:r>
              <a:rPr lang="en-US" dirty="0"/>
              <a:t>pump </a:t>
            </a:r>
            <a:r>
              <a:rPr lang="en-US" dirty="0" smtClean="0"/>
              <a:t>procedure</a:t>
            </a:r>
            <a:r>
              <a:rPr lang="en-GB" dirty="0" smtClean="0"/>
              <a:t>*</a:t>
            </a:r>
            <a:endParaRPr lang="en-GB" dirty="0"/>
          </a:p>
          <a:p>
            <a:pPr>
              <a:buClr>
                <a:srgbClr val="005187"/>
              </a:buClr>
            </a:pPr>
            <a:r>
              <a:rPr lang="en-US" dirty="0"/>
              <a:t>Breakthrough designation enables higher payments via </a:t>
            </a:r>
            <a:r>
              <a:rPr lang="en-US" dirty="0" smtClean="0"/>
              <a:t>NTAP (applied for, and expected in 10/25)</a:t>
            </a:r>
            <a:endParaRPr lang="en-GB" dirty="0"/>
          </a:p>
          <a:p>
            <a:pPr>
              <a:buClr>
                <a:srgbClr val="005187"/>
              </a:buClr>
            </a:pPr>
            <a:r>
              <a:rPr lang="en-US" dirty="0" smtClean="0"/>
              <a:t>Supports </a:t>
            </a:r>
            <a:r>
              <a:rPr lang="en-US" b="1" dirty="0" smtClean="0"/>
              <a:t>alfa</a:t>
            </a:r>
            <a:r>
              <a:rPr lang="en-US" dirty="0" smtClean="0"/>
              <a:t>pump ASP of </a:t>
            </a:r>
            <a:r>
              <a:rPr lang="en-US" b="1" dirty="0" smtClean="0">
                <a:solidFill>
                  <a:srgbClr val="005187"/>
                </a:solidFill>
              </a:rPr>
              <a:t>$30K </a:t>
            </a:r>
            <a:r>
              <a:rPr lang="en-US" dirty="0" smtClean="0">
                <a:solidFill>
                  <a:srgbClr val="005187"/>
                </a:solidFill>
              </a:rPr>
              <a:t>(80% gross margin)</a:t>
            </a:r>
          </a:p>
          <a:p>
            <a:pPr>
              <a:buClr>
                <a:srgbClr val="005187"/>
              </a:buClr>
            </a:pPr>
            <a:r>
              <a:rPr lang="en-GB" dirty="0" smtClean="0"/>
              <a:t>CPT III codes granted</a:t>
            </a:r>
          </a:p>
          <a:p>
            <a:pPr marL="0" indent="0">
              <a:buClr>
                <a:schemeClr val="accent2"/>
              </a:buClr>
              <a:buNone/>
            </a:pPr>
            <a:endParaRPr lang="en-GB" dirty="0" smtClean="0"/>
          </a:p>
          <a:p>
            <a:pPr marL="0" indent="0">
              <a:buClr>
                <a:schemeClr val="accent2"/>
              </a:buClr>
              <a:buNone/>
            </a:pPr>
            <a:r>
              <a:rPr lang="en-GB" dirty="0" smtClean="0">
                <a:solidFill>
                  <a:srgbClr val="005187"/>
                </a:solidFill>
                <a:latin typeface="Arial Black" panose="020B0A04020102020204" pitchFamily="34" charset="0"/>
              </a:rPr>
              <a:t>Coverage – Prior Approval from Specialist Centers With High Medical Need </a:t>
            </a:r>
            <a:endParaRPr lang="en-US" dirty="0" smtClean="0">
              <a:solidFill>
                <a:srgbClr val="005187"/>
              </a:solidFill>
              <a:latin typeface="Arial Black" panose="020B0A04020102020204" pitchFamily="34" charset="0"/>
            </a:endParaRPr>
          </a:p>
          <a:p>
            <a:pPr>
              <a:buClr>
                <a:srgbClr val="005187"/>
              </a:buClr>
            </a:pPr>
            <a:r>
              <a:rPr lang="en-US" dirty="0" smtClean="0"/>
              <a:t>High pre-approval potential from targeted hospitals </a:t>
            </a:r>
          </a:p>
          <a:p>
            <a:pPr>
              <a:buClr>
                <a:srgbClr val="005187"/>
              </a:buClr>
            </a:pPr>
            <a:r>
              <a:rPr lang="en-US" dirty="0" smtClean="0"/>
              <a:t>New Federal Regulation enforces rapid decision making</a:t>
            </a:r>
            <a:endParaRPr lang="en-US" dirty="0"/>
          </a:p>
        </p:txBody>
      </p:sp>
      <p:sp>
        <p:nvSpPr>
          <p:cNvPr id="4" name="Content Placeholder 3"/>
          <p:cNvSpPr>
            <a:spLocks noGrp="1"/>
          </p:cNvSpPr>
          <p:nvPr>
            <p:ph sz="quarter" idx="13"/>
          </p:nvPr>
        </p:nvSpPr>
        <p:spPr/>
        <p:txBody>
          <a:bodyPr/>
          <a:lstStyle/>
          <a:p>
            <a:r>
              <a:rPr lang="en-GB" dirty="0"/>
              <a:t>Existing DRG </a:t>
            </a:r>
            <a:r>
              <a:rPr lang="en-GB" dirty="0" smtClean="0"/>
              <a:t>&amp; CPT III codes - </a:t>
            </a:r>
            <a:r>
              <a:rPr lang="en-GB" dirty="0"/>
              <a:t>NTAP and </a:t>
            </a:r>
            <a:r>
              <a:rPr lang="en-GB" dirty="0" smtClean="0"/>
              <a:t>TCET benefit from Breakthrough Device Designation</a:t>
            </a:r>
            <a:endParaRPr lang="en-US" dirty="0"/>
          </a:p>
        </p:txBody>
      </p:sp>
      <p:sp>
        <p:nvSpPr>
          <p:cNvPr id="5" name="Slide Number Placeholder 4"/>
          <p:cNvSpPr>
            <a:spLocks noGrp="1"/>
          </p:cNvSpPr>
          <p:nvPr>
            <p:ph type="sldNum" sz="quarter" idx="17"/>
          </p:nvPr>
        </p:nvSpPr>
        <p:spPr/>
        <p:txBody>
          <a:bodyPr/>
          <a:lstStyle/>
          <a:p>
            <a:pPr>
              <a:defRPr/>
            </a:pPr>
            <a:fld id="{7170C9FE-973E-4245-ABF7-59D3044B89DA}" type="slidenum">
              <a:rPr lang="en-US" smtClean="0"/>
              <a:pPr>
                <a:defRPr/>
              </a:pPr>
              <a:t>39</a:t>
            </a:fld>
            <a:endParaRPr lang="en-US" dirty="0"/>
          </a:p>
        </p:txBody>
      </p:sp>
      <p:sp>
        <p:nvSpPr>
          <p:cNvPr id="6" name="Rectangle 5">
            <a:extLst>
              <a:ext uri="{FF2B5EF4-FFF2-40B4-BE49-F238E27FC236}">
                <a16:creationId xmlns:a16="http://schemas.microsoft.com/office/drawing/2014/main" id="{F4BDD7B2-6FD4-40A2-8366-35810B66791E}"/>
              </a:ext>
            </a:extLst>
          </p:cNvPr>
          <p:cNvSpPr/>
          <p:nvPr/>
        </p:nvSpPr>
        <p:spPr>
          <a:xfrm>
            <a:off x="125312" y="6552459"/>
            <a:ext cx="11354868" cy="230832"/>
          </a:xfrm>
          <a:prstGeom prst="rect">
            <a:avLst/>
          </a:prstGeom>
        </p:spPr>
        <p:txBody>
          <a:bodyPr wrap="square">
            <a:spAutoFit/>
          </a:bodyPr>
          <a:lstStyle/>
          <a:p>
            <a:pPr lvl="0">
              <a:defRPr/>
            </a:pPr>
            <a:r>
              <a:rPr kumimoji="0" lang="en-US" sz="900" b="1"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DRG: </a:t>
            </a:r>
            <a:r>
              <a:rPr kumimoji="0" lang="en-US" sz="90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Diagnosis</a:t>
            </a:r>
            <a:r>
              <a:rPr kumimoji="0" lang="en-US" sz="900" i="1" u="none" strike="noStrike" kern="1200" cap="none" spc="0" normalizeH="0" noProof="0" dirty="0" smtClean="0">
                <a:ln>
                  <a:noFill/>
                </a:ln>
                <a:solidFill>
                  <a:schemeClr val="accent4"/>
                </a:solidFill>
                <a:effectLst/>
                <a:uLnTx/>
                <a:uFillTx/>
                <a:latin typeface="Arial" panose="020B0604020202020204" pitchFamily="34" charset="0"/>
                <a:ea typeface="+mn-ea"/>
                <a:cs typeface="Arial" panose="020B0604020202020204" pitchFamily="34" charset="0"/>
              </a:rPr>
              <a:t> Related Group; </a:t>
            </a:r>
            <a:r>
              <a:rPr kumimoji="0" lang="en-US" sz="900" b="1"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NTAP</a:t>
            </a:r>
            <a:r>
              <a:rPr kumimoji="0" lang="en-US" sz="900" b="1" i="1"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t>
            </a:r>
            <a:r>
              <a:rPr kumimoji="0" lang="en-US" sz="900" b="0" i="1"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 New Technology Add-On </a:t>
            </a:r>
            <a:r>
              <a:rPr kumimoji="0" lang="en-US" sz="900" b="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Payment; </a:t>
            </a:r>
            <a:r>
              <a:rPr lang="en-US" sz="900" b="1" i="1" dirty="0">
                <a:solidFill>
                  <a:schemeClr val="accent4"/>
                </a:solidFill>
                <a:latin typeface="Arial" panose="020B0604020202020204" pitchFamily="34" charset="0"/>
                <a:cs typeface="Arial" panose="020B0604020202020204" pitchFamily="34" charset="0"/>
              </a:rPr>
              <a:t>CPT:</a:t>
            </a:r>
            <a:r>
              <a:rPr lang="en-US" sz="900" i="1" dirty="0">
                <a:solidFill>
                  <a:schemeClr val="accent4"/>
                </a:solidFill>
                <a:latin typeface="Arial" panose="020B0604020202020204" pitchFamily="34" charset="0"/>
                <a:cs typeface="Arial" panose="020B0604020202020204" pitchFamily="34" charset="0"/>
              </a:rPr>
              <a:t> Current Procedural </a:t>
            </a:r>
            <a:r>
              <a:rPr lang="en-US" sz="900" i="1" dirty="0" smtClean="0">
                <a:solidFill>
                  <a:schemeClr val="accent4"/>
                </a:solidFill>
                <a:latin typeface="Arial" panose="020B0604020202020204" pitchFamily="34" charset="0"/>
                <a:cs typeface="Arial" panose="020B0604020202020204" pitchFamily="34" charset="0"/>
              </a:rPr>
              <a:t>Terminology; </a:t>
            </a:r>
            <a:endParaRPr kumimoji="0" lang="en-US" sz="900" b="0" i="1"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125312" y="6298543"/>
            <a:ext cx="11696304" cy="230832"/>
          </a:xfrm>
          <a:prstGeom prst="rect">
            <a:avLst/>
          </a:prstGeom>
          <a:noFill/>
        </p:spPr>
        <p:txBody>
          <a:bodyPr wrap="square" rtlCol="0">
            <a:spAutoFit/>
          </a:bodyPr>
          <a:lstStyle/>
          <a:p>
            <a:pPr>
              <a:defRPr/>
            </a:pPr>
            <a:r>
              <a:rPr kumimoji="0" lang="en-US" sz="900" b="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*On </a:t>
            </a:r>
            <a:r>
              <a:rPr kumimoji="0" lang="en-US" sz="900" b="0" i="1"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the basis of existing ICD-10 codes issued for the </a:t>
            </a:r>
            <a:r>
              <a:rPr kumimoji="0" lang="en-US" sz="900" b="1"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alfa</a:t>
            </a:r>
            <a:r>
              <a:rPr kumimoji="0" lang="en-US" sz="900" b="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pump (OW1G3J6 &amp; OJH80YZ), </a:t>
            </a:r>
            <a:r>
              <a:rPr kumimoji="0" lang="en-US" sz="900" b="0" i="1"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the likely DRG coding will be </a:t>
            </a:r>
            <a:r>
              <a:rPr kumimoji="0" lang="en-US" sz="900" b="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423</a:t>
            </a:r>
            <a:r>
              <a:rPr kumimoji="0" lang="en-US" sz="900" b="0" i="1"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 </a:t>
            </a:r>
            <a:r>
              <a:rPr kumimoji="0" lang="en-US" sz="900" b="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“OTHER HEPATOBILIARY </a:t>
            </a:r>
            <a:r>
              <a:rPr kumimoji="0" lang="en-US" sz="900" b="0" i="1"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OR PANCREAS O.R. </a:t>
            </a:r>
            <a:r>
              <a:rPr kumimoji="0" lang="en-US" sz="900" b="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PROCEDURES”,</a:t>
            </a:r>
            <a:endParaRPr kumimoji="0" lang="en-US" sz="900" b="0" i="1"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rotWithShape="1">
          <a:blip r:embed="rId2"/>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220974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GB" dirty="0"/>
          </a:p>
        </p:txBody>
      </p:sp>
      <p:sp>
        <p:nvSpPr>
          <p:cNvPr id="5" name="Slide Number Placeholder 4"/>
          <p:cNvSpPr>
            <a:spLocks noGrp="1"/>
          </p:cNvSpPr>
          <p:nvPr>
            <p:ph type="sldNum" sz="quarter" idx="17"/>
          </p:nvPr>
        </p:nvSpPr>
        <p:spPr/>
        <p:txBody>
          <a:bodyPr/>
          <a:lstStyle/>
          <a:p>
            <a:pPr>
              <a:defRPr/>
            </a:pPr>
            <a:fld id="{1B5C562C-421F-4A59-8EDA-B9FCCC30ADA0}" type="slidenum">
              <a:rPr lang="en-US" smtClean="0"/>
              <a:pPr>
                <a:defRPr/>
              </a:pPr>
              <a:t>4</a:t>
            </a:fld>
            <a:endParaRPr lang="en-US" dirty="0"/>
          </a:p>
        </p:txBody>
      </p:sp>
      <p:sp>
        <p:nvSpPr>
          <p:cNvPr id="8" name="object 4">
            <a:extLst>
              <a:ext uri="{FF2B5EF4-FFF2-40B4-BE49-F238E27FC236}">
                <a16:creationId xmlns:a16="http://schemas.microsoft.com/office/drawing/2014/main" id="{BC529D54-9C01-44F3-9A86-5D558BAFA3BA}"/>
              </a:ext>
            </a:extLst>
          </p:cNvPr>
          <p:cNvSpPr txBox="1"/>
          <p:nvPr/>
        </p:nvSpPr>
        <p:spPr>
          <a:xfrm>
            <a:off x="1313264" y="3656034"/>
            <a:ext cx="1795696" cy="648726"/>
          </a:xfrm>
          <a:prstGeom prst="rect">
            <a:avLst/>
          </a:prstGeom>
        </p:spPr>
        <p:txBody>
          <a:bodyPr wrap="square" lIns="0" tIns="11516" rIns="0" bIns="0">
            <a:spAutoFit/>
          </a:bodyPr>
          <a:lstStyle/>
          <a:p>
            <a:pPr marL="11516" defTabSz="829178">
              <a:spcBef>
                <a:spcPts val="91"/>
              </a:spcBef>
              <a:defRPr/>
            </a:pPr>
            <a:r>
              <a:rPr sz="1600" b="1" spc="-18" dirty="0">
                <a:solidFill>
                  <a:srgbClr val="005188"/>
                </a:solidFill>
                <a:latin typeface="Arial Black" panose="020B0A04020102020204" pitchFamily="34" charset="0"/>
                <a:ea typeface="Roboto" pitchFamily="2" charset="0"/>
                <a:cs typeface="OpenSans-Semibold"/>
              </a:rPr>
              <a:t>Ian</a:t>
            </a:r>
            <a:r>
              <a:rPr sz="1600" b="1" spc="-45" dirty="0">
                <a:solidFill>
                  <a:srgbClr val="005188"/>
                </a:solidFill>
                <a:latin typeface="Arial Black" panose="020B0A04020102020204" pitchFamily="34" charset="0"/>
                <a:ea typeface="Roboto" pitchFamily="2" charset="0"/>
                <a:cs typeface="OpenSans-Semibold"/>
              </a:rPr>
              <a:t> </a:t>
            </a:r>
            <a:r>
              <a:rPr sz="1600" b="1" spc="-23" dirty="0">
                <a:solidFill>
                  <a:srgbClr val="005188"/>
                </a:solidFill>
                <a:latin typeface="Arial Black" panose="020B0A04020102020204" pitchFamily="34" charset="0"/>
                <a:ea typeface="Roboto" pitchFamily="2" charset="0"/>
                <a:cs typeface="OpenSans-Semibold"/>
              </a:rPr>
              <a:t>Crosbie</a:t>
            </a:r>
            <a:endParaRPr sz="1600" dirty="0">
              <a:solidFill>
                <a:prstClr val="black"/>
              </a:solidFill>
              <a:latin typeface="Arial Black" panose="020B0A04020102020204" pitchFamily="34" charset="0"/>
              <a:ea typeface="Roboto" pitchFamily="2" charset="0"/>
              <a:cs typeface="OpenSans-Semibold"/>
            </a:endParaRPr>
          </a:p>
          <a:p>
            <a:pPr marL="11516" defTabSz="829178">
              <a:defRPr/>
            </a:pPr>
            <a:r>
              <a:rPr sz="1270" spc="-14" dirty="0">
                <a:solidFill>
                  <a:schemeClr val="accent4"/>
                </a:solidFill>
                <a:latin typeface="Arial" panose="020B0604020202020204" pitchFamily="34" charset="0"/>
                <a:ea typeface="Source Sans Pro Light" panose="020B0403030403020204" pitchFamily="34" charset="0"/>
                <a:cs typeface="Arial" panose="020B0604020202020204" pitchFamily="34" charset="0"/>
              </a:rPr>
              <a:t>Chief Executive </a:t>
            </a:r>
            <a:r>
              <a:rPr sz="127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Officer</a:t>
            </a:r>
            <a:endParaRPr lang="en-GB" sz="127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endParaRPr>
          </a:p>
          <a:p>
            <a:pPr marL="11516" defTabSz="829178">
              <a:defRPr/>
            </a:pPr>
            <a:r>
              <a:rPr lang="en-GB" sz="127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Sequana Medical NV</a:t>
            </a:r>
            <a:endParaRPr lang="en-GB" sz="1270" spc="-14" dirty="0">
              <a:solidFill>
                <a:schemeClr val="accent4"/>
              </a:solidFill>
              <a:latin typeface="Arial" panose="020B0604020202020204" pitchFamily="34" charset="0"/>
              <a:ea typeface="Source Sans Pro Light" panose="020B0403030403020204" pitchFamily="34" charset="0"/>
              <a:cs typeface="Arial" panose="020B0604020202020204" pitchFamily="34" charset="0"/>
            </a:endParaRPr>
          </a:p>
        </p:txBody>
      </p:sp>
      <p:sp>
        <p:nvSpPr>
          <p:cNvPr id="9" name="object 4">
            <a:extLst>
              <a:ext uri="{FF2B5EF4-FFF2-40B4-BE49-F238E27FC236}">
                <a16:creationId xmlns:a16="http://schemas.microsoft.com/office/drawing/2014/main" id="{BC529D54-9C01-44F3-9A86-5D558BAFA3BA}"/>
              </a:ext>
            </a:extLst>
          </p:cNvPr>
          <p:cNvSpPr txBox="1"/>
          <p:nvPr/>
        </p:nvSpPr>
        <p:spPr>
          <a:xfrm>
            <a:off x="3464145" y="3656034"/>
            <a:ext cx="1844309" cy="674374"/>
          </a:xfrm>
          <a:prstGeom prst="rect">
            <a:avLst/>
          </a:prstGeom>
        </p:spPr>
        <p:txBody>
          <a:bodyPr wrap="square" lIns="0" tIns="11516" rIns="0" bIns="0">
            <a:spAutoFit/>
          </a:bodyPr>
          <a:lstStyle/>
          <a:p>
            <a:pPr marL="11516" defTabSz="829178">
              <a:spcBef>
                <a:spcPts val="91"/>
              </a:spcBef>
              <a:defRPr/>
            </a:pPr>
            <a:r>
              <a:rPr lang="en-US" sz="1600" b="1" spc="-18" dirty="0" smtClean="0">
                <a:solidFill>
                  <a:srgbClr val="005188"/>
                </a:solidFill>
                <a:latin typeface="Arial Black" panose="020B0A04020102020204" pitchFamily="34" charset="0"/>
                <a:ea typeface="Source Sans Pro Light" panose="020B0403030403020204" pitchFamily="34" charset="0"/>
                <a:cs typeface="Arial" panose="020B0604020202020204" pitchFamily="34" charset="0"/>
              </a:rPr>
              <a:t>Dr Klarenbeek</a:t>
            </a:r>
            <a:endParaRPr lang="en-US" sz="1600" b="1" spc="-18" dirty="0">
              <a:solidFill>
                <a:srgbClr val="005188"/>
              </a:solidFill>
              <a:latin typeface="Arial Black" panose="020B0A04020102020204" pitchFamily="34" charset="0"/>
              <a:ea typeface="Source Sans Pro Light" panose="020B0403030403020204" pitchFamily="34" charset="0"/>
              <a:cs typeface="Arial" panose="020B0604020202020204" pitchFamily="34" charset="0"/>
            </a:endParaRPr>
          </a:p>
          <a:p>
            <a:pPr marL="11516" defTabSz="829178">
              <a:spcBef>
                <a:spcPts val="91"/>
              </a:spcBef>
              <a:defRPr/>
            </a:pPr>
            <a:r>
              <a:rPr lang="en-GB" sz="127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Chief Medical Officer</a:t>
            </a:r>
          </a:p>
          <a:p>
            <a:pPr marL="11516" defTabSz="829178">
              <a:spcBef>
                <a:spcPts val="91"/>
              </a:spcBef>
              <a:defRPr/>
            </a:pPr>
            <a:r>
              <a:rPr lang="en-GB" sz="127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Sequana Medical NV</a:t>
            </a:r>
            <a:endParaRPr lang="en-GB" sz="1270" spc="-14" dirty="0">
              <a:solidFill>
                <a:schemeClr val="accent4"/>
              </a:solidFill>
              <a:latin typeface="Arial" panose="020B0604020202020204" pitchFamily="34" charset="0"/>
              <a:ea typeface="Source Sans Pro Light" panose="020B0403030403020204" pitchFamily="34" charset="0"/>
              <a:cs typeface="Arial" panose="020B0604020202020204" pitchFamily="34" charset="0"/>
            </a:endParaRPr>
          </a:p>
        </p:txBody>
      </p:sp>
      <p:sp>
        <p:nvSpPr>
          <p:cNvPr id="4" name="Content Placeholder 3"/>
          <p:cNvSpPr>
            <a:spLocks noGrp="1"/>
          </p:cNvSpPr>
          <p:nvPr>
            <p:ph sz="quarter" idx="13"/>
          </p:nvPr>
        </p:nvSpPr>
        <p:spPr/>
        <p:txBody>
          <a:bodyPr/>
          <a:lstStyle/>
          <a:p>
            <a:r>
              <a:rPr lang="en-GB" dirty="0" smtClean="0"/>
              <a:t>alfapump® US commercialisation plans</a:t>
            </a:r>
            <a:endParaRPr lang="en-GB" dirty="0"/>
          </a:p>
        </p:txBody>
      </p:sp>
      <p:sp>
        <p:nvSpPr>
          <p:cNvPr id="12" name="object 4">
            <a:extLst>
              <a:ext uri="{FF2B5EF4-FFF2-40B4-BE49-F238E27FC236}">
                <a16:creationId xmlns:a16="http://schemas.microsoft.com/office/drawing/2014/main" id="{BC529D54-9C01-44F3-9A86-5D558BAFA3BA}"/>
              </a:ext>
            </a:extLst>
          </p:cNvPr>
          <p:cNvSpPr txBox="1"/>
          <p:nvPr/>
        </p:nvSpPr>
        <p:spPr>
          <a:xfrm>
            <a:off x="5663639" y="3656034"/>
            <a:ext cx="1844309" cy="674374"/>
          </a:xfrm>
          <a:prstGeom prst="rect">
            <a:avLst/>
          </a:prstGeom>
        </p:spPr>
        <p:txBody>
          <a:bodyPr wrap="square" lIns="0" tIns="11516" rIns="0" bIns="0">
            <a:spAutoFit/>
          </a:bodyPr>
          <a:lstStyle/>
          <a:p>
            <a:pPr marL="11516" defTabSz="829178">
              <a:spcBef>
                <a:spcPts val="91"/>
              </a:spcBef>
              <a:defRPr/>
            </a:pPr>
            <a:r>
              <a:rPr lang="en-US" sz="1600" b="1" spc="-18" dirty="0" smtClean="0">
                <a:solidFill>
                  <a:srgbClr val="005188"/>
                </a:solidFill>
                <a:latin typeface="Arial Black" panose="020B0A04020102020204" pitchFamily="34" charset="0"/>
                <a:ea typeface="Source Sans Pro Light" panose="020B0403030403020204" pitchFamily="34" charset="0"/>
                <a:cs typeface="Arial" panose="020B0604020202020204" pitchFamily="34" charset="0"/>
              </a:rPr>
              <a:t>Martijn Blom</a:t>
            </a:r>
            <a:endParaRPr lang="en-US" sz="1600" b="1" spc="-18" dirty="0">
              <a:solidFill>
                <a:srgbClr val="005188"/>
              </a:solidFill>
              <a:latin typeface="Arial Black" panose="020B0A04020102020204" pitchFamily="34" charset="0"/>
              <a:ea typeface="Source Sans Pro Light" panose="020B0403030403020204" pitchFamily="34" charset="0"/>
              <a:cs typeface="Arial" panose="020B0604020202020204" pitchFamily="34" charset="0"/>
            </a:endParaRPr>
          </a:p>
          <a:p>
            <a:pPr marL="11516" defTabSz="829178">
              <a:spcBef>
                <a:spcPts val="91"/>
              </a:spcBef>
              <a:defRPr/>
            </a:pPr>
            <a:r>
              <a:rPr lang="en-GB" sz="127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Chief Commercial Officer</a:t>
            </a:r>
          </a:p>
          <a:p>
            <a:pPr marL="11516" defTabSz="829178">
              <a:spcBef>
                <a:spcPts val="91"/>
              </a:spcBef>
              <a:defRPr/>
            </a:pPr>
            <a:r>
              <a:rPr lang="en-GB" sz="127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Sequana Medical NV</a:t>
            </a:r>
            <a:endParaRPr lang="en-GB" sz="1270" spc="-14" dirty="0">
              <a:solidFill>
                <a:schemeClr val="accent4"/>
              </a:solidFill>
              <a:latin typeface="Arial" panose="020B0604020202020204" pitchFamily="34" charset="0"/>
              <a:ea typeface="Source Sans Pro Light" panose="020B0403030403020204" pitchFamily="34" charset="0"/>
              <a:cs typeface="Arial" panose="020B0604020202020204" pitchFamily="34" charset="0"/>
            </a:endParaRPr>
          </a:p>
        </p:txBody>
      </p:sp>
      <p:sp>
        <p:nvSpPr>
          <p:cNvPr id="13" name="object 4">
            <a:extLst>
              <a:ext uri="{FF2B5EF4-FFF2-40B4-BE49-F238E27FC236}">
                <a16:creationId xmlns:a16="http://schemas.microsoft.com/office/drawing/2014/main" id="{BC529D54-9C01-44F3-9A86-5D558BAFA3BA}"/>
              </a:ext>
            </a:extLst>
          </p:cNvPr>
          <p:cNvSpPr txBox="1"/>
          <p:nvPr/>
        </p:nvSpPr>
        <p:spPr>
          <a:xfrm>
            <a:off x="7863133" y="3656034"/>
            <a:ext cx="1844309" cy="1176050"/>
          </a:xfrm>
          <a:prstGeom prst="rect">
            <a:avLst/>
          </a:prstGeom>
        </p:spPr>
        <p:txBody>
          <a:bodyPr wrap="square" lIns="0" tIns="11516" rIns="0" bIns="0">
            <a:spAutoFit/>
          </a:bodyPr>
          <a:lstStyle/>
          <a:p>
            <a:pPr marL="11516" defTabSz="829178">
              <a:spcBef>
                <a:spcPts val="91"/>
              </a:spcBef>
              <a:defRPr/>
            </a:pPr>
            <a:r>
              <a:rPr lang="en-US" b="1" spc="-18" dirty="0" smtClean="0">
                <a:solidFill>
                  <a:srgbClr val="005188"/>
                </a:solidFill>
                <a:latin typeface="Arial Black" panose="020B0A04020102020204" pitchFamily="34" charset="0"/>
                <a:ea typeface="Source Sans Pro Light" panose="020B0403030403020204" pitchFamily="34" charset="0"/>
                <a:cs typeface="Arial" panose="020B0604020202020204" pitchFamily="34" charset="0"/>
              </a:rPr>
              <a:t>Dr Saab</a:t>
            </a:r>
            <a:endParaRPr lang="en-US" b="1" spc="-18" dirty="0">
              <a:solidFill>
                <a:srgbClr val="005188"/>
              </a:solidFill>
              <a:latin typeface="Arial Black" panose="020B0A04020102020204" pitchFamily="34" charset="0"/>
              <a:ea typeface="Source Sans Pro Light" panose="020B0403030403020204" pitchFamily="34" charset="0"/>
              <a:cs typeface="Arial" panose="020B0604020202020204" pitchFamily="34" charset="0"/>
            </a:endParaRPr>
          </a:p>
          <a:p>
            <a:pPr marL="11516" defTabSz="829178">
              <a:spcBef>
                <a:spcPts val="91"/>
              </a:spcBef>
              <a:defRPr/>
            </a:pPr>
            <a:r>
              <a:rPr lang="en-GB" sz="1400" spc="-14" dirty="0" smtClean="0">
                <a:solidFill>
                  <a:schemeClr val="accent4"/>
                </a:solidFill>
                <a:latin typeface="+mj-lt"/>
                <a:ea typeface="Source Sans Pro Light" panose="020B0403030403020204" pitchFamily="34" charset="0"/>
                <a:cs typeface="Arial" panose="020B0604020202020204" pitchFamily="34" charset="0"/>
              </a:rPr>
              <a:t>Professor of Medicine &amp; Surgery, </a:t>
            </a:r>
          </a:p>
          <a:p>
            <a:pPr marL="11516" defTabSz="829178">
              <a:spcBef>
                <a:spcPts val="91"/>
              </a:spcBef>
              <a:defRPr/>
            </a:pPr>
            <a:r>
              <a:rPr lang="en-GB" sz="1400" spc="-14" dirty="0" smtClean="0">
                <a:solidFill>
                  <a:schemeClr val="accent4"/>
                </a:solidFill>
                <a:latin typeface="+mj-lt"/>
                <a:ea typeface="Source Sans Pro Light" panose="020B0403030403020204" pitchFamily="34" charset="0"/>
                <a:cs typeface="Arial" panose="020B0604020202020204" pitchFamily="34" charset="0"/>
              </a:rPr>
              <a:t>David Geffen School of Medicine, UCLA</a:t>
            </a:r>
            <a:endParaRPr lang="en-GB" sz="1400" spc="-14" dirty="0">
              <a:solidFill>
                <a:schemeClr val="accent4"/>
              </a:solidFill>
              <a:latin typeface="+mj-lt"/>
              <a:ea typeface="Source Sans Pro Light" panose="020B0403030403020204" pitchFamily="34" charset="0"/>
              <a:cs typeface="Arial" panose="020B0604020202020204" pitchFamily="34" charset="0"/>
            </a:endParaRPr>
          </a:p>
        </p:txBody>
      </p:sp>
      <p:sp>
        <p:nvSpPr>
          <p:cNvPr id="14" name="object 4">
            <a:extLst>
              <a:ext uri="{FF2B5EF4-FFF2-40B4-BE49-F238E27FC236}">
                <a16:creationId xmlns:a16="http://schemas.microsoft.com/office/drawing/2014/main" id="{BC529D54-9C01-44F3-9A86-5D558BAFA3BA}"/>
              </a:ext>
            </a:extLst>
          </p:cNvPr>
          <p:cNvSpPr txBox="1"/>
          <p:nvPr/>
        </p:nvSpPr>
        <p:spPr>
          <a:xfrm>
            <a:off x="10062627" y="3656034"/>
            <a:ext cx="1844310" cy="1176050"/>
          </a:xfrm>
          <a:prstGeom prst="rect">
            <a:avLst/>
          </a:prstGeom>
        </p:spPr>
        <p:txBody>
          <a:bodyPr wrap="square" lIns="0" tIns="11516" rIns="0" bIns="0">
            <a:spAutoFit/>
          </a:bodyPr>
          <a:lstStyle/>
          <a:p>
            <a:pPr marL="11516" defTabSz="829178">
              <a:spcBef>
                <a:spcPts val="91"/>
              </a:spcBef>
              <a:defRPr/>
            </a:pPr>
            <a:r>
              <a:rPr lang="en-US" b="1" spc="-18" dirty="0" smtClean="0">
                <a:solidFill>
                  <a:srgbClr val="005188"/>
                </a:solidFill>
                <a:latin typeface="Arial Black" panose="020B0A04020102020204" pitchFamily="34" charset="0"/>
                <a:ea typeface="Source Sans Pro Light" panose="020B0403030403020204" pitchFamily="34" charset="0"/>
                <a:cs typeface="Arial" panose="020B0604020202020204" pitchFamily="34" charset="0"/>
              </a:rPr>
              <a:t>Dr </a:t>
            </a:r>
            <a:r>
              <a:rPr lang="en-US" b="1" spc="-18" dirty="0" err="1" smtClean="0">
                <a:solidFill>
                  <a:srgbClr val="005188"/>
                </a:solidFill>
                <a:latin typeface="Arial Black" panose="020B0A04020102020204" pitchFamily="34" charset="0"/>
                <a:ea typeface="Source Sans Pro Light" panose="020B0403030403020204" pitchFamily="34" charset="0"/>
                <a:cs typeface="Arial" panose="020B0604020202020204" pitchFamily="34" charset="0"/>
              </a:rPr>
              <a:t>Pagadala</a:t>
            </a:r>
            <a:endParaRPr lang="en-US" b="1" spc="-18" dirty="0">
              <a:solidFill>
                <a:srgbClr val="005188"/>
              </a:solidFill>
              <a:latin typeface="Arial Black" panose="020B0A04020102020204" pitchFamily="34" charset="0"/>
              <a:ea typeface="Source Sans Pro Light" panose="020B0403030403020204" pitchFamily="34" charset="0"/>
              <a:cs typeface="Arial" panose="020B0604020202020204" pitchFamily="34" charset="0"/>
            </a:endParaRPr>
          </a:p>
          <a:p>
            <a:pPr marL="11516" defTabSz="829178">
              <a:spcBef>
                <a:spcPts val="91"/>
              </a:spcBef>
              <a:defRPr/>
            </a:pPr>
            <a:r>
              <a:rPr lang="en-GB" sz="140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Transplant </a:t>
            </a:r>
            <a:r>
              <a:rPr lang="en-GB" sz="1400" spc="-14" dirty="0" err="1"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Hepatologist</a:t>
            </a:r>
            <a:r>
              <a:rPr lang="en-GB" sz="140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a:t>
            </a:r>
          </a:p>
          <a:p>
            <a:pPr marL="11516" defTabSz="829178">
              <a:spcBef>
                <a:spcPts val="91"/>
              </a:spcBef>
              <a:defRPr/>
            </a:pPr>
            <a:r>
              <a:rPr lang="en-GB" sz="1400" spc="-14" dirty="0"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Methodist Dallas Medical </a:t>
            </a:r>
            <a:r>
              <a:rPr lang="en-GB" sz="1400" spc="-14" dirty="0" err="1" smtClean="0">
                <a:solidFill>
                  <a:schemeClr val="accent4"/>
                </a:solidFill>
                <a:latin typeface="Arial" panose="020B0604020202020204" pitchFamily="34" charset="0"/>
                <a:ea typeface="Source Sans Pro Light" panose="020B0403030403020204" pitchFamily="34" charset="0"/>
                <a:cs typeface="Arial" panose="020B0604020202020204" pitchFamily="34" charset="0"/>
              </a:rPr>
              <a:t>Center</a:t>
            </a:r>
            <a:endParaRPr lang="en-GB" sz="1400" spc="-14" dirty="0">
              <a:solidFill>
                <a:schemeClr val="accent4"/>
              </a:solidFill>
              <a:latin typeface="Arial" panose="020B0604020202020204" pitchFamily="34" charset="0"/>
              <a:ea typeface="Source Sans Pro Light" panose="020B0403030403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320152" y="1682731"/>
            <a:ext cx="10193395" cy="1920406"/>
          </a:xfrm>
          <a:prstGeom prst="rect">
            <a:avLst/>
          </a:prstGeom>
        </p:spPr>
      </p:pic>
    </p:spTree>
    <p:extLst>
      <p:ext uri="{BB962C8B-B14F-4D97-AF65-F5344CB8AC3E}">
        <p14:creationId xmlns:p14="http://schemas.microsoft.com/office/powerpoint/2010/main" val="2110043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187"/>
                </a:solidFill>
                <a:ea typeface="Roboto"/>
                <a:cs typeface="Roboto"/>
              </a:rPr>
              <a:t>US – Go direct </a:t>
            </a:r>
            <a:r>
              <a:rPr lang="en-US" dirty="0" smtClean="0">
                <a:solidFill>
                  <a:srgbClr val="005187"/>
                </a:solidFill>
                <a:ea typeface="Roboto"/>
                <a:cs typeface="Roboto"/>
              </a:rPr>
              <a:t>to 90 liver </a:t>
            </a:r>
            <a:r>
              <a:rPr lang="en-US" dirty="0">
                <a:solidFill>
                  <a:srgbClr val="005187"/>
                </a:solidFill>
                <a:ea typeface="Roboto"/>
                <a:cs typeface="Roboto"/>
              </a:rPr>
              <a:t>transplant </a:t>
            </a:r>
            <a:r>
              <a:rPr lang="en-US" dirty="0" smtClean="0">
                <a:solidFill>
                  <a:srgbClr val="005187"/>
                </a:solidFill>
                <a:ea typeface="Roboto"/>
                <a:cs typeface="Roboto"/>
              </a:rPr>
              <a:t>centers</a:t>
            </a:r>
            <a:endParaRPr lang="en-US" dirty="0">
              <a:solidFill>
                <a:srgbClr val="005187"/>
              </a:solidFill>
            </a:endParaRPr>
          </a:p>
        </p:txBody>
      </p:sp>
      <p:sp>
        <p:nvSpPr>
          <p:cNvPr id="4" name="Content Placeholder 3"/>
          <p:cNvSpPr>
            <a:spLocks noGrp="1"/>
          </p:cNvSpPr>
          <p:nvPr>
            <p:ph sz="quarter" idx="13"/>
          </p:nvPr>
        </p:nvSpPr>
        <p:spPr/>
        <p:txBody>
          <a:bodyPr/>
          <a:lstStyle/>
          <a:p>
            <a:r>
              <a:rPr lang="en-US" dirty="0"/>
              <a:t>Highly efficient approach to target doctors and patients – driven by treatment </a:t>
            </a:r>
            <a:r>
              <a:rPr lang="en-US" dirty="0" smtClean="0"/>
              <a:t>guidelines</a:t>
            </a:r>
            <a:endParaRPr lang="en-US" dirty="0"/>
          </a:p>
        </p:txBody>
      </p:sp>
      <p:sp>
        <p:nvSpPr>
          <p:cNvPr id="5" name="Slide Number Placeholder 4"/>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0C9FE-973E-4245-ABF7-59D3044B89DA}"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pic>
        <p:nvPicPr>
          <p:cNvPr id="6" name="Picture 5"/>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Lst>
          </a:blip>
          <a:srcRect l="613" r="371"/>
          <a:stretch/>
        </p:blipFill>
        <p:spPr>
          <a:xfrm>
            <a:off x="2927341" y="1936447"/>
            <a:ext cx="6626215" cy="3689232"/>
          </a:xfrm>
          <a:prstGeom prst="rect">
            <a:avLst/>
          </a:prstGeom>
          <a:ln>
            <a:noFill/>
          </a:ln>
        </p:spPr>
      </p:pic>
      <p:sp>
        <p:nvSpPr>
          <p:cNvPr id="7" name="TextBox 6"/>
          <p:cNvSpPr txBox="1"/>
          <p:nvPr/>
        </p:nvSpPr>
        <p:spPr>
          <a:xfrm>
            <a:off x="4205621" y="3605331"/>
            <a:ext cx="34570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1800" b="0" i="0" u="none" strike="noStrike" kern="1200" cap="none" spc="0" normalizeH="0" baseline="0" noProof="0" dirty="0" smtClean="0">
                <a:ln>
                  <a:noFill/>
                </a:ln>
                <a:solidFill>
                  <a:srgbClr val="5F5F5F"/>
                </a:solidFill>
                <a:effectLst/>
                <a:uLnTx/>
                <a:uFillTx/>
                <a:latin typeface="Arial"/>
                <a:ea typeface="+mn-ea"/>
                <a:cs typeface="+mn-cs"/>
              </a:rPr>
              <a:t>Small</a:t>
            </a:r>
            <a:r>
              <a:rPr kumimoji="0" lang="en-GB" sz="1800" b="0" i="0" u="none" strike="noStrike" kern="1200" cap="none" spc="0" normalizeH="0" noProof="0" dirty="0" smtClean="0">
                <a:ln>
                  <a:noFill/>
                </a:ln>
                <a:solidFill>
                  <a:srgbClr val="5F5F5F"/>
                </a:solidFill>
                <a:effectLst/>
                <a:uLnTx/>
                <a:uFillTx/>
                <a:latin typeface="Arial"/>
                <a:ea typeface="+mn-ea"/>
                <a:cs typeface="+mn-cs"/>
              </a:rPr>
              <a:t> focused </a:t>
            </a:r>
            <a:r>
              <a:rPr kumimoji="0" lang="en-GB" sz="1800" b="0" i="0" u="none" strike="noStrike" kern="1200" cap="none" spc="0" normalizeH="0" baseline="0" noProof="0" dirty="0" smtClean="0">
                <a:ln>
                  <a:noFill/>
                </a:ln>
                <a:solidFill>
                  <a:srgbClr val="5F5F5F"/>
                </a:solidFill>
                <a:effectLst/>
                <a:uLnTx/>
                <a:uFillTx/>
                <a:latin typeface="Arial"/>
                <a:ea typeface="+mn-ea"/>
                <a:cs typeface="+mn-cs"/>
              </a:rPr>
              <a:t>commercial team</a:t>
            </a:r>
          </a:p>
        </p:txBody>
      </p:sp>
      <p:sp>
        <p:nvSpPr>
          <p:cNvPr id="8" name="TextBox 7"/>
          <p:cNvSpPr txBox="1"/>
          <p:nvPr/>
        </p:nvSpPr>
        <p:spPr>
          <a:xfrm>
            <a:off x="4205621" y="2376576"/>
            <a:ext cx="333988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lang="en-GB" dirty="0">
                <a:solidFill>
                  <a:srgbClr val="5F5F5F"/>
                </a:solidFill>
                <a:latin typeface="Arial"/>
              </a:rPr>
              <a:t>C</a:t>
            </a:r>
            <a:r>
              <a:rPr kumimoji="0" lang="en-GB" sz="1800" b="0" i="0" u="none" strike="noStrike" kern="1200" cap="none" spc="0" normalizeH="0" baseline="0" noProof="0" dirty="0" smtClean="0">
                <a:ln>
                  <a:noFill/>
                </a:ln>
                <a:solidFill>
                  <a:srgbClr val="5F5F5F"/>
                </a:solidFill>
                <a:effectLst/>
                <a:uLnTx/>
                <a:uFillTx/>
                <a:latin typeface="Arial"/>
                <a:ea typeface="+mn-ea"/>
                <a:cs typeface="+mn-cs"/>
              </a:rPr>
              <a:t>over 95% of liver transplants</a:t>
            </a:r>
          </a:p>
        </p:txBody>
      </p:sp>
      <p:pic>
        <p:nvPicPr>
          <p:cNvPr id="9" name="Picture 8"/>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373765" y="2312012"/>
            <a:ext cx="720000" cy="498461"/>
          </a:xfrm>
          <a:prstGeom prst="rect">
            <a:avLst/>
          </a:prstGeom>
        </p:spPr>
      </p:pic>
      <p:pic>
        <p:nvPicPr>
          <p:cNvPr id="10" name="Picture 9"/>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3445765" y="3500829"/>
            <a:ext cx="576000" cy="563744"/>
          </a:xfrm>
          <a:prstGeom prst="rect">
            <a:avLst/>
          </a:prstGeom>
        </p:spPr>
      </p:pic>
      <p:sp>
        <p:nvSpPr>
          <p:cNvPr id="11" name="TextBox 10"/>
          <p:cNvSpPr txBox="1"/>
          <p:nvPr/>
        </p:nvSpPr>
        <p:spPr>
          <a:xfrm>
            <a:off x="117545" y="6487558"/>
            <a:ext cx="1100563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Source: Organ Procurement &amp; Transplantation Network, US </a:t>
            </a:r>
            <a:r>
              <a:rPr kumimoji="0" lang="en-GB" sz="900" b="0" i="1" u="none" strike="noStrike" kern="1200" cap="none" spc="0" normalizeH="0" baseline="0" noProof="0" dirty="0" err="1" smtClean="0">
                <a:ln>
                  <a:noFill/>
                </a:ln>
                <a:solidFill>
                  <a:schemeClr val="accent4"/>
                </a:solidFill>
                <a:effectLst/>
                <a:uLnTx/>
                <a:uFillTx/>
                <a:latin typeface="Arial" panose="020B0604020202020204" pitchFamily="34" charset="0"/>
                <a:ea typeface="+mn-ea"/>
                <a:cs typeface="Arial" panose="020B0604020202020204" pitchFamily="34" charset="0"/>
              </a:rPr>
              <a:t>Dept</a:t>
            </a:r>
            <a:r>
              <a:rPr kumimoji="0" lang="en-GB" sz="900" b="0" i="1" u="none" strike="noStrike" kern="1200" cap="none" spc="0" normalizeH="0" baseline="0" noProof="0" dirty="0" smtClean="0">
                <a:ln>
                  <a:noFill/>
                </a:ln>
                <a:solidFill>
                  <a:schemeClr val="accent4"/>
                </a:solidFill>
                <a:effectLst/>
                <a:uLnTx/>
                <a:uFillTx/>
                <a:latin typeface="Arial" panose="020B0604020202020204" pitchFamily="34" charset="0"/>
                <a:ea typeface="+mn-ea"/>
                <a:cs typeface="Arial" panose="020B0604020202020204" pitchFamily="34" charset="0"/>
              </a:rPr>
              <a:t> of HHS (optn.transplant.hrsa.gov)</a:t>
            </a:r>
          </a:p>
        </p:txBody>
      </p:sp>
      <p:pic>
        <p:nvPicPr>
          <p:cNvPr id="12" name="Picture 11"/>
          <p:cNvPicPr>
            <a:picLocks noChangeAspect="1"/>
          </p:cNvPicPr>
          <p:nvPr/>
        </p:nvPicPr>
        <p:blipFill rotWithShape="1">
          <a:blip r:embed="rId8"/>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103363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406" y="452927"/>
            <a:ext cx="11137720" cy="470019"/>
          </a:xfrm>
        </p:spPr>
        <p:txBody>
          <a:bodyPr/>
          <a:lstStyle/>
          <a:p>
            <a:r>
              <a:rPr lang="en-GB" dirty="0" smtClean="0"/>
              <a:t>Commercial Roll-Out – Focus on High Quality Outcomes</a:t>
            </a:r>
            <a:endParaRPr lang="en-GB" dirty="0"/>
          </a:p>
        </p:txBody>
      </p:sp>
      <p:sp>
        <p:nvSpPr>
          <p:cNvPr id="3" name="Text Placeholder 2"/>
          <p:cNvSpPr>
            <a:spLocks noGrp="1"/>
          </p:cNvSpPr>
          <p:nvPr>
            <p:ph type="body" sz="quarter" idx="14"/>
          </p:nvPr>
        </p:nvSpPr>
        <p:spPr/>
        <p:txBody>
          <a:bodyPr/>
          <a:lstStyle/>
          <a:p>
            <a:r>
              <a:rPr lang="en-GB" b="1" dirty="0" smtClean="0">
                <a:solidFill>
                  <a:srgbClr val="005187"/>
                </a:solidFill>
              </a:rPr>
              <a:t>“Soft Commercial Launch”: H2 2025 – Q1 2026</a:t>
            </a:r>
          </a:p>
          <a:p>
            <a:pPr lvl="1"/>
            <a:r>
              <a:rPr lang="en-GB" sz="1800" dirty="0" smtClean="0"/>
              <a:t>Limited initial production availability of key </a:t>
            </a:r>
            <a:r>
              <a:rPr lang="en-GB" sz="1800" dirty="0" smtClean="0"/>
              <a:t>supplier; </a:t>
            </a:r>
            <a:r>
              <a:rPr lang="en-GB" sz="1800" dirty="0" smtClean="0"/>
              <a:t>forecasting 80-100 systems available</a:t>
            </a:r>
          </a:p>
          <a:p>
            <a:pPr lvl="1"/>
            <a:r>
              <a:rPr lang="en-GB" sz="1800" dirty="0" smtClean="0"/>
              <a:t>Targeting up to seven centers – sites identified and preparations underway</a:t>
            </a:r>
            <a:endParaRPr lang="en-GB" sz="1800" dirty="0"/>
          </a:p>
          <a:p>
            <a:pPr lvl="1"/>
            <a:r>
              <a:rPr lang="en-GB" sz="1800" dirty="0" smtClean="0"/>
              <a:t>Training of Sequana implanting team</a:t>
            </a:r>
          </a:p>
          <a:p>
            <a:pPr lvl="1"/>
            <a:r>
              <a:rPr lang="en-GB" sz="1800" dirty="0" smtClean="0"/>
              <a:t>Training of centers and refining “</a:t>
            </a:r>
            <a:r>
              <a:rPr lang="en-GB" sz="1800" dirty="0" err="1" smtClean="0"/>
              <a:t>onboarding</a:t>
            </a:r>
            <a:r>
              <a:rPr lang="en-GB" sz="1800" dirty="0" smtClean="0"/>
              <a:t>” activities (contracting, training </a:t>
            </a:r>
            <a:r>
              <a:rPr lang="en-GB" sz="1800" dirty="0" err="1" smtClean="0"/>
              <a:t>etc</a:t>
            </a:r>
            <a:r>
              <a:rPr lang="en-GB" sz="1800" dirty="0" smtClean="0"/>
              <a:t>)</a:t>
            </a:r>
          </a:p>
          <a:p>
            <a:pPr lvl="1"/>
            <a:r>
              <a:rPr lang="en-GB" sz="1800" dirty="0" smtClean="0"/>
              <a:t>Optimising the process for Full Commercial Launch</a:t>
            </a:r>
          </a:p>
          <a:p>
            <a:pPr lvl="1"/>
            <a:endParaRPr lang="en-GB" sz="1800" dirty="0"/>
          </a:p>
          <a:p>
            <a:r>
              <a:rPr lang="en-GB" b="1" dirty="0" smtClean="0">
                <a:solidFill>
                  <a:srgbClr val="005187"/>
                </a:solidFill>
              </a:rPr>
              <a:t>“Full Commercial Launch”: Q2 2026 onwards</a:t>
            </a:r>
          </a:p>
          <a:p>
            <a:pPr lvl="1"/>
            <a:r>
              <a:rPr lang="en-GB" sz="1800" dirty="0" smtClean="0"/>
              <a:t>Full production availability planned </a:t>
            </a:r>
          </a:p>
          <a:p>
            <a:pPr lvl="1"/>
            <a:r>
              <a:rPr lang="en-GB" sz="1800" dirty="0" smtClean="0"/>
              <a:t>Growth driven by:</a:t>
            </a:r>
          </a:p>
          <a:p>
            <a:pPr lvl="2"/>
            <a:r>
              <a:rPr lang="en-GB" sz="1600" dirty="0"/>
              <a:t>Increasing penetration of existing centers (</a:t>
            </a:r>
            <a:r>
              <a:rPr lang="en-GB" sz="1600" dirty="0" err="1"/>
              <a:t>ie</a:t>
            </a:r>
            <a:r>
              <a:rPr lang="en-GB" sz="1600" dirty="0"/>
              <a:t> more implants / quarter)</a:t>
            </a:r>
          </a:p>
          <a:p>
            <a:pPr lvl="2"/>
            <a:r>
              <a:rPr lang="en-GB" sz="1600" dirty="0" smtClean="0"/>
              <a:t>Addition of ~5 new centers every quarter, targeting all 90 transplant centers by end of 2030</a:t>
            </a:r>
          </a:p>
          <a:p>
            <a:pPr lvl="1"/>
            <a:r>
              <a:rPr lang="en-GB" sz="1800" dirty="0" smtClean="0"/>
              <a:t>Addition of new centers requires recruitment and training of Sequana implanting team, and new centers to be </a:t>
            </a:r>
            <a:r>
              <a:rPr lang="en-GB" sz="1800" dirty="0" err="1" smtClean="0"/>
              <a:t>onboarded</a:t>
            </a:r>
            <a:endParaRPr lang="en-GB" sz="1800" dirty="0" smtClean="0"/>
          </a:p>
          <a:p>
            <a:pPr lvl="1"/>
            <a:endParaRPr lang="en-GB" dirty="0"/>
          </a:p>
        </p:txBody>
      </p:sp>
      <p:sp>
        <p:nvSpPr>
          <p:cNvPr id="4" name="Content Placeholder 3"/>
          <p:cNvSpPr>
            <a:spLocks noGrp="1"/>
          </p:cNvSpPr>
          <p:nvPr>
            <p:ph sz="quarter" idx="13"/>
          </p:nvPr>
        </p:nvSpPr>
        <p:spPr/>
        <p:txBody>
          <a:bodyPr/>
          <a:lstStyle/>
          <a:p>
            <a:r>
              <a:rPr lang="en-GB" dirty="0" smtClean="0"/>
              <a:t>Driven by product availability, recruitment / training of Sequana team and </a:t>
            </a:r>
            <a:r>
              <a:rPr lang="en-GB" dirty="0" err="1" smtClean="0"/>
              <a:t>onboarding</a:t>
            </a:r>
            <a:r>
              <a:rPr lang="en-GB" dirty="0" smtClean="0"/>
              <a:t> of new sites</a:t>
            </a:r>
            <a:endParaRPr lang="en-GB" dirty="0"/>
          </a:p>
        </p:txBody>
      </p:sp>
      <p:sp>
        <p:nvSpPr>
          <p:cNvPr id="5" name="Slide Number Placeholder 4"/>
          <p:cNvSpPr>
            <a:spLocks noGrp="1"/>
          </p:cNvSpPr>
          <p:nvPr>
            <p:ph type="sldNum" sz="quarter" idx="17"/>
          </p:nvPr>
        </p:nvSpPr>
        <p:spPr/>
        <p:txBody>
          <a:bodyPr/>
          <a:lstStyle/>
          <a:p>
            <a:pPr>
              <a:defRPr/>
            </a:pPr>
            <a:fld id="{1B5C562C-421F-4A59-8EDA-B9FCCC30ADA0}" type="slidenum">
              <a:rPr lang="en-US" smtClean="0"/>
              <a:pPr>
                <a:defRPr/>
              </a:pPr>
              <a:t>41</a:t>
            </a:fld>
            <a:endParaRPr lang="en-US" dirty="0"/>
          </a:p>
        </p:txBody>
      </p:sp>
      <p:pic>
        <p:nvPicPr>
          <p:cNvPr id="6" name="Picture 5"/>
          <p:cNvPicPr>
            <a:picLocks noChangeAspect="1"/>
          </p:cNvPicPr>
          <p:nvPr/>
        </p:nvPicPr>
        <p:blipFill rotWithShape="1">
          <a:blip r:embed="rId2"/>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2358397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02406" y="3984858"/>
            <a:ext cx="10712605" cy="2372627"/>
          </a:xfrm>
          <a:prstGeom prst="rect">
            <a:avLst/>
          </a:prstGeom>
          <a:solidFill>
            <a:schemeClr val="accent3">
              <a:lumMod val="60000"/>
              <a:lumOff val="40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Rectangle 8"/>
          <p:cNvSpPr/>
          <p:nvPr/>
        </p:nvSpPr>
        <p:spPr>
          <a:xfrm>
            <a:off x="1102406" y="1448603"/>
            <a:ext cx="10712605" cy="2430378"/>
          </a:xfrm>
          <a:prstGeom prst="rect">
            <a:avLst/>
          </a:prstGeom>
          <a:solidFill>
            <a:schemeClr val="accent3">
              <a:lumMod val="60000"/>
              <a:lumOff val="40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2" name="Title 1"/>
          <p:cNvSpPr>
            <a:spLocks noGrp="1"/>
          </p:cNvSpPr>
          <p:nvPr>
            <p:ph type="title"/>
          </p:nvPr>
        </p:nvSpPr>
        <p:spPr/>
        <p:txBody>
          <a:bodyPr/>
          <a:lstStyle/>
          <a:p>
            <a:r>
              <a:rPr lang="en-US" dirty="0" smtClean="0">
                <a:solidFill>
                  <a:srgbClr val="005187"/>
                </a:solidFill>
              </a:rPr>
              <a:t>PMA &amp; Breakthrough Device Designation Are Key</a:t>
            </a:r>
            <a:endParaRPr lang="en-US" dirty="0">
              <a:solidFill>
                <a:srgbClr val="005187"/>
              </a:solidFill>
            </a:endParaRPr>
          </a:p>
        </p:txBody>
      </p:sp>
      <p:sp>
        <p:nvSpPr>
          <p:cNvPr id="3" name="Content Placeholder 2"/>
          <p:cNvSpPr>
            <a:spLocks noGrp="1"/>
          </p:cNvSpPr>
          <p:nvPr>
            <p:ph idx="1"/>
          </p:nvPr>
        </p:nvSpPr>
        <p:spPr>
          <a:xfrm>
            <a:off x="1137303" y="1500883"/>
            <a:ext cx="10677708" cy="5029857"/>
          </a:xfrm>
        </p:spPr>
        <p:txBody>
          <a:bodyPr/>
          <a:lstStyle/>
          <a:p>
            <a:pPr marL="0" indent="0">
              <a:buNone/>
            </a:pPr>
            <a:r>
              <a:rPr lang="en-GB" b="1" dirty="0" smtClean="0">
                <a:solidFill>
                  <a:srgbClr val="005187"/>
                </a:solidFill>
              </a:rPr>
              <a:t>PMA:  (granted to alfapump system in 2024)</a:t>
            </a:r>
          </a:p>
          <a:p>
            <a:r>
              <a:rPr lang="en-GB" dirty="0" smtClean="0"/>
              <a:t>Evaluation of safety and efficacy of Class III devices; most stringent regulatory category – technical, non-clinical and clinical components </a:t>
            </a:r>
          </a:p>
          <a:p>
            <a:r>
              <a:rPr lang="en-GB" dirty="0" smtClean="0"/>
              <a:t>Requires collection of data so our data &amp; studies cannot be referenced by a competitor &amp; does not create a 510(k) pathway</a:t>
            </a:r>
          </a:p>
          <a:p>
            <a:r>
              <a:rPr lang="en-GB" b="1" dirty="0" smtClean="0">
                <a:solidFill>
                  <a:srgbClr val="005187"/>
                </a:solidFill>
              </a:rPr>
              <a:t>Significant time, resource &amp; cost barrier for any new entrants to conduct new studies</a:t>
            </a:r>
          </a:p>
          <a:p>
            <a:r>
              <a:rPr lang="en-GB" dirty="0" smtClean="0">
                <a:solidFill>
                  <a:schemeClr val="tx1">
                    <a:lumMod val="65000"/>
                    <a:lumOff val="35000"/>
                  </a:schemeClr>
                </a:solidFill>
              </a:rPr>
              <a:t>Recruiting for study with unapproved product likely to be harder now </a:t>
            </a:r>
            <a:r>
              <a:rPr lang="en-GB" dirty="0" err="1" smtClean="0">
                <a:solidFill>
                  <a:schemeClr val="tx1">
                    <a:lumMod val="65000"/>
                    <a:lumOff val="35000"/>
                  </a:schemeClr>
                </a:solidFill>
              </a:rPr>
              <a:t>alfapump</a:t>
            </a:r>
            <a:r>
              <a:rPr lang="en-GB" dirty="0" smtClean="0">
                <a:solidFill>
                  <a:schemeClr val="tx1">
                    <a:lumMod val="65000"/>
                    <a:lumOff val="35000"/>
                  </a:schemeClr>
                </a:solidFill>
              </a:rPr>
              <a:t> has US approval</a:t>
            </a:r>
          </a:p>
          <a:p>
            <a:pPr marL="0" indent="0">
              <a:buNone/>
            </a:pPr>
            <a:endParaRPr lang="en-GB" sz="800" b="1" dirty="0">
              <a:solidFill>
                <a:srgbClr val="005187"/>
              </a:solidFill>
            </a:endParaRPr>
          </a:p>
          <a:p>
            <a:pPr marL="0" indent="0">
              <a:buNone/>
            </a:pPr>
            <a:r>
              <a:rPr lang="en-GB" b="1" dirty="0" smtClean="0">
                <a:solidFill>
                  <a:srgbClr val="005187"/>
                </a:solidFill>
              </a:rPr>
              <a:t>Breakthrough Device Designation: (granted to alfapump system in 2019)</a:t>
            </a:r>
          </a:p>
          <a:p>
            <a:r>
              <a:rPr lang="en-US" altLang="en-US" dirty="0" smtClean="0"/>
              <a:t>Medical </a:t>
            </a:r>
            <a:r>
              <a:rPr lang="en-US" altLang="en-US" dirty="0"/>
              <a:t>devices </a:t>
            </a:r>
            <a:r>
              <a:rPr lang="en-US" altLang="en-US" dirty="0" smtClean="0"/>
              <a:t>[and </a:t>
            </a:r>
            <a:r>
              <a:rPr lang="en-US" altLang="en-US" dirty="0"/>
              <a:t>device-led combination </a:t>
            </a:r>
            <a:r>
              <a:rPr lang="en-US" altLang="en-US" dirty="0" smtClean="0"/>
              <a:t>products] </a:t>
            </a:r>
            <a:r>
              <a:rPr lang="en-US" altLang="en-US" dirty="0"/>
              <a:t>that provide for more effective treatment or diagnosis of life-threatening or irreversibly debilitating diseases or </a:t>
            </a:r>
            <a:r>
              <a:rPr lang="en-US" altLang="en-US" dirty="0" smtClean="0"/>
              <a:t>conditions</a:t>
            </a:r>
          </a:p>
          <a:p>
            <a:r>
              <a:rPr lang="en-US" dirty="0" smtClean="0"/>
              <a:t>Expedites the development and review of devices, incl. pre/</a:t>
            </a:r>
            <a:r>
              <a:rPr lang="en-US" dirty="0" err="1" smtClean="0"/>
              <a:t>postmarket</a:t>
            </a:r>
            <a:r>
              <a:rPr lang="en-US" dirty="0" smtClean="0"/>
              <a:t> balance of data collection, and efficient and flexible clinical study design – POSEIDON study design was major advantage</a:t>
            </a:r>
          </a:p>
          <a:p>
            <a:r>
              <a:rPr lang="en-US" b="1" dirty="0" smtClean="0">
                <a:solidFill>
                  <a:srgbClr val="005187"/>
                </a:solidFill>
              </a:rPr>
              <a:t>Now alfapump is approved, can a competitor obtain breakthrough device designation and resulting benefits in trial design?</a:t>
            </a:r>
            <a:r>
              <a:rPr lang="en-US" dirty="0" smtClean="0"/>
              <a:t> if not, will they likely require longer and more complex studies?</a:t>
            </a:r>
            <a:endParaRPr lang="en-GB" dirty="0"/>
          </a:p>
        </p:txBody>
      </p:sp>
      <p:sp>
        <p:nvSpPr>
          <p:cNvPr id="6" name="Content Placeholder 5"/>
          <p:cNvSpPr>
            <a:spLocks noGrp="1"/>
          </p:cNvSpPr>
          <p:nvPr>
            <p:ph sz="quarter" idx="13"/>
          </p:nvPr>
        </p:nvSpPr>
        <p:spPr/>
        <p:txBody>
          <a:bodyPr/>
          <a:lstStyle/>
          <a:p>
            <a:r>
              <a:rPr lang="en-GB" dirty="0" smtClean="0"/>
              <a:t>Combination creates real challenges to entry of competing products</a:t>
            </a:r>
            <a:endParaRPr lang="en-GB" dirty="0"/>
          </a:p>
        </p:txBody>
      </p:sp>
      <p:sp>
        <p:nvSpPr>
          <p:cNvPr id="5" name="Slide Number Placeholder 4"/>
          <p:cNvSpPr>
            <a:spLocks noGrp="1"/>
          </p:cNvSpPr>
          <p:nvPr>
            <p:ph type="sldNum" sz="quarter" idx="16"/>
          </p:nvPr>
        </p:nvSpPr>
        <p:spPr/>
        <p:txBody>
          <a:bodyPr/>
          <a:lstStyle/>
          <a:p>
            <a:pPr>
              <a:defRPr/>
            </a:pPr>
            <a:fld id="{1B5C562C-421F-4A59-8EDA-B9FCCC30ADA0}" type="slidenum">
              <a:rPr lang="en-US" smtClean="0"/>
              <a:pPr>
                <a:defRPr/>
              </a:pPr>
              <a:t>42</a:t>
            </a:fld>
            <a:endParaRPr lang="en-US" dirty="0"/>
          </a:p>
        </p:txBody>
      </p:sp>
      <p:pic>
        <p:nvPicPr>
          <p:cNvPr id="10" name="Picture 9"/>
          <p:cNvPicPr>
            <a:picLocks noChangeAspect="1"/>
          </p:cNvPicPr>
          <p:nvPr/>
        </p:nvPicPr>
        <p:blipFill rotWithShape="1">
          <a:blip r:embed="rId3"/>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3381480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602638" y="4350619"/>
            <a:ext cx="5796366" cy="952901"/>
          </a:xfrm>
        </p:spPr>
        <p:txBody>
          <a:bodyPr/>
          <a:lstStyle/>
          <a:p>
            <a:r>
              <a:rPr lang="en-GB" dirty="0" smtClean="0"/>
              <a:t>Ian Crosbie, </a:t>
            </a:r>
          </a:p>
          <a:p>
            <a:r>
              <a:rPr lang="en-GB" dirty="0" smtClean="0"/>
              <a:t>CEO</a:t>
            </a:r>
          </a:p>
        </p:txBody>
      </p:sp>
      <p:sp>
        <p:nvSpPr>
          <p:cNvPr id="6" name="Text Placeholder 5"/>
          <p:cNvSpPr>
            <a:spLocks noGrp="1"/>
          </p:cNvSpPr>
          <p:nvPr>
            <p:ph type="body" sz="quarter" idx="10"/>
          </p:nvPr>
        </p:nvSpPr>
        <p:spPr/>
        <p:txBody>
          <a:bodyPr/>
          <a:lstStyle/>
          <a:p>
            <a:r>
              <a:rPr lang="en-GB" dirty="0" smtClean="0"/>
              <a:t>Wrap-Up</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43</a:t>
            </a:fld>
            <a:endParaRPr lang="en-US" dirty="0"/>
          </a:p>
        </p:txBody>
      </p:sp>
    </p:spTree>
    <p:extLst>
      <p:ext uri="{BB962C8B-B14F-4D97-AF65-F5344CB8AC3E}">
        <p14:creationId xmlns:p14="http://schemas.microsoft.com/office/powerpoint/2010/main" val="1959780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005187"/>
                </a:solidFill>
              </a:rPr>
              <a:t>Highly experienced leadership </a:t>
            </a:r>
            <a:r>
              <a:rPr lang="en-GB" b="0" dirty="0" smtClean="0">
                <a:solidFill>
                  <a:srgbClr val="005187"/>
                </a:solidFill>
              </a:rPr>
              <a:t>team</a:t>
            </a:r>
            <a:endParaRPr lang="en-GB" b="0" dirty="0">
              <a:solidFill>
                <a:srgbClr val="005187"/>
              </a:solidFill>
            </a:endParaRPr>
          </a:p>
        </p:txBody>
      </p:sp>
      <p:sp>
        <p:nvSpPr>
          <p:cNvPr id="21" name="Content Placeholder 20"/>
          <p:cNvSpPr>
            <a:spLocks noGrp="1"/>
          </p:cNvSpPr>
          <p:nvPr>
            <p:ph sz="quarter" idx="13"/>
          </p:nvPr>
        </p:nvSpPr>
        <p:spPr/>
        <p:txBody>
          <a:bodyPr/>
          <a:lstStyle/>
          <a:p>
            <a:r>
              <a:rPr lang="en-GB" dirty="0" smtClean="0"/>
              <a:t>Supported by committed shareholders</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44</a:t>
            </a:fld>
            <a:endParaRPr lang="en-US"/>
          </a:p>
        </p:txBody>
      </p:sp>
      <p:sp>
        <p:nvSpPr>
          <p:cNvPr id="13" name="Content Placeholder 2">
            <a:extLst>
              <a:ext uri="{FF2B5EF4-FFF2-40B4-BE49-F238E27FC236}">
                <a16:creationId xmlns:a16="http://schemas.microsoft.com/office/drawing/2014/main" id="{573717A7-8B46-FE43-8F92-C44C61EB528A}"/>
              </a:ext>
            </a:extLst>
          </p:cNvPr>
          <p:cNvSpPr txBox="1">
            <a:spLocks/>
          </p:cNvSpPr>
          <p:nvPr/>
        </p:nvSpPr>
        <p:spPr bwMode="auto">
          <a:xfrm>
            <a:off x="740089" y="1440344"/>
            <a:ext cx="24225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0"/>
              </a:spcBef>
              <a:buClr>
                <a:schemeClr val="bg1">
                  <a:lumMod val="85000"/>
                </a:schemeClr>
              </a:buClr>
              <a:buSzPct val="120000"/>
              <a:buFont typeface="Arial" panose="020B0604020202020204" pitchFamily="34" charset="0"/>
              <a:buNone/>
              <a:defRPr/>
            </a:pPr>
            <a:r>
              <a:rPr lang="en-US" altLang="en-US" sz="1400" b="1">
                <a:solidFill>
                  <a:schemeClr val="accent1"/>
                </a:solidFill>
                <a:latin typeface="+mj-lt"/>
                <a:cs typeface="Arial Black" panose="020B0604020202020204" pitchFamily="34" charset="0"/>
              </a:rPr>
              <a:t>Executive team:</a:t>
            </a:r>
          </a:p>
        </p:txBody>
      </p:sp>
      <p:sp>
        <p:nvSpPr>
          <p:cNvPr id="14" name="Content Placeholder 2">
            <a:extLst>
              <a:ext uri="{FF2B5EF4-FFF2-40B4-BE49-F238E27FC236}">
                <a16:creationId xmlns:a16="http://schemas.microsoft.com/office/drawing/2014/main" id="{B64C4856-BE2A-3E4B-AD85-D27F18A546EA}"/>
              </a:ext>
            </a:extLst>
          </p:cNvPr>
          <p:cNvSpPr txBox="1">
            <a:spLocks/>
          </p:cNvSpPr>
          <p:nvPr/>
        </p:nvSpPr>
        <p:spPr bwMode="auto">
          <a:xfrm>
            <a:off x="740089" y="4137724"/>
            <a:ext cx="37465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0"/>
              </a:spcBef>
              <a:buClr>
                <a:schemeClr val="bg1">
                  <a:lumMod val="85000"/>
                </a:schemeClr>
              </a:buClr>
              <a:buSzPct val="120000"/>
              <a:buFont typeface="Arial" panose="020B0604020202020204" pitchFamily="34" charset="0"/>
              <a:buNone/>
              <a:defRPr/>
            </a:pPr>
            <a:r>
              <a:rPr lang="en-US" altLang="en-US" sz="1400" b="1">
                <a:solidFill>
                  <a:srgbClr val="143C7E"/>
                </a:solidFill>
                <a:latin typeface="+mj-lt"/>
                <a:cs typeface="Arial Black" panose="020B0604020202020204" pitchFamily="34" charset="0"/>
              </a:rPr>
              <a:t>Board of Directors:</a:t>
            </a:r>
          </a:p>
        </p:txBody>
      </p:sp>
      <p:cxnSp>
        <p:nvCxnSpPr>
          <p:cNvPr id="16" name="Straight Connector 15">
            <a:extLst>
              <a:ext uri="{FF2B5EF4-FFF2-40B4-BE49-F238E27FC236}">
                <a16:creationId xmlns:a16="http://schemas.microsoft.com/office/drawing/2014/main" id="{7F064796-5444-B94C-B57F-F45B922AD0DF}"/>
              </a:ext>
            </a:extLst>
          </p:cNvPr>
          <p:cNvCxnSpPr>
            <a:cxnSpLocks/>
          </p:cNvCxnSpPr>
          <p:nvPr/>
        </p:nvCxnSpPr>
        <p:spPr>
          <a:xfrm>
            <a:off x="841375" y="4047740"/>
            <a:ext cx="10922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E131FFB-FC1F-401B-B49D-E3B2A0FB88AF}"/>
              </a:ext>
            </a:extLst>
          </p:cNvPr>
          <p:cNvGrpSpPr/>
          <p:nvPr/>
        </p:nvGrpSpPr>
        <p:grpSpPr>
          <a:xfrm>
            <a:off x="3581500" y="1891208"/>
            <a:ext cx="3037007" cy="828000"/>
            <a:chOff x="3664624" y="1960478"/>
            <a:chExt cx="3037007" cy="828000"/>
          </a:xfrm>
        </p:grpSpPr>
        <p:sp>
          <p:nvSpPr>
            <p:cNvPr id="12" name="Rectangle 11">
              <a:extLst>
                <a:ext uri="{FF2B5EF4-FFF2-40B4-BE49-F238E27FC236}">
                  <a16:creationId xmlns:a16="http://schemas.microsoft.com/office/drawing/2014/main" id="{03147B8B-8EBF-D049-857D-81173B0855E9}"/>
                </a:ext>
              </a:extLst>
            </p:cNvPr>
            <p:cNvSpPr/>
            <p:nvPr/>
          </p:nvSpPr>
          <p:spPr>
            <a:xfrm>
              <a:off x="4507706" y="2128416"/>
              <a:ext cx="2193925" cy="492125"/>
            </a:xfrm>
            <a:prstGeom prst="rect">
              <a:avLst/>
            </a:prstGeom>
          </p:spPr>
          <p:txBody>
            <a:bodyPr>
              <a:spAutoFit/>
            </a:bodyPr>
            <a:lstStyle/>
            <a:p>
              <a:pPr>
                <a:defRPr/>
              </a:pPr>
              <a:r>
                <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rPr>
                <a:t>Kirsten Van </a:t>
              </a:r>
              <a:r>
                <a:rPr lang="en-GB" sz="1400" b="1" kern="0" err="1">
                  <a:solidFill>
                    <a:schemeClr val="accent4"/>
                  </a:solidFill>
                  <a:latin typeface="Arial" panose="020B0604020202020204" pitchFamily="34" charset="0"/>
                  <a:ea typeface="Open Sans" panose="020B0606030504020204" pitchFamily="34" charset="0"/>
                  <a:cs typeface="Arial" panose="020B0604020202020204" pitchFamily="34" charset="0"/>
                </a:rPr>
                <a:t>Bockstaele</a:t>
              </a:r>
              <a:endPar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endParaRPr>
            </a:p>
            <a:p>
              <a:pPr>
                <a:defRPr/>
              </a:pPr>
              <a:r>
                <a:rPr lang="en-GB" sz="1200" kern="0">
                  <a:solidFill>
                    <a:schemeClr val="accent4"/>
                  </a:solidFill>
                  <a:latin typeface="Arial" panose="020B0604020202020204" pitchFamily="34" charset="0"/>
                  <a:ea typeface="Open Sans" panose="020B0606030504020204" pitchFamily="34" charset="0"/>
                  <a:cs typeface="Arial" panose="020B0604020202020204" pitchFamily="34" charset="0"/>
                </a:rPr>
                <a:t>Chief Financial Officer</a:t>
              </a:r>
            </a:p>
          </p:txBody>
        </p:sp>
        <p:pic>
          <p:nvPicPr>
            <p:cNvPr id="24" name="Picture 23"/>
            <p:cNvPicPr>
              <a:picLocks noChangeAspect="1"/>
            </p:cNvPicPr>
            <p:nvPr/>
          </p:nvPicPr>
          <p:blipFill rotWithShape="1">
            <a:blip r:embed="rId3" cstate="hqprint">
              <a:extLst>
                <a:ext uri="{28A0092B-C50C-407E-A947-70E740481C1C}">
                  <a14:useLocalDpi xmlns:a14="http://schemas.microsoft.com/office/drawing/2010/main" val="0"/>
                </a:ext>
              </a:extLst>
            </a:blip>
            <a:srcRect l="460" t="12526" r="-460" b="20802"/>
            <a:stretch/>
          </p:blipFill>
          <p:spPr>
            <a:xfrm>
              <a:off x="3664624" y="1960478"/>
              <a:ext cx="828000" cy="828000"/>
            </a:xfrm>
            <a:prstGeom prst="flowChartConnector">
              <a:avLst/>
            </a:prstGeom>
          </p:spPr>
        </p:pic>
      </p:grpSp>
      <p:grpSp>
        <p:nvGrpSpPr>
          <p:cNvPr id="19" name="Group 18">
            <a:extLst>
              <a:ext uri="{FF2B5EF4-FFF2-40B4-BE49-F238E27FC236}">
                <a16:creationId xmlns:a16="http://schemas.microsoft.com/office/drawing/2014/main" id="{86EB4E19-7161-45FD-A276-2D29DFE42ED6}"/>
              </a:ext>
            </a:extLst>
          </p:cNvPr>
          <p:cNvGrpSpPr/>
          <p:nvPr/>
        </p:nvGrpSpPr>
        <p:grpSpPr>
          <a:xfrm>
            <a:off x="6644549" y="1825769"/>
            <a:ext cx="2579012" cy="828000"/>
            <a:chOff x="841375" y="3013164"/>
            <a:chExt cx="2579012" cy="828000"/>
          </a:xfrm>
        </p:grpSpPr>
        <p:sp>
          <p:nvSpPr>
            <p:cNvPr id="7" name="Rectangle 6">
              <a:extLst>
                <a:ext uri="{FF2B5EF4-FFF2-40B4-BE49-F238E27FC236}">
                  <a16:creationId xmlns:a16="http://schemas.microsoft.com/office/drawing/2014/main" id="{741E11F1-E309-1E4B-8E18-8DABAED0F513}"/>
                </a:ext>
              </a:extLst>
            </p:cNvPr>
            <p:cNvSpPr/>
            <p:nvPr/>
          </p:nvSpPr>
          <p:spPr>
            <a:xfrm>
              <a:off x="1669375" y="3180308"/>
              <a:ext cx="1751012" cy="493713"/>
            </a:xfrm>
            <a:prstGeom prst="rect">
              <a:avLst/>
            </a:prstGeom>
          </p:spPr>
          <p:txBody>
            <a:bodyPr>
              <a:spAutoFit/>
            </a:bodyPr>
            <a:lstStyle/>
            <a:p>
              <a:pPr>
                <a:defRPr/>
              </a:pPr>
              <a:r>
                <a:rPr lang="en-GB" sz="1400" b="1" kern="0" dirty="0">
                  <a:solidFill>
                    <a:schemeClr val="accent4"/>
                  </a:solidFill>
                  <a:latin typeface="Arial" panose="020B0604020202020204" pitchFamily="34" charset="0"/>
                  <a:ea typeface="Open Sans" panose="020B0606030504020204" pitchFamily="34" charset="0"/>
                  <a:cs typeface="Arial" panose="020B0604020202020204" pitchFamily="34" charset="0"/>
                </a:rPr>
                <a:t>Gijs Klarenbeek</a:t>
              </a:r>
            </a:p>
            <a:p>
              <a:pPr>
                <a:defRPr/>
              </a:pPr>
              <a:r>
                <a:rPr lang="en-US" sz="1200" kern="0" dirty="0">
                  <a:solidFill>
                    <a:schemeClr val="accent4"/>
                  </a:solidFill>
                  <a:latin typeface="Arial" panose="020B0604020202020204" pitchFamily="34" charset="0"/>
                  <a:ea typeface="Open Sans" panose="020B0606030504020204" pitchFamily="34" charset="0"/>
                  <a:cs typeface="Arial" panose="020B0604020202020204" pitchFamily="34" charset="0"/>
                </a:rPr>
                <a:t>Chief Medical Officer</a:t>
              </a:r>
              <a:endParaRPr lang="en-GB" sz="1200" kern="0" dirty="0">
                <a:solidFill>
                  <a:schemeClr val="accent4"/>
                </a:solidFill>
                <a:latin typeface="Arial" panose="020B0604020202020204" pitchFamily="34" charset="0"/>
                <a:ea typeface="Open Sans" panose="020B0606030504020204" pitchFamily="34" charset="0"/>
                <a:cs typeface="Arial" panose="020B0604020202020204" pitchFamily="34" charset="0"/>
              </a:endParaRPr>
            </a:p>
          </p:txBody>
        </p:sp>
        <p:pic>
          <p:nvPicPr>
            <p:cNvPr id="25" name="Picture 24"/>
            <p:cNvPicPr>
              <a:picLocks noChangeAspect="1"/>
            </p:cNvPicPr>
            <p:nvPr/>
          </p:nvPicPr>
          <p:blipFill rotWithShape="1">
            <a:blip r:embed="rId4" cstate="hqprint">
              <a:extLst>
                <a:ext uri="{28A0092B-C50C-407E-A947-70E740481C1C}">
                  <a14:useLocalDpi xmlns:a14="http://schemas.microsoft.com/office/drawing/2010/main" val="0"/>
                </a:ext>
              </a:extLst>
            </a:blip>
            <a:srcRect t="12684" b="20653"/>
            <a:stretch/>
          </p:blipFill>
          <p:spPr>
            <a:xfrm>
              <a:off x="841375" y="3013164"/>
              <a:ext cx="828000" cy="828000"/>
            </a:xfrm>
            <a:prstGeom prst="flowChartConnector">
              <a:avLst/>
            </a:prstGeom>
          </p:spPr>
        </p:pic>
      </p:grpSp>
      <p:grpSp>
        <p:nvGrpSpPr>
          <p:cNvPr id="38" name="Group 37">
            <a:extLst>
              <a:ext uri="{FF2B5EF4-FFF2-40B4-BE49-F238E27FC236}">
                <a16:creationId xmlns:a16="http://schemas.microsoft.com/office/drawing/2014/main" id="{793875D5-41D9-4A94-9DBC-9703DF9B2FB9}"/>
              </a:ext>
            </a:extLst>
          </p:cNvPr>
          <p:cNvGrpSpPr/>
          <p:nvPr/>
        </p:nvGrpSpPr>
        <p:grpSpPr>
          <a:xfrm>
            <a:off x="8297232" y="2860770"/>
            <a:ext cx="2701250" cy="828000"/>
            <a:chOff x="9223561" y="3013164"/>
            <a:chExt cx="2701250" cy="828000"/>
          </a:xfrm>
        </p:grpSpPr>
        <p:sp>
          <p:nvSpPr>
            <p:cNvPr id="22" name="Rectangle 21">
              <a:extLst>
                <a:ext uri="{FF2B5EF4-FFF2-40B4-BE49-F238E27FC236}">
                  <a16:creationId xmlns:a16="http://schemas.microsoft.com/office/drawing/2014/main" id="{7FDC86C1-8B96-DA40-B9CA-8825C52CED5E}"/>
                </a:ext>
              </a:extLst>
            </p:cNvPr>
            <p:cNvSpPr/>
            <p:nvPr/>
          </p:nvSpPr>
          <p:spPr>
            <a:xfrm>
              <a:off x="10051561" y="3181102"/>
              <a:ext cx="1873250" cy="492125"/>
            </a:xfrm>
            <a:prstGeom prst="rect">
              <a:avLst/>
            </a:prstGeom>
          </p:spPr>
          <p:txBody>
            <a:bodyPr>
              <a:spAutoFit/>
            </a:bodyPr>
            <a:lstStyle/>
            <a:p>
              <a:pPr>
                <a:defRPr/>
              </a:pPr>
              <a:r>
                <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rPr>
                <a:t>Andreas Wirth</a:t>
              </a:r>
              <a:endParaRPr lang="en-GB" sz="1400" b="1" kern="0" baseline="30000">
                <a:solidFill>
                  <a:schemeClr val="accent4"/>
                </a:solidFill>
                <a:latin typeface="Arial" panose="020B0604020202020204" pitchFamily="34" charset="0"/>
                <a:ea typeface="Open Sans" panose="020B0606030504020204" pitchFamily="34" charset="0"/>
                <a:cs typeface="Arial" panose="020B0604020202020204" pitchFamily="34" charset="0"/>
              </a:endParaRPr>
            </a:p>
            <a:p>
              <a:pPr>
                <a:defRPr/>
              </a:pPr>
              <a:r>
                <a:rPr lang="en-GB" sz="1200" kern="0">
                  <a:solidFill>
                    <a:schemeClr val="accent4"/>
                  </a:solidFill>
                  <a:latin typeface="Arial" panose="020B0604020202020204" pitchFamily="34" charset="0"/>
                  <a:ea typeface="Open Sans" panose="020B0606030504020204" pitchFamily="34" charset="0"/>
                  <a:cs typeface="Arial" panose="020B0604020202020204" pitchFamily="34" charset="0"/>
                </a:rPr>
                <a:t>VP Engineering</a:t>
              </a:r>
            </a:p>
          </p:txBody>
        </p:sp>
        <p:pic>
          <p:nvPicPr>
            <p:cNvPr id="26" name="Picture 25"/>
            <p:cNvPicPr>
              <a:picLocks noChangeAspect="1"/>
            </p:cNvPicPr>
            <p:nvPr/>
          </p:nvPicPr>
          <p:blipFill rotWithShape="1">
            <a:blip r:embed="rId5" cstate="hqprint">
              <a:extLst>
                <a:ext uri="{28A0092B-C50C-407E-A947-70E740481C1C}">
                  <a14:useLocalDpi xmlns:a14="http://schemas.microsoft.com/office/drawing/2010/main" val="0"/>
                </a:ext>
              </a:extLst>
            </a:blip>
            <a:srcRect t="16667" b="16667"/>
            <a:stretch/>
          </p:blipFill>
          <p:spPr>
            <a:xfrm>
              <a:off x="9223561" y="3013164"/>
              <a:ext cx="828000" cy="828000"/>
            </a:xfrm>
            <a:prstGeom prst="flowChartConnector">
              <a:avLst/>
            </a:prstGeom>
          </p:spPr>
        </p:pic>
      </p:grpSp>
      <p:grpSp>
        <p:nvGrpSpPr>
          <p:cNvPr id="32" name="Group 31">
            <a:extLst>
              <a:ext uri="{FF2B5EF4-FFF2-40B4-BE49-F238E27FC236}">
                <a16:creationId xmlns:a16="http://schemas.microsoft.com/office/drawing/2014/main" id="{FBCF7479-61E5-4E15-BC8E-3E5EFB6CF6CE}"/>
              </a:ext>
            </a:extLst>
          </p:cNvPr>
          <p:cNvGrpSpPr/>
          <p:nvPr/>
        </p:nvGrpSpPr>
        <p:grpSpPr>
          <a:xfrm>
            <a:off x="9223561" y="1753862"/>
            <a:ext cx="2722659" cy="828000"/>
            <a:chOff x="3664624" y="3013164"/>
            <a:chExt cx="2722659" cy="828000"/>
          </a:xfrm>
        </p:grpSpPr>
        <p:sp>
          <p:nvSpPr>
            <p:cNvPr id="11" name="Rectangle 10">
              <a:extLst>
                <a:ext uri="{FF2B5EF4-FFF2-40B4-BE49-F238E27FC236}">
                  <a16:creationId xmlns:a16="http://schemas.microsoft.com/office/drawing/2014/main" id="{F37C42E5-5771-DA49-B171-728F24F2F7C0}"/>
                </a:ext>
              </a:extLst>
            </p:cNvPr>
            <p:cNvSpPr/>
            <p:nvPr/>
          </p:nvSpPr>
          <p:spPr>
            <a:xfrm>
              <a:off x="4491808" y="3181102"/>
              <a:ext cx="1895475" cy="492125"/>
            </a:xfrm>
            <a:prstGeom prst="rect">
              <a:avLst/>
            </a:prstGeom>
          </p:spPr>
          <p:txBody>
            <a:bodyPr>
              <a:spAutoFit/>
            </a:bodyPr>
            <a:lstStyle/>
            <a:p>
              <a:pPr>
                <a:defRPr/>
              </a:pPr>
              <a:r>
                <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rPr>
                <a:t>Martijn Blom</a:t>
              </a:r>
            </a:p>
            <a:p>
              <a:pPr>
                <a:defRPr/>
              </a:pPr>
              <a:r>
                <a:rPr lang="en-GB" sz="1200" kern="0">
                  <a:solidFill>
                    <a:schemeClr val="accent4"/>
                  </a:solidFill>
                  <a:latin typeface="Arial" panose="020B0604020202020204" pitchFamily="34" charset="0"/>
                  <a:ea typeface="Open Sans" panose="020B0606030504020204" pitchFamily="34" charset="0"/>
                  <a:cs typeface="Arial" panose="020B0604020202020204" pitchFamily="34" charset="0"/>
                </a:rPr>
                <a:t>Chief Commercial Officer</a:t>
              </a:r>
            </a:p>
          </p:txBody>
        </p:sp>
        <p:pic>
          <p:nvPicPr>
            <p:cNvPr id="27" name="Picture 26"/>
            <p:cNvPicPr>
              <a:picLocks noChangeAspect="1"/>
            </p:cNvPicPr>
            <p:nvPr/>
          </p:nvPicPr>
          <p:blipFill rotWithShape="1">
            <a:blip r:embed="rId6" cstate="hqprint">
              <a:extLst>
                <a:ext uri="{28A0092B-C50C-407E-A947-70E740481C1C}">
                  <a14:useLocalDpi xmlns:a14="http://schemas.microsoft.com/office/drawing/2010/main" val="0"/>
                </a:ext>
              </a:extLst>
            </a:blip>
            <a:srcRect l="-230" t="12220" r="230" b="21108"/>
            <a:stretch/>
          </p:blipFill>
          <p:spPr>
            <a:xfrm>
              <a:off x="3664624" y="3013164"/>
              <a:ext cx="828000" cy="828000"/>
            </a:xfrm>
            <a:prstGeom prst="flowChartConnector">
              <a:avLst/>
            </a:prstGeom>
          </p:spPr>
        </p:pic>
      </p:grpSp>
      <p:grpSp>
        <p:nvGrpSpPr>
          <p:cNvPr id="37" name="Group 36">
            <a:extLst>
              <a:ext uri="{FF2B5EF4-FFF2-40B4-BE49-F238E27FC236}">
                <a16:creationId xmlns:a16="http://schemas.microsoft.com/office/drawing/2014/main" id="{3FC69807-9F63-4A9D-9B53-36B40766E8CD}"/>
              </a:ext>
            </a:extLst>
          </p:cNvPr>
          <p:cNvGrpSpPr/>
          <p:nvPr/>
        </p:nvGrpSpPr>
        <p:grpSpPr>
          <a:xfrm>
            <a:off x="5092555" y="2860770"/>
            <a:ext cx="2701250" cy="828000"/>
            <a:chOff x="6726089" y="3013164"/>
            <a:chExt cx="2701250" cy="828000"/>
          </a:xfrm>
        </p:grpSpPr>
        <p:sp>
          <p:nvSpPr>
            <p:cNvPr id="8" name="Rectangle 7">
              <a:extLst>
                <a:ext uri="{FF2B5EF4-FFF2-40B4-BE49-F238E27FC236}">
                  <a16:creationId xmlns:a16="http://schemas.microsoft.com/office/drawing/2014/main" id="{7FDC86C1-8B96-DA40-B9CA-8825C52CED5E}"/>
                </a:ext>
              </a:extLst>
            </p:cNvPr>
            <p:cNvSpPr/>
            <p:nvPr/>
          </p:nvSpPr>
          <p:spPr>
            <a:xfrm>
              <a:off x="7554089" y="3181102"/>
              <a:ext cx="1873250" cy="492125"/>
            </a:xfrm>
            <a:prstGeom prst="rect">
              <a:avLst/>
            </a:prstGeom>
          </p:spPr>
          <p:txBody>
            <a:bodyPr>
              <a:spAutoFit/>
            </a:bodyPr>
            <a:lstStyle/>
            <a:p>
              <a:pPr>
                <a:defRPr/>
              </a:pPr>
              <a:r>
                <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rPr>
                <a:t>Timur Resch</a:t>
              </a:r>
              <a:endParaRPr lang="en-GB" sz="1400" b="1" kern="0" baseline="30000">
                <a:solidFill>
                  <a:schemeClr val="accent4"/>
                </a:solidFill>
                <a:latin typeface="Arial" panose="020B0604020202020204" pitchFamily="34" charset="0"/>
                <a:ea typeface="Open Sans" panose="020B0606030504020204" pitchFamily="34" charset="0"/>
                <a:cs typeface="Arial" panose="020B0604020202020204" pitchFamily="34" charset="0"/>
              </a:endParaRPr>
            </a:p>
            <a:p>
              <a:pPr>
                <a:defRPr/>
              </a:pPr>
              <a:r>
                <a:rPr lang="en-GB" sz="1200" kern="0">
                  <a:solidFill>
                    <a:schemeClr val="accent4"/>
                  </a:solidFill>
                  <a:latin typeface="Arial" panose="020B0604020202020204" pitchFamily="34" charset="0"/>
                  <a:ea typeface="Open Sans" panose="020B0606030504020204" pitchFamily="34" charset="0"/>
                  <a:cs typeface="Arial" panose="020B0604020202020204" pitchFamily="34" charset="0"/>
                </a:rPr>
                <a:t>Global VP QM/QA/RA</a:t>
              </a:r>
            </a:p>
          </p:txBody>
        </p:sp>
        <p:pic>
          <p:nvPicPr>
            <p:cNvPr id="29" name="Picture 28"/>
            <p:cNvPicPr>
              <a:picLocks noChangeAspect="1"/>
            </p:cNvPicPr>
            <p:nvPr/>
          </p:nvPicPr>
          <p:blipFill rotWithShape="1">
            <a:blip r:embed="rId7" cstate="hqprint">
              <a:extLst>
                <a:ext uri="{28A0092B-C50C-407E-A947-70E740481C1C}">
                  <a14:useLocalDpi xmlns:a14="http://schemas.microsoft.com/office/drawing/2010/main" val="0"/>
                </a:ext>
              </a:extLst>
            </a:blip>
            <a:srcRect l="230" t="13908" r="-230" b="19426"/>
            <a:stretch/>
          </p:blipFill>
          <p:spPr>
            <a:xfrm>
              <a:off x="6726089" y="3013164"/>
              <a:ext cx="828000" cy="828000"/>
            </a:xfrm>
            <a:prstGeom prst="flowChartConnector">
              <a:avLst/>
            </a:prstGeom>
          </p:spPr>
        </p:pic>
      </p:grpSp>
      <p:grpSp>
        <p:nvGrpSpPr>
          <p:cNvPr id="15" name="Group 14">
            <a:extLst>
              <a:ext uri="{FF2B5EF4-FFF2-40B4-BE49-F238E27FC236}">
                <a16:creationId xmlns:a16="http://schemas.microsoft.com/office/drawing/2014/main" id="{C485F8B4-0B46-489D-9EE4-BD06959DD229}"/>
              </a:ext>
            </a:extLst>
          </p:cNvPr>
          <p:cNvGrpSpPr/>
          <p:nvPr/>
        </p:nvGrpSpPr>
        <p:grpSpPr>
          <a:xfrm>
            <a:off x="1887877" y="2860770"/>
            <a:ext cx="2701250" cy="828000"/>
            <a:chOff x="9223561" y="1960478"/>
            <a:chExt cx="2701250" cy="828000"/>
          </a:xfrm>
        </p:grpSpPr>
        <p:sp>
          <p:nvSpPr>
            <p:cNvPr id="23" name="Rectangle 22">
              <a:extLst>
                <a:ext uri="{FF2B5EF4-FFF2-40B4-BE49-F238E27FC236}">
                  <a16:creationId xmlns:a16="http://schemas.microsoft.com/office/drawing/2014/main" id="{7FDC86C1-8B96-DA40-B9CA-8825C52CED5E}"/>
                </a:ext>
              </a:extLst>
            </p:cNvPr>
            <p:cNvSpPr/>
            <p:nvPr/>
          </p:nvSpPr>
          <p:spPr>
            <a:xfrm>
              <a:off x="10051561" y="2128416"/>
              <a:ext cx="1873250" cy="492125"/>
            </a:xfrm>
            <a:prstGeom prst="rect">
              <a:avLst/>
            </a:prstGeom>
          </p:spPr>
          <p:txBody>
            <a:bodyPr>
              <a:spAutoFit/>
            </a:bodyPr>
            <a:lstStyle/>
            <a:p>
              <a:pPr>
                <a:defRPr/>
              </a:pPr>
              <a:r>
                <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rPr>
                <a:t>Dragomir Lakic</a:t>
              </a:r>
              <a:endParaRPr lang="en-GB" sz="1400" b="1" kern="0" baseline="30000">
                <a:solidFill>
                  <a:schemeClr val="accent4"/>
                </a:solidFill>
                <a:latin typeface="Arial" panose="020B0604020202020204" pitchFamily="34" charset="0"/>
                <a:ea typeface="Open Sans" panose="020B0606030504020204" pitchFamily="34" charset="0"/>
                <a:cs typeface="Arial" panose="020B0604020202020204" pitchFamily="34" charset="0"/>
              </a:endParaRPr>
            </a:p>
            <a:p>
              <a:pPr>
                <a:defRPr/>
              </a:pPr>
              <a:r>
                <a:rPr lang="en-GB" sz="1200" kern="0">
                  <a:solidFill>
                    <a:schemeClr val="accent4"/>
                  </a:solidFill>
                  <a:latin typeface="Arial" panose="020B0604020202020204" pitchFamily="34" charset="0"/>
                  <a:ea typeface="Open Sans" panose="020B0606030504020204" pitchFamily="34" charset="0"/>
                  <a:cs typeface="Arial" panose="020B0604020202020204" pitchFamily="34" charset="0"/>
                </a:rPr>
                <a:t>VP Manufacturing</a:t>
              </a:r>
            </a:p>
          </p:txBody>
        </p:sp>
        <p:pic>
          <p:nvPicPr>
            <p:cNvPr id="30" name="Picture 29"/>
            <p:cNvPicPr>
              <a:picLocks noChangeAspect="1"/>
            </p:cNvPicPr>
            <p:nvPr/>
          </p:nvPicPr>
          <p:blipFill rotWithShape="1">
            <a:blip r:embed="rId8" cstate="hqprint">
              <a:extLst>
                <a:ext uri="{28A0092B-C50C-407E-A947-70E740481C1C}">
                  <a14:useLocalDpi xmlns:a14="http://schemas.microsoft.com/office/drawing/2010/main" val="0"/>
                </a:ext>
              </a:extLst>
            </a:blip>
            <a:srcRect l="-1149" t="10537" r="1149" b="22797"/>
            <a:stretch/>
          </p:blipFill>
          <p:spPr>
            <a:xfrm>
              <a:off x="9223561" y="1960478"/>
              <a:ext cx="828000" cy="828000"/>
            </a:xfrm>
            <a:prstGeom prst="flowChartConnector">
              <a:avLst/>
            </a:prstGeom>
          </p:spPr>
        </p:pic>
      </p:grpSp>
      <p:grpSp>
        <p:nvGrpSpPr>
          <p:cNvPr id="3" name="Group 2">
            <a:extLst>
              <a:ext uri="{FF2B5EF4-FFF2-40B4-BE49-F238E27FC236}">
                <a16:creationId xmlns:a16="http://schemas.microsoft.com/office/drawing/2014/main" id="{3A7166A6-429B-406A-A804-C9D303115C62}"/>
              </a:ext>
            </a:extLst>
          </p:cNvPr>
          <p:cNvGrpSpPr/>
          <p:nvPr/>
        </p:nvGrpSpPr>
        <p:grpSpPr>
          <a:xfrm>
            <a:off x="841375" y="1891208"/>
            <a:ext cx="2600359" cy="828000"/>
            <a:chOff x="841375" y="1960478"/>
            <a:chExt cx="2600359" cy="828000"/>
          </a:xfrm>
        </p:grpSpPr>
        <p:sp>
          <p:nvSpPr>
            <p:cNvPr id="6" name="Rectangle 5">
              <a:extLst>
                <a:ext uri="{FF2B5EF4-FFF2-40B4-BE49-F238E27FC236}">
                  <a16:creationId xmlns:a16="http://schemas.microsoft.com/office/drawing/2014/main" id="{D3809675-C25F-0943-AC31-5408611C261C}"/>
                </a:ext>
              </a:extLst>
            </p:cNvPr>
            <p:cNvSpPr/>
            <p:nvPr/>
          </p:nvSpPr>
          <p:spPr>
            <a:xfrm>
              <a:off x="1673259" y="2127955"/>
              <a:ext cx="1768475" cy="493712"/>
            </a:xfrm>
            <a:prstGeom prst="rect">
              <a:avLst/>
            </a:prstGeom>
          </p:spPr>
          <p:txBody>
            <a:bodyPr>
              <a:spAutoFit/>
            </a:bodyPr>
            <a:lstStyle/>
            <a:p>
              <a:pPr>
                <a:defRPr/>
              </a:pPr>
              <a:r>
                <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rPr>
                <a:t>Ian Crosbie</a:t>
              </a:r>
              <a:r>
                <a:rPr lang="en-GB" sz="1400" kern="0">
                  <a:solidFill>
                    <a:schemeClr val="accent4"/>
                  </a:solidFill>
                  <a:latin typeface="Arial" panose="020B0604020202020204" pitchFamily="34" charset="0"/>
                  <a:ea typeface="Open Sans" panose="020B0606030504020204" pitchFamily="34" charset="0"/>
                  <a:cs typeface="Arial" panose="020B0604020202020204" pitchFamily="34" charset="0"/>
                </a:rPr>
                <a:t/>
              </a:r>
              <a:br>
                <a:rPr lang="en-GB" sz="1400" kern="0">
                  <a:solidFill>
                    <a:schemeClr val="accent4"/>
                  </a:solidFill>
                  <a:latin typeface="Arial" panose="020B0604020202020204" pitchFamily="34" charset="0"/>
                  <a:ea typeface="Open Sans" panose="020B0606030504020204" pitchFamily="34" charset="0"/>
                  <a:cs typeface="Arial" panose="020B0604020202020204" pitchFamily="34" charset="0"/>
                </a:rPr>
              </a:br>
              <a:r>
                <a:rPr lang="en-GB" altLang="en-US" sz="1200" kern="0">
                  <a:solidFill>
                    <a:schemeClr val="accent4"/>
                  </a:solidFill>
                  <a:latin typeface="Arial" panose="020B0604020202020204" pitchFamily="34" charset="0"/>
                  <a:ea typeface="Open Sans" panose="020B0606030504020204" pitchFamily="34" charset="0"/>
                  <a:cs typeface="Arial" panose="020B0604020202020204" pitchFamily="34" charset="0"/>
                </a:rPr>
                <a:t>Chief Executive Officer</a:t>
              </a:r>
            </a:p>
          </p:txBody>
        </p:sp>
        <p:pic>
          <p:nvPicPr>
            <p:cNvPr id="31" name="Picture 30"/>
            <p:cNvPicPr>
              <a:picLocks noChangeAspect="1"/>
            </p:cNvPicPr>
            <p:nvPr/>
          </p:nvPicPr>
          <p:blipFill rotWithShape="1">
            <a:blip r:embed="rId9" cstate="hqprint">
              <a:extLst>
                <a:ext uri="{28A0092B-C50C-407E-A947-70E740481C1C}">
                  <a14:useLocalDpi xmlns:a14="http://schemas.microsoft.com/office/drawing/2010/main" val="0"/>
                </a:ext>
              </a:extLst>
            </a:blip>
            <a:srcRect l="-460" t="12529" r="460" b="20805"/>
            <a:stretch/>
          </p:blipFill>
          <p:spPr>
            <a:xfrm>
              <a:off x="841375" y="1960478"/>
              <a:ext cx="828000" cy="828000"/>
            </a:xfrm>
            <a:prstGeom prst="flowChartConnector">
              <a:avLst/>
            </a:prstGeom>
          </p:spPr>
        </p:pic>
      </p:grpSp>
      <p:grpSp>
        <p:nvGrpSpPr>
          <p:cNvPr id="42" name="Group 41">
            <a:extLst>
              <a:ext uri="{FF2B5EF4-FFF2-40B4-BE49-F238E27FC236}">
                <a16:creationId xmlns:a16="http://schemas.microsoft.com/office/drawing/2014/main" id="{1D0B7FB5-EAAE-4B40-A4AF-DFDFE348570C}"/>
              </a:ext>
            </a:extLst>
          </p:cNvPr>
          <p:cNvGrpSpPr/>
          <p:nvPr/>
        </p:nvGrpSpPr>
        <p:grpSpPr>
          <a:xfrm>
            <a:off x="9293279" y="4538512"/>
            <a:ext cx="2624341" cy="828000"/>
            <a:chOff x="9227445" y="4602281"/>
            <a:chExt cx="2624341" cy="828000"/>
          </a:xfrm>
        </p:grpSpPr>
        <p:sp>
          <p:nvSpPr>
            <p:cNvPr id="20" name="Rectangle 19">
              <a:extLst>
                <a:ext uri="{FF2B5EF4-FFF2-40B4-BE49-F238E27FC236}">
                  <a16:creationId xmlns:a16="http://schemas.microsoft.com/office/drawing/2014/main" id="{73848E51-0FDC-2A43-A083-C801EF644A8D}"/>
                </a:ext>
              </a:extLst>
            </p:cNvPr>
            <p:cNvSpPr/>
            <p:nvPr/>
          </p:nvSpPr>
          <p:spPr>
            <a:xfrm>
              <a:off x="10051561" y="4769425"/>
              <a:ext cx="1800225" cy="493713"/>
            </a:xfrm>
            <a:prstGeom prst="rect">
              <a:avLst/>
            </a:prstGeom>
          </p:spPr>
          <p:txBody>
            <a:bodyPr>
              <a:spAutoFit/>
            </a:bodyPr>
            <a:lstStyle/>
            <a:p>
              <a:pPr>
                <a:defRPr/>
              </a:pPr>
              <a:r>
                <a:rPr lang="en-US" sz="1400" b="1" kern="0">
                  <a:solidFill>
                    <a:schemeClr val="accent4"/>
                  </a:solidFill>
                  <a:latin typeface="Arial" panose="020B0604020202020204" pitchFamily="34" charset="0"/>
                  <a:ea typeface="Open Sans" panose="020B0606030504020204" pitchFamily="34" charset="0"/>
                  <a:cs typeface="Arial" panose="020B0604020202020204" pitchFamily="34" charset="0"/>
                </a:rPr>
                <a:t>Jackie Fielding</a:t>
              </a:r>
              <a:endParaRPr lang="en-US" sz="1400" b="1" kern="0" baseline="30000">
                <a:solidFill>
                  <a:schemeClr val="accent4"/>
                </a:solidFill>
                <a:latin typeface="Arial" panose="020B0604020202020204" pitchFamily="34" charset="0"/>
                <a:ea typeface="Open Sans" panose="020B0606030504020204" pitchFamily="34" charset="0"/>
                <a:cs typeface="Arial" panose="020B0604020202020204" pitchFamily="34" charset="0"/>
              </a:endParaRPr>
            </a:p>
            <a:p>
              <a:pPr>
                <a:defRPr/>
              </a:pPr>
              <a:r>
                <a:rPr lang="en-US" sz="1200" kern="0">
                  <a:solidFill>
                    <a:schemeClr val="accent4"/>
                  </a:solidFill>
                  <a:latin typeface="Arial" panose="020B0604020202020204" pitchFamily="34" charset="0"/>
                  <a:ea typeface="Open Sans" panose="020B0606030504020204" pitchFamily="34" charset="0"/>
                  <a:cs typeface="Arial" panose="020B0604020202020204" pitchFamily="34" charset="0"/>
                </a:rPr>
                <a:t>Director</a:t>
              </a:r>
              <a:endParaRPr lang="en-GB" sz="1200" kern="0">
                <a:solidFill>
                  <a:schemeClr val="accent4"/>
                </a:solidFill>
                <a:latin typeface="Arial" panose="020B0604020202020204" pitchFamily="34" charset="0"/>
                <a:ea typeface="Open Sans" panose="020B0606030504020204" pitchFamily="34" charset="0"/>
                <a:cs typeface="Arial" panose="020B0604020202020204" pitchFamily="34" charset="0"/>
              </a:endParaRPr>
            </a:p>
          </p:txBody>
        </p:sp>
        <p:pic>
          <p:nvPicPr>
            <p:cNvPr id="33" name="Picture 32"/>
            <p:cNvPicPr>
              <a:picLocks noChangeAspect="1"/>
            </p:cNvPicPr>
            <p:nvPr/>
          </p:nvPicPr>
          <p:blipFill rotWithShape="1">
            <a:blip r:embed="rId10" cstate="hqprint">
              <a:duotone>
                <a:schemeClr val="accent4">
                  <a:shade val="45000"/>
                  <a:satMod val="135000"/>
                </a:schemeClr>
                <a:prstClr val="white"/>
              </a:duotone>
              <a:extLst>
                <a:ext uri="{28A0092B-C50C-407E-A947-70E740481C1C}">
                  <a14:useLocalDpi xmlns:a14="http://schemas.microsoft.com/office/drawing/2010/main" val="0"/>
                </a:ext>
              </a:extLst>
            </a:blip>
            <a:srcRect l="-1149" t="10996" r="1149" b="22338"/>
            <a:stretch/>
          </p:blipFill>
          <p:spPr>
            <a:xfrm>
              <a:off x="9227445" y="4602281"/>
              <a:ext cx="828000" cy="828000"/>
            </a:xfrm>
            <a:prstGeom prst="flowChartConnector">
              <a:avLst/>
            </a:prstGeom>
          </p:spPr>
        </p:pic>
      </p:grpSp>
      <p:grpSp>
        <p:nvGrpSpPr>
          <p:cNvPr id="39" name="Group 38">
            <a:extLst>
              <a:ext uri="{FF2B5EF4-FFF2-40B4-BE49-F238E27FC236}">
                <a16:creationId xmlns:a16="http://schemas.microsoft.com/office/drawing/2014/main" id="{31A3B862-E975-4FCD-B2FA-2900394C16B9}"/>
              </a:ext>
            </a:extLst>
          </p:cNvPr>
          <p:cNvGrpSpPr/>
          <p:nvPr/>
        </p:nvGrpSpPr>
        <p:grpSpPr>
          <a:xfrm>
            <a:off x="849395" y="4538512"/>
            <a:ext cx="2778329" cy="828000"/>
            <a:chOff x="845259" y="4602281"/>
            <a:chExt cx="2778329" cy="828000"/>
          </a:xfrm>
        </p:grpSpPr>
        <p:sp>
          <p:nvSpPr>
            <p:cNvPr id="9" name="Rectangle 8">
              <a:extLst>
                <a:ext uri="{FF2B5EF4-FFF2-40B4-BE49-F238E27FC236}">
                  <a16:creationId xmlns:a16="http://schemas.microsoft.com/office/drawing/2014/main" id="{DE22861E-E460-5A4D-A86D-18C6417E2C86}"/>
                </a:ext>
              </a:extLst>
            </p:cNvPr>
            <p:cNvSpPr/>
            <p:nvPr/>
          </p:nvSpPr>
          <p:spPr>
            <a:xfrm>
              <a:off x="1669375" y="4769425"/>
              <a:ext cx="1954213" cy="493712"/>
            </a:xfrm>
            <a:prstGeom prst="rect">
              <a:avLst/>
            </a:prstGeom>
          </p:spPr>
          <p:txBody>
            <a:bodyPr>
              <a:spAutoFit/>
            </a:bodyPr>
            <a:lstStyle/>
            <a:p>
              <a:pPr>
                <a:defRPr/>
              </a:pPr>
              <a:r>
                <a:rPr lang="en-GB" sz="1400" b="1" kern="0" dirty="0">
                  <a:solidFill>
                    <a:schemeClr val="accent4"/>
                  </a:solidFill>
                  <a:latin typeface="Arial" panose="020B0604020202020204" pitchFamily="34" charset="0"/>
                  <a:ea typeface="Open Sans" panose="020B0606030504020204" pitchFamily="34" charset="0"/>
                  <a:cs typeface="Arial" panose="020B0604020202020204" pitchFamily="34" charset="0"/>
                </a:rPr>
                <a:t>Pierre Chauvineau</a:t>
              </a:r>
            </a:p>
            <a:p>
              <a:pPr>
                <a:defRPr/>
              </a:pPr>
              <a:r>
                <a:rPr lang="en-GB" altLang="en-US" sz="1200" kern="0" dirty="0" smtClean="0">
                  <a:solidFill>
                    <a:schemeClr val="accent4"/>
                  </a:solidFill>
                  <a:latin typeface="Arial" panose="020B0604020202020204" pitchFamily="34" charset="0"/>
                  <a:ea typeface="Open Sans" panose="020B0606030504020204" pitchFamily="34" charset="0"/>
                  <a:cs typeface="Arial" panose="020B0604020202020204" pitchFamily="34" charset="0"/>
                </a:rPr>
                <a:t>Chairman</a:t>
              </a:r>
              <a:endParaRPr lang="en-GB" altLang="en-US" sz="1200" kern="0" dirty="0">
                <a:solidFill>
                  <a:schemeClr val="accent4"/>
                </a:solidFill>
                <a:latin typeface="Arial" panose="020B0604020202020204" pitchFamily="34" charset="0"/>
                <a:ea typeface="Open Sans" panose="020B0606030504020204" pitchFamily="34" charset="0"/>
                <a:cs typeface="Arial" panose="020B0604020202020204" pitchFamily="34" charset="0"/>
              </a:endParaRPr>
            </a:p>
          </p:txBody>
        </p:sp>
        <p:pic>
          <p:nvPicPr>
            <p:cNvPr id="34" name="Picture 33"/>
            <p:cNvPicPr>
              <a:picLocks noChangeAspect="1"/>
            </p:cNvPicPr>
            <p:nvPr/>
          </p:nvPicPr>
          <p:blipFill rotWithShape="1">
            <a:blip r:embed="rId11" cstate="hqprint">
              <a:duotone>
                <a:schemeClr val="accent4">
                  <a:shade val="45000"/>
                  <a:satMod val="135000"/>
                </a:schemeClr>
                <a:prstClr val="white"/>
              </a:duotone>
              <a:extLst>
                <a:ext uri="{28A0092B-C50C-407E-A947-70E740481C1C}">
                  <a14:useLocalDpi xmlns:a14="http://schemas.microsoft.com/office/drawing/2010/main" val="0"/>
                </a:ext>
              </a:extLst>
            </a:blip>
            <a:srcRect t="16667" b="16667"/>
            <a:stretch/>
          </p:blipFill>
          <p:spPr>
            <a:xfrm>
              <a:off x="845259" y="4602281"/>
              <a:ext cx="828000" cy="828000"/>
            </a:xfrm>
            <a:prstGeom prst="flowChartConnector">
              <a:avLst/>
            </a:prstGeom>
          </p:spPr>
        </p:pic>
      </p:grpSp>
      <p:grpSp>
        <p:nvGrpSpPr>
          <p:cNvPr id="40" name="Group 39">
            <a:extLst>
              <a:ext uri="{FF2B5EF4-FFF2-40B4-BE49-F238E27FC236}">
                <a16:creationId xmlns:a16="http://schemas.microsoft.com/office/drawing/2014/main" id="{5B2193BF-7EE1-459C-929C-AFA52E4E7517}"/>
              </a:ext>
            </a:extLst>
          </p:cNvPr>
          <p:cNvGrpSpPr/>
          <p:nvPr/>
        </p:nvGrpSpPr>
        <p:grpSpPr>
          <a:xfrm>
            <a:off x="1964521" y="5564318"/>
            <a:ext cx="2623525" cy="828000"/>
            <a:chOff x="3668508" y="4602281"/>
            <a:chExt cx="2623525" cy="828000"/>
          </a:xfrm>
        </p:grpSpPr>
        <p:sp>
          <p:nvSpPr>
            <p:cNvPr id="18" name="Rectangle 17">
              <a:extLst>
                <a:ext uri="{FF2B5EF4-FFF2-40B4-BE49-F238E27FC236}">
                  <a16:creationId xmlns:a16="http://schemas.microsoft.com/office/drawing/2014/main" id="{73848E51-0FDC-2A43-A083-C801EF644A8D}"/>
                </a:ext>
              </a:extLst>
            </p:cNvPr>
            <p:cNvSpPr/>
            <p:nvPr/>
          </p:nvSpPr>
          <p:spPr>
            <a:xfrm>
              <a:off x="4491808" y="4769425"/>
              <a:ext cx="1800225" cy="493713"/>
            </a:xfrm>
            <a:prstGeom prst="rect">
              <a:avLst/>
            </a:prstGeom>
          </p:spPr>
          <p:txBody>
            <a:bodyPr>
              <a:spAutoFit/>
            </a:bodyPr>
            <a:lstStyle/>
            <a:p>
              <a:pPr>
                <a:defRPr/>
              </a:pPr>
              <a:r>
                <a:rPr lang="en-US" sz="1400" b="1" kern="0" dirty="0">
                  <a:solidFill>
                    <a:schemeClr val="accent4"/>
                  </a:solidFill>
                  <a:latin typeface="Arial" panose="020B0604020202020204" pitchFamily="34" charset="0"/>
                  <a:ea typeface="Open Sans" panose="020B0606030504020204" pitchFamily="34" charset="0"/>
                  <a:cs typeface="Arial" panose="020B0604020202020204" pitchFamily="34" charset="0"/>
                </a:rPr>
                <a:t>Rudy Dekeyser</a:t>
              </a:r>
            </a:p>
            <a:p>
              <a:pPr>
                <a:defRPr/>
              </a:pPr>
              <a:r>
                <a:rPr lang="en-US" sz="1200" kern="0" dirty="0">
                  <a:solidFill>
                    <a:schemeClr val="accent4"/>
                  </a:solidFill>
                  <a:latin typeface="Arial" panose="020B0604020202020204" pitchFamily="34" charset="0"/>
                  <a:ea typeface="Open Sans" panose="020B0606030504020204" pitchFamily="34" charset="0"/>
                  <a:cs typeface="Arial" panose="020B0604020202020204" pitchFamily="34" charset="0"/>
                </a:rPr>
                <a:t>Director</a:t>
              </a:r>
              <a:endParaRPr lang="en-GB" sz="1200" kern="0" dirty="0">
                <a:solidFill>
                  <a:schemeClr val="accent4"/>
                </a:solidFill>
                <a:latin typeface="Arial" panose="020B0604020202020204" pitchFamily="34" charset="0"/>
                <a:ea typeface="Open Sans" panose="020B0606030504020204" pitchFamily="34" charset="0"/>
                <a:cs typeface="Arial" panose="020B0604020202020204" pitchFamily="34" charset="0"/>
              </a:endParaRPr>
            </a:p>
          </p:txBody>
        </p:sp>
        <p:pic>
          <p:nvPicPr>
            <p:cNvPr id="35" name="Picture 34"/>
            <p:cNvPicPr>
              <a:picLocks noChangeAspect="1"/>
            </p:cNvPicPr>
            <p:nvPr/>
          </p:nvPicPr>
          <p:blipFill rotWithShape="1">
            <a:blip r:embed="rId12" cstate="hqprint">
              <a:duotone>
                <a:schemeClr val="accent4">
                  <a:shade val="45000"/>
                  <a:satMod val="135000"/>
                </a:schemeClr>
                <a:prstClr val="white"/>
              </a:duotone>
              <a:extLst>
                <a:ext uri="{28A0092B-C50C-407E-A947-70E740481C1C}">
                  <a14:useLocalDpi xmlns:a14="http://schemas.microsoft.com/office/drawing/2010/main" val="0"/>
                </a:ext>
              </a:extLst>
            </a:blip>
            <a:srcRect l="-230" t="10230" r="230" b="23104"/>
            <a:stretch/>
          </p:blipFill>
          <p:spPr>
            <a:xfrm>
              <a:off x="3668508" y="4602281"/>
              <a:ext cx="828000" cy="828000"/>
            </a:xfrm>
            <a:prstGeom prst="flowChartConnector">
              <a:avLst/>
            </a:prstGeom>
          </p:spPr>
        </p:pic>
      </p:grpSp>
      <p:grpSp>
        <p:nvGrpSpPr>
          <p:cNvPr id="41" name="Group 40">
            <a:extLst>
              <a:ext uri="{FF2B5EF4-FFF2-40B4-BE49-F238E27FC236}">
                <a16:creationId xmlns:a16="http://schemas.microsoft.com/office/drawing/2014/main" id="{5DF8915C-4574-4FAF-A15A-516320D0D3E3}"/>
              </a:ext>
            </a:extLst>
          </p:cNvPr>
          <p:cNvGrpSpPr/>
          <p:nvPr/>
        </p:nvGrpSpPr>
        <p:grpSpPr>
          <a:xfrm>
            <a:off x="6520593" y="4538512"/>
            <a:ext cx="2640365" cy="828000"/>
            <a:chOff x="6729973" y="4602281"/>
            <a:chExt cx="2640365" cy="828000"/>
          </a:xfrm>
        </p:grpSpPr>
        <p:sp>
          <p:nvSpPr>
            <p:cNvPr id="17" name="Rectangle 16">
              <a:extLst>
                <a:ext uri="{FF2B5EF4-FFF2-40B4-BE49-F238E27FC236}">
                  <a16:creationId xmlns:a16="http://schemas.microsoft.com/office/drawing/2014/main" id="{73848E51-0FDC-2A43-A083-C801EF644A8D}"/>
                </a:ext>
              </a:extLst>
            </p:cNvPr>
            <p:cNvSpPr/>
            <p:nvPr/>
          </p:nvSpPr>
          <p:spPr>
            <a:xfrm>
              <a:off x="7570113" y="4770219"/>
              <a:ext cx="1800225" cy="492125"/>
            </a:xfrm>
            <a:prstGeom prst="rect">
              <a:avLst/>
            </a:prstGeom>
          </p:spPr>
          <p:txBody>
            <a:bodyPr>
              <a:spAutoFit/>
            </a:bodyPr>
            <a:lstStyle/>
            <a:p>
              <a:pPr>
                <a:defRPr/>
              </a:pPr>
              <a:r>
                <a:rPr lang="en-GB" sz="1400" b="1" kern="0" dirty="0">
                  <a:solidFill>
                    <a:schemeClr val="accent4"/>
                  </a:solidFill>
                  <a:latin typeface="Arial" panose="020B0604020202020204" pitchFamily="34" charset="0"/>
                  <a:ea typeface="Open Sans" panose="020B0606030504020204" pitchFamily="34" charset="0"/>
                  <a:cs typeface="Arial" panose="020B0604020202020204" pitchFamily="34" charset="0"/>
                </a:rPr>
                <a:t>Wim Ottevaere</a:t>
              </a:r>
            </a:p>
            <a:p>
              <a:pPr>
                <a:defRPr/>
              </a:pPr>
              <a:r>
                <a:rPr lang="en-US" sz="1200" kern="0" dirty="0">
                  <a:solidFill>
                    <a:schemeClr val="accent4"/>
                  </a:solidFill>
                  <a:latin typeface="Arial" panose="020B0604020202020204" pitchFamily="34" charset="0"/>
                  <a:ea typeface="Open Sans" panose="020B0606030504020204" pitchFamily="34" charset="0"/>
                  <a:cs typeface="Arial" panose="020B0604020202020204" pitchFamily="34" charset="0"/>
                </a:rPr>
                <a:t>Director</a:t>
              </a:r>
              <a:endParaRPr lang="en-GB" sz="1200" kern="0" dirty="0">
                <a:solidFill>
                  <a:schemeClr val="accent4"/>
                </a:solidFill>
                <a:latin typeface="Arial" panose="020B0604020202020204" pitchFamily="34" charset="0"/>
                <a:ea typeface="Open Sans" panose="020B0606030504020204" pitchFamily="34" charset="0"/>
                <a:cs typeface="Arial" panose="020B0604020202020204" pitchFamily="34" charset="0"/>
              </a:endParaRPr>
            </a:p>
          </p:txBody>
        </p:sp>
        <p:pic>
          <p:nvPicPr>
            <p:cNvPr id="36" name="Picture 35"/>
            <p:cNvPicPr>
              <a:picLocks noChangeAspect="1"/>
            </p:cNvPicPr>
            <p:nvPr/>
          </p:nvPicPr>
          <p:blipFill rotWithShape="1">
            <a:blip r:embed="rId13" cstate="hqprint">
              <a:duotone>
                <a:schemeClr val="accent4">
                  <a:shade val="45000"/>
                  <a:satMod val="135000"/>
                </a:schemeClr>
                <a:prstClr val="white"/>
              </a:duotone>
              <a:extLst>
                <a:ext uri="{28A0092B-C50C-407E-A947-70E740481C1C}">
                  <a14:useLocalDpi xmlns:a14="http://schemas.microsoft.com/office/drawing/2010/main" val="0"/>
                </a:ext>
              </a:extLst>
            </a:blip>
            <a:srcRect t="16667" b="16667"/>
            <a:stretch/>
          </p:blipFill>
          <p:spPr>
            <a:xfrm>
              <a:off x="6729973" y="4602281"/>
              <a:ext cx="828000" cy="828000"/>
            </a:xfrm>
            <a:prstGeom prst="flowChartConnector">
              <a:avLst/>
            </a:prstGeom>
          </p:spPr>
        </p:pic>
      </p:grpSp>
      <p:grpSp>
        <p:nvGrpSpPr>
          <p:cNvPr id="59" name="Group 58">
            <a:extLst>
              <a:ext uri="{FF2B5EF4-FFF2-40B4-BE49-F238E27FC236}">
                <a16:creationId xmlns:a16="http://schemas.microsoft.com/office/drawing/2014/main" id="{5E6A197E-45CE-4436-A743-AE7080EBE2E7}"/>
              </a:ext>
            </a:extLst>
          </p:cNvPr>
          <p:cNvGrpSpPr/>
          <p:nvPr/>
        </p:nvGrpSpPr>
        <p:grpSpPr>
          <a:xfrm>
            <a:off x="8297232" y="5564318"/>
            <a:ext cx="2913975" cy="828000"/>
            <a:chOff x="9454633" y="5663286"/>
            <a:chExt cx="2913975" cy="828000"/>
          </a:xfrm>
        </p:grpSpPr>
        <p:sp>
          <p:nvSpPr>
            <p:cNvPr id="43" name="Rectangle 42">
              <a:extLst>
                <a:ext uri="{FF2B5EF4-FFF2-40B4-BE49-F238E27FC236}">
                  <a16:creationId xmlns:a16="http://schemas.microsoft.com/office/drawing/2014/main" id="{D3809675-C25F-0943-AC31-5408611C261C}"/>
                </a:ext>
              </a:extLst>
            </p:cNvPr>
            <p:cNvSpPr/>
            <p:nvPr/>
          </p:nvSpPr>
          <p:spPr>
            <a:xfrm>
              <a:off x="10282633" y="5830430"/>
              <a:ext cx="2085975" cy="493712"/>
            </a:xfrm>
            <a:prstGeom prst="rect">
              <a:avLst/>
            </a:prstGeom>
          </p:spPr>
          <p:txBody>
            <a:bodyPr wrap="square">
              <a:spAutoFit/>
            </a:bodyPr>
            <a:lstStyle/>
            <a:p>
              <a:pPr>
                <a:defRPr/>
              </a:pPr>
              <a:r>
                <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rPr>
                <a:t>Ian Crosbie</a:t>
              </a:r>
              <a:r>
                <a:rPr lang="en-GB" sz="1400" kern="0">
                  <a:solidFill>
                    <a:schemeClr val="accent4"/>
                  </a:solidFill>
                  <a:latin typeface="Arial" panose="020B0604020202020204" pitchFamily="34" charset="0"/>
                  <a:ea typeface="Open Sans" panose="020B0606030504020204" pitchFamily="34" charset="0"/>
                  <a:cs typeface="Arial" panose="020B0604020202020204" pitchFamily="34" charset="0"/>
                </a:rPr>
                <a:t/>
              </a:r>
              <a:br>
                <a:rPr lang="en-GB" sz="1400" kern="0">
                  <a:solidFill>
                    <a:schemeClr val="accent4"/>
                  </a:solidFill>
                  <a:latin typeface="Arial" panose="020B0604020202020204" pitchFamily="34" charset="0"/>
                  <a:ea typeface="Open Sans" panose="020B0606030504020204" pitchFamily="34" charset="0"/>
                  <a:cs typeface="Arial" panose="020B0604020202020204" pitchFamily="34" charset="0"/>
                </a:rPr>
              </a:br>
              <a:r>
                <a:rPr lang="en-GB" altLang="en-US" sz="1200" kern="0">
                  <a:solidFill>
                    <a:schemeClr val="accent4"/>
                  </a:solidFill>
                  <a:latin typeface="Arial" panose="020B0604020202020204" pitchFamily="34" charset="0"/>
                  <a:ea typeface="Open Sans" panose="020B0606030504020204" pitchFamily="34" charset="0"/>
                  <a:cs typeface="Arial" panose="020B0604020202020204" pitchFamily="34" charset="0"/>
                </a:rPr>
                <a:t>Chief Executive Officer</a:t>
              </a:r>
              <a:endParaRPr lang="en-GB" altLang="en-US" sz="1400" kern="0">
                <a:solidFill>
                  <a:schemeClr val="accent4"/>
                </a:solidFill>
                <a:latin typeface="Arial" panose="020B0604020202020204" pitchFamily="34" charset="0"/>
                <a:ea typeface="Open Sans" panose="020B0606030504020204" pitchFamily="34" charset="0"/>
                <a:cs typeface="Arial" panose="020B0604020202020204" pitchFamily="34" charset="0"/>
              </a:endParaRPr>
            </a:p>
          </p:txBody>
        </p:sp>
        <p:pic>
          <p:nvPicPr>
            <p:cNvPr id="44" name="Picture 43"/>
            <p:cNvPicPr>
              <a:picLocks noChangeAspect="1"/>
            </p:cNvPicPr>
            <p:nvPr/>
          </p:nvPicPr>
          <p:blipFill rotWithShape="1">
            <a:blip r:embed="rId9" cstate="hqprint">
              <a:duotone>
                <a:schemeClr val="accent4">
                  <a:shade val="45000"/>
                  <a:satMod val="135000"/>
                </a:schemeClr>
                <a:prstClr val="white"/>
              </a:duotone>
              <a:extLst>
                <a:ext uri="{28A0092B-C50C-407E-A947-70E740481C1C}">
                  <a14:useLocalDpi xmlns:a14="http://schemas.microsoft.com/office/drawing/2010/main" val="0"/>
                </a:ext>
              </a:extLst>
            </a:blip>
            <a:srcRect l="-460" t="12529" r="460" b="20805"/>
            <a:stretch/>
          </p:blipFill>
          <p:spPr>
            <a:xfrm>
              <a:off x="9454633" y="5663286"/>
              <a:ext cx="828000" cy="828000"/>
            </a:xfrm>
            <a:prstGeom prst="flowChartConnector">
              <a:avLst/>
            </a:prstGeom>
          </p:spPr>
        </p:pic>
      </p:grpSp>
      <p:grpSp>
        <p:nvGrpSpPr>
          <p:cNvPr id="56" name="Group 55">
            <a:extLst>
              <a:ext uri="{FF2B5EF4-FFF2-40B4-BE49-F238E27FC236}">
                <a16:creationId xmlns:a16="http://schemas.microsoft.com/office/drawing/2014/main" id="{57751578-73FD-4D8F-9081-C40682178304}"/>
              </a:ext>
            </a:extLst>
          </p:cNvPr>
          <p:cNvGrpSpPr/>
          <p:nvPr/>
        </p:nvGrpSpPr>
        <p:grpSpPr>
          <a:xfrm>
            <a:off x="3760046" y="4538512"/>
            <a:ext cx="2628225" cy="828000"/>
            <a:chOff x="2516704" y="5663286"/>
            <a:chExt cx="2628225" cy="828000"/>
          </a:xfrm>
        </p:grpSpPr>
        <p:pic>
          <p:nvPicPr>
            <p:cNvPr id="47" name="Picture 46"/>
            <p:cNvPicPr>
              <a:picLocks noChangeAspect="1"/>
            </p:cNvPicPr>
            <p:nvPr/>
          </p:nvPicPr>
          <p:blipFill rotWithShape="1">
            <a:blip r:embed="rId14" cstate="hqprint">
              <a:duotone>
                <a:schemeClr val="accent4">
                  <a:shade val="45000"/>
                  <a:satMod val="135000"/>
                </a:schemeClr>
                <a:prstClr val="white"/>
              </a:duotone>
              <a:extLst>
                <a:ext uri="{28A0092B-C50C-407E-A947-70E740481C1C}">
                  <a14:useLocalDpi xmlns:a14="http://schemas.microsoft.com/office/drawing/2010/main" val="0"/>
                </a:ext>
              </a:extLst>
            </a:blip>
            <a:srcRect t="3811" b="26267"/>
            <a:stretch/>
          </p:blipFill>
          <p:spPr>
            <a:xfrm>
              <a:off x="2516704" y="5663286"/>
              <a:ext cx="828000" cy="828000"/>
            </a:xfrm>
            <a:prstGeom prst="flowChartConnector">
              <a:avLst/>
            </a:prstGeom>
          </p:spPr>
        </p:pic>
        <p:sp>
          <p:nvSpPr>
            <p:cNvPr id="48" name="Rectangle 47">
              <a:extLst>
                <a:ext uri="{FF2B5EF4-FFF2-40B4-BE49-F238E27FC236}">
                  <a16:creationId xmlns:a16="http://schemas.microsoft.com/office/drawing/2014/main" id="{73848E51-0FDC-2A43-A083-C801EF644A8D}"/>
                </a:ext>
              </a:extLst>
            </p:cNvPr>
            <p:cNvSpPr/>
            <p:nvPr/>
          </p:nvSpPr>
          <p:spPr>
            <a:xfrm>
              <a:off x="3344704" y="5831224"/>
              <a:ext cx="1800225" cy="492125"/>
            </a:xfrm>
            <a:prstGeom prst="rect">
              <a:avLst/>
            </a:prstGeom>
          </p:spPr>
          <p:txBody>
            <a:bodyPr>
              <a:spAutoFit/>
            </a:bodyPr>
            <a:lstStyle/>
            <a:p>
              <a:pPr>
                <a:defRPr/>
              </a:pPr>
              <a:r>
                <a:rPr lang="en-GB" sz="1400" b="1" kern="0" dirty="0">
                  <a:solidFill>
                    <a:schemeClr val="accent4"/>
                  </a:solidFill>
                  <a:latin typeface="Arial" panose="020B0604020202020204" pitchFamily="34" charset="0"/>
                  <a:ea typeface="Open Sans" panose="020B0606030504020204" pitchFamily="34" charset="0"/>
                  <a:cs typeface="Arial" panose="020B0604020202020204" pitchFamily="34" charset="0"/>
                </a:rPr>
                <a:t>Alex Clyde</a:t>
              </a:r>
            </a:p>
            <a:p>
              <a:pPr>
                <a:defRPr/>
              </a:pPr>
              <a:r>
                <a:rPr lang="en-US" sz="1200" kern="0" dirty="0">
                  <a:solidFill>
                    <a:schemeClr val="accent4"/>
                  </a:solidFill>
                  <a:latin typeface="Arial" panose="020B0604020202020204" pitchFamily="34" charset="0"/>
                  <a:ea typeface="Open Sans" panose="020B0606030504020204" pitchFamily="34" charset="0"/>
                  <a:cs typeface="Arial" panose="020B0604020202020204" pitchFamily="34" charset="0"/>
                </a:rPr>
                <a:t>Director</a:t>
              </a:r>
              <a:endParaRPr lang="en-GB" sz="1200" kern="0" dirty="0">
                <a:solidFill>
                  <a:schemeClr val="accent4"/>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23997A1C-BF6E-4B49-B87D-ACD99AFAB222}"/>
              </a:ext>
            </a:extLst>
          </p:cNvPr>
          <p:cNvGrpSpPr/>
          <p:nvPr/>
        </p:nvGrpSpPr>
        <p:grpSpPr>
          <a:xfrm>
            <a:off x="5128527" y="5564318"/>
            <a:ext cx="2628225" cy="828000"/>
            <a:chOff x="6977155" y="5663286"/>
            <a:chExt cx="2628225" cy="828000"/>
          </a:xfrm>
        </p:grpSpPr>
        <p:pic>
          <p:nvPicPr>
            <p:cNvPr id="51" name="Picture 50"/>
            <p:cNvPicPr>
              <a:picLocks noChangeAspect="1"/>
            </p:cNvPicPr>
            <p:nvPr/>
          </p:nvPicPr>
          <p:blipFill rotWithShape="1">
            <a:blip r:embed="rId15">
              <a:duotone>
                <a:schemeClr val="accent4">
                  <a:shade val="45000"/>
                  <a:satMod val="135000"/>
                </a:schemeClr>
                <a:prstClr val="white"/>
              </a:duotone>
            </a:blip>
            <a:srcRect l="27250" t="3208" r="5100" b="29142"/>
            <a:stretch/>
          </p:blipFill>
          <p:spPr>
            <a:xfrm>
              <a:off x="6977155" y="5663286"/>
              <a:ext cx="828000" cy="828000"/>
            </a:xfrm>
            <a:prstGeom prst="flowChartConnector">
              <a:avLst/>
            </a:prstGeom>
          </p:spPr>
        </p:pic>
        <p:sp>
          <p:nvSpPr>
            <p:cNvPr id="52" name="Rectangle 51">
              <a:extLst>
                <a:ext uri="{FF2B5EF4-FFF2-40B4-BE49-F238E27FC236}">
                  <a16:creationId xmlns:a16="http://schemas.microsoft.com/office/drawing/2014/main" id="{73848E51-0FDC-2A43-A083-C801EF644A8D}"/>
                </a:ext>
              </a:extLst>
            </p:cNvPr>
            <p:cNvSpPr/>
            <p:nvPr/>
          </p:nvSpPr>
          <p:spPr>
            <a:xfrm>
              <a:off x="7805155" y="5831224"/>
              <a:ext cx="1800225" cy="492125"/>
            </a:xfrm>
            <a:prstGeom prst="rect">
              <a:avLst/>
            </a:prstGeom>
          </p:spPr>
          <p:txBody>
            <a:bodyPr>
              <a:spAutoFit/>
            </a:bodyPr>
            <a:lstStyle/>
            <a:p>
              <a:pPr>
                <a:defRPr/>
              </a:pPr>
              <a:r>
                <a:rPr lang="en-GB" sz="1400" b="1" kern="0">
                  <a:solidFill>
                    <a:schemeClr val="accent4"/>
                  </a:solidFill>
                  <a:latin typeface="Arial" panose="020B0604020202020204" pitchFamily="34" charset="0"/>
                  <a:ea typeface="Open Sans" panose="020B0606030504020204" pitchFamily="34" charset="0"/>
                  <a:cs typeface="Arial" panose="020B0604020202020204" pitchFamily="34" charset="0"/>
                </a:rPr>
                <a:t>Ids van der Weij</a:t>
              </a:r>
            </a:p>
            <a:p>
              <a:pPr>
                <a:defRPr/>
              </a:pPr>
              <a:r>
                <a:rPr lang="en-US" sz="1200" kern="0">
                  <a:solidFill>
                    <a:schemeClr val="accent4"/>
                  </a:solidFill>
                  <a:latin typeface="Arial" panose="020B0604020202020204" pitchFamily="34" charset="0"/>
                  <a:ea typeface="Open Sans" panose="020B0606030504020204" pitchFamily="34" charset="0"/>
                  <a:cs typeface="Arial" panose="020B0604020202020204" pitchFamily="34" charset="0"/>
                </a:rPr>
                <a:t>Director</a:t>
              </a:r>
              <a:endParaRPr lang="en-GB" sz="1200" kern="0">
                <a:solidFill>
                  <a:schemeClr val="accent4"/>
                </a:solidFill>
                <a:latin typeface="Arial" panose="020B0604020202020204" pitchFamily="34" charset="0"/>
                <a:ea typeface="Open Sans" panose="020B0606030504020204" pitchFamily="34" charset="0"/>
                <a:cs typeface="Arial" panose="020B0604020202020204" pitchFamily="34" charset="0"/>
              </a:endParaRPr>
            </a:p>
          </p:txBody>
        </p:sp>
      </p:grpSp>
      <p:pic>
        <p:nvPicPr>
          <p:cNvPr id="60" name="Picture 59"/>
          <p:cNvPicPr>
            <a:picLocks noChangeAspect="1"/>
          </p:cNvPicPr>
          <p:nvPr/>
        </p:nvPicPr>
        <p:blipFill rotWithShape="1">
          <a:blip r:embed="rId16"/>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1479692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2406" y="1448603"/>
            <a:ext cx="10712605" cy="4259178"/>
          </a:xfrm>
          <a:prstGeom prst="rect">
            <a:avLst/>
          </a:prstGeom>
          <a:solidFill>
            <a:schemeClr val="accent3">
              <a:lumMod val="60000"/>
              <a:lumOff val="40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2" name="Title 1"/>
          <p:cNvSpPr>
            <a:spLocks noGrp="1"/>
          </p:cNvSpPr>
          <p:nvPr>
            <p:ph type="title"/>
          </p:nvPr>
        </p:nvSpPr>
        <p:spPr/>
        <p:txBody>
          <a:bodyPr/>
          <a:lstStyle/>
          <a:p>
            <a:r>
              <a:rPr lang="en-GB" dirty="0" smtClean="0"/>
              <a:t>alfapump – highly attractive US opportunity</a:t>
            </a:r>
            <a:endParaRPr lang="en-GB" dirty="0"/>
          </a:p>
        </p:txBody>
      </p:sp>
      <p:sp>
        <p:nvSpPr>
          <p:cNvPr id="3" name="Text Placeholder 2"/>
          <p:cNvSpPr>
            <a:spLocks noGrp="1"/>
          </p:cNvSpPr>
          <p:nvPr>
            <p:ph type="body" sz="quarter" idx="14"/>
          </p:nvPr>
        </p:nvSpPr>
        <p:spPr>
          <a:xfrm>
            <a:off x="1128713" y="1503363"/>
            <a:ext cx="10557961" cy="4435475"/>
          </a:xfrm>
        </p:spPr>
        <p:txBody>
          <a:bodyPr/>
          <a:lstStyle/>
          <a:p>
            <a:pPr algn="just"/>
            <a:r>
              <a:rPr lang="en-GB" b="1" dirty="0" smtClean="0">
                <a:solidFill>
                  <a:srgbClr val="005187"/>
                </a:solidFill>
              </a:rPr>
              <a:t>Recurrent and Refractory </a:t>
            </a:r>
            <a:r>
              <a:rPr lang="en-GB" b="1" dirty="0">
                <a:solidFill>
                  <a:srgbClr val="005187"/>
                </a:solidFill>
              </a:rPr>
              <a:t>L</a:t>
            </a:r>
            <a:r>
              <a:rPr lang="en-GB" b="1" dirty="0" smtClean="0">
                <a:solidFill>
                  <a:srgbClr val="005187"/>
                </a:solidFill>
              </a:rPr>
              <a:t>iver Ascites </a:t>
            </a:r>
            <a:r>
              <a:rPr lang="en-GB" dirty="0" smtClean="0"/>
              <a:t>- $2 billion market with 9% CAGR driven by </a:t>
            </a:r>
            <a:r>
              <a:rPr lang="en-GB" dirty="0" smtClean="0"/>
              <a:t>MASH/NASH </a:t>
            </a:r>
            <a:r>
              <a:rPr lang="en-GB" dirty="0" smtClean="0"/>
              <a:t>&amp; alcoholic liver disease</a:t>
            </a:r>
          </a:p>
          <a:p>
            <a:pPr algn="just"/>
            <a:r>
              <a:rPr lang="en-GB" b="1" dirty="0" smtClean="0">
                <a:solidFill>
                  <a:srgbClr val="005187"/>
                </a:solidFill>
              </a:rPr>
              <a:t>Potential to Transform Underserved Market </a:t>
            </a:r>
            <a:r>
              <a:rPr lang="en-GB" dirty="0" smtClean="0"/>
              <a:t>– Clear unmet clinical needs from standard of care that is not defended by commercial player, and no competitive devices in development</a:t>
            </a:r>
          </a:p>
          <a:p>
            <a:pPr algn="just"/>
            <a:r>
              <a:rPr lang="en-GB" b="1" dirty="0" smtClean="0">
                <a:solidFill>
                  <a:srgbClr val="005187"/>
                </a:solidFill>
              </a:rPr>
              <a:t>Strong Clinical Message </a:t>
            </a:r>
            <a:r>
              <a:rPr lang="en-GB" dirty="0" smtClean="0"/>
              <a:t>– POSEIDON pivotal study clearly met efficacy and safety end points</a:t>
            </a:r>
          </a:p>
          <a:p>
            <a:pPr algn="just"/>
            <a:r>
              <a:rPr lang="en-GB" b="1" dirty="0" err="1" smtClean="0">
                <a:solidFill>
                  <a:srgbClr val="005187"/>
                </a:solidFill>
              </a:rPr>
              <a:t>Derisked</a:t>
            </a:r>
            <a:r>
              <a:rPr lang="en-GB" b="1" dirty="0" smtClean="0">
                <a:solidFill>
                  <a:srgbClr val="005187"/>
                </a:solidFill>
              </a:rPr>
              <a:t> Reimbursement </a:t>
            </a:r>
            <a:r>
              <a:rPr lang="en-GB" dirty="0" smtClean="0"/>
              <a:t>– Existing coding, together with NTAP and focus on specialist centers</a:t>
            </a:r>
          </a:p>
          <a:p>
            <a:pPr algn="just"/>
            <a:r>
              <a:rPr lang="en-GB" b="1" dirty="0" smtClean="0">
                <a:solidFill>
                  <a:srgbClr val="005187"/>
                </a:solidFill>
              </a:rPr>
              <a:t>Direct Specialty Sales Model Launching H2 2025 </a:t>
            </a:r>
            <a:r>
              <a:rPr lang="en-GB" dirty="0" smtClean="0"/>
              <a:t>- Small specialty salesforce focused on liver transplant centers</a:t>
            </a:r>
          </a:p>
          <a:p>
            <a:pPr algn="just"/>
            <a:r>
              <a:rPr lang="en-GB" b="1" dirty="0">
                <a:solidFill>
                  <a:srgbClr val="005187"/>
                </a:solidFill>
              </a:rPr>
              <a:t>Positive Market Feedback</a:t>
            </a:r>
            <a:r>
              <a:rPr lang="en-GB" dirty="0">
                <a:solidFill>
                  <a:srgbClr val="005187"/>
                </a:solidFill>
              </a:rPr>
              <a:t> </a:t>
            </a:r>
            <a:r>
              <a:rPr lang="en-GB" dirty="0"/>
              <a:t>– Clear need for improved treatment options from clinicians &amp; patients</a:t>
            </a:r>
          </a:p>
          <a:p>
            <a:pPr algn="just"/>
            <a:r>
              <a:rPr lang="en-GB" b="1" dirty="0" smtClean="0">
                <a:solidFill>
                  <a:srgbClr val="005187"/>
                </a:solidFill>
              </a:rPr>
              <a:t>Platform </a:t>
            </a:r>
            <a:r>
              <a:rPr lang="en-GB" b="1" dirty="0">
                <a:solidFill>
                  <a:srgbClr val="005187"/>
                </a:solidFill>
              </a:rPr>
              <a:t>for Sustained Market Leadership </a:t>
            </a:r>
            <a:r>
              <a:rPr lang="en-GB" dirty="0"/>
              <a:t>– </a:t>
            </a:r>
            <a:r>
              <a:rPr lang="en-GB" dirty="0" smtClean="0"/>
              <a:t>Real long term barriers to direct competitors from PMA </a:t>
            </a:r>
            <a:r>
              <a:rPr lang="en-GB" dirty="0"/>
              <a:t>and FDA Breakthrough Device </a:t>
            </a:r>
            <a:r>
              <a:rPr lang="en-GB" dirty="0" smtClean="0"/>
              <a:t>Designation, plus granted </a:t>
            </a:r>
            <a:r>
              <a:rPr lang="en-GB" dirty="0"/>
              <a:t>IP and extensive </a:t>
            </a:r>
            <a:r>
              <a:rPr lang="en-GB" dirty="0" smtClean="0"/>
              <a:t>know-how</a:t>
            </a:r>
            <a:endParaRPr lang="en-GB" dirty="0"/>
          </a:p>
          <a:p>
            <a:pPr algn="just"/>
            <a:r>
              <a:rPr lang="en-GB" b="1" dirty="0" smtClean="0">
                <a:solidFill>
                  <a:srgbClr val="005187"/>
                </a:solidFill>
              </a:rPr>
              <a:t>Established and Experienced Leadership </a:t>
            </a:r>
            <a:r>
              <a:rPr lang="en-GB" dirty="0" smtClean="0"/>
              <a:t>– </a:t>
            </a:r>
            <a:r>
              <a:rPr lang="en-GB" dirty="0" err="1" smtClean="0"/>
              <a:t>Derisking</a:t>
            </a:r>
            <a:r>
              <a:rPr lang="en-GB" dirty="0" smtClean="0"/>
              <a:t> scale-up &amp; commercial rollout</a:t>
            </a:r>
          </a:p>
        </p:txBody>
      </p:sp>
      <p:sp>
        <p:nvSpPr>
          <p:cNvPr id="4" name="Content Placeholder 3"/>
          <p:cNvSpPr>
            <a:spLocks noGrp="1"/>
          </p:cNvSpPr>
          <p:nvPr>
            <p:ph sz="quarter" idx="13"/>
          </p:nvPr>
        </p:nvSpPr>
        <p:spPr/>
        <p:txBody>
          <a:bodyPr/>
          <a:lstStyle/>
          <a:p>
            <a:r>
              <a:rPr lang="en-GB" dirty="0" smtClean="0"/>
              <a:t>US PMA approval in large and growing market with attractive dynamics and direct specialty sales model</a:t>
            </a:r>
            <a:endParaRPr lang="en-GB" dirty="0"/>
          </a:p>
        </p:txBody>
      </p:sp>
      <p:sp>
        <p:nvSpPr>
          <p:cNvPr id="5" name="Slide Number Placeholder 4"/>
          <p:cNvSpPr>
            <a:spLocks noGrp="1"/>
          </p:cNvSpPr>
          <p:nvPr>
            <p:ph type="sldNum" sz="quarter" idx="17"/>
          </p:nvPr>
        </p:nvSpPr>
        <p:spPr/>
        <p:txBody>
          <a:bodyPr/>
          <a:lstStyle/>
          <a:p>
            <a:pPr>
              <a:defRPr/>
            </a:pPr>
            <a:fld id="{1B5C562C-421F-4A59-8EDA-B9FCCC30ADA0}" type="slidenum">
              <a:rPr lang="en-US" smtClean="0"/>
              <a:pPr>
                <a:defRPr/>
              </a:pPr>
              <a:t>45</a:t>
            </a:fld>
            <a:endParaRPr lang="en-US" dirty="0"/>
          </a:p>
        </p:txBody>
      </p:sp>
      <p:pic>
        <p:nvPicPr>
          <p:cNvPr id="7" name="Picture 6"/>
          <p:cNvPicPr>
            <a:picLocks noChangeAspect="1"/>
          </p:cNvPicPr>
          <p:nvPr/>
        </p:nvPicPr>
        <p:blipFill rotWithShape="1">
          <a:blip r:embed="rId2"/>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41045713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smtClean="0"/>
              <a:t>Q&amp;A</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46</a:t>
            </a:fld>
            <a:endParaRPr lang="en-US" dirty="0"/>
          </a:p>
        </p:txBody>
      </p:sp>
      <p:sp>
        <p:nvSpPr>
          <p:cNvPr id="2" name="Text Placeholder 1"/>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13330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smtClean="0"/>
              <a:t>Thank You</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47</a:t>
            </a:fld>
            <a:endParaRPr lang="en-US" dirty="0"/>
          </a:p>
        </p:txBody>
      </p:sp>
      <p:sp>
        <p:nvSpPr>
          <p:cNvPr id="2" name="Text Placeholder 1"/>
          <p:cNvSpPr>
            <a:spLocks noGrp="1"/>
          </p:cNvSpPr>
          <p:nvPr>
            <p:ph type="body" sz="quarter" idx="11"/>
          </p:nvPr>
        </p:nvSpPr>
        <p:spPr>
          <a:xfrm>
            <a:off x="5602638" y="4389120"/>
            <a:ext cx="5796366" cy="525826"/>
          </a:xfrm>
        </p:spPr>
        <p:txBody>
          <a:bodyPr/>
          <a:lstStyle/>
          <a:p>
            <a:r>
              <a:rPr lang="en-GB" dirty="0" smtClean="0"/>
              <a:t>IR@sequanamedical.com</a:t>
            </a:r>
          </a:p>
          <a:p>
            <a:r>
              <a:rPr lang="en-GB" altLang="en-US" dirty="0" smtClean="0"/>
              <a:t>T</a:t>
            </a:r>
            <a:r>
              <a:rPr lang="en-GB" altLang="en-US" dirty="0"/>
              <a:t>: +32 (0)9 496 17 27 </a:t>
            </a:r>
            <a:endParaRPr lang="en-GB" dirty="0"/>
          </a:p>
        </p:txBody>
      </p:sp>
    </p:spTree>
    <p:extLst>
      <p:ext uri="{BB962C8B-B14F-4D97-AF65-F5344CB8AC3E}">
        <p14:creationId xmlns:p14="http://schemas.microsoft.com/office/powerpoint/2010/main" val="3037279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 Commercial Roll-Out of alfapump®</a:t>
            </a:r>
            <a:endParaRPr lang="en-GB" dirty="0"/>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186677222"/>
              </p:ext>
            </p:extLst>
          </p:nvPr>
        </p:nvGraphicFramePr>
        <p:xfrm>
          <a:off x="1102406" y="1126424"/>
          <a:ext cx="10426700" cy="4577080"/>
        </p:xfrm>
        <a:graphic>
          <a:graphicData uri="http://schemas.openxmlformats.org/drawingml/2006/table">
            <a:tbl>
              <a:tblPr firstRow="1" bandRow="1">
                <a:tableStyleId>{5C22544A-7EE6-4342-B048-85BDC9FD1C3A}</a:tableStyleId>
              </a:tblPr>
              <a:tblGrid>
                <a:gridCol w="6741025">
                  <a:extLst>
                    <a:ext uri="{9D8B030D-6E8A-4147-A177-3AD203B41FA5}">
                      <a16:colId xmlns:a16="http://schemas.microsoft.com/office/drawing/2014/main" val="3128266028"/>
                    </a:ext>
                  </a:extLst>
                </a:gridCol>
                <a:gridCol w="3685675">
                  <a:extLst>
                    <a:ext uri="{9D8B030D-6E8A-4147-A177-3AD203B41FA5}">
                      <a16:colId xmlns:a16="http://schemas.microsoft.com/office/drawing/2014/main" val="3475365628"/>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64450134"/>
                  </a:ext>
                </a:extLst>
              </a:tr>
              <a:tr h="370840">
                <a:tc>
                  <a:txBody>
                    <a:bodyPr/>
                    <a:lstStyle/>
                    <a:p>
                      <a:r>
                        <a:rPr lang="en-GB" dirty="0" smtClean="0"/>
                        <a:t>Introduction</a:t>
                      </a:r>
                      <a:endParaRPr lang="en-GB" dirty="0"/>
                    </a:p>
                  </a:txBody>
                  <a:tcPr/>
                </a:tc>
                <a:tc>
                  <a:txBody>
                    <a:bodyPr/>
                    <a:lstStyle/>
                    <a:p>
                      <a:r>
                        <a:rPr lang="en-GB" dirty="0" smtClean="0"/>
                        <a:t>Ian Crosbie, </a:t>
                      </a:r>
                    </a:p>
                    <a:p>
                      <a:r>
                        <a:rPr lang="en-GB" dirty="0" smtClean="0"/>
                        <a:t>CEO</a:t>
                      </a:r>
                      <a:endParaRPr lang="en-GB" dirty="0"/>
                    </a:p>
                  </a:txBody>
                  <a:tcPr/>
                </a:tc>
                <a:extLst>
                  <a:ext uri="{0D108BD9-81ED-4DB2-BD59-A6C34878D82A}">
                    <a16:rowId xmlns:a16="http://schemas.microsoft.com/office/drawing/2014/main" val="1024828329"/>
                  </a:ext>
                </a:extLst>
              </a:tr>
              <a:tr h="370840">
                <a:tc>
                  <a:txBody>
                    <a:bodyPr/>
                    <a:lstStyle/>
                    <a:p>
                      <a:r>
                        <a:rPr lang="en-GB" dirty="0" smtClean="0"/>
                        <a:t>Recurrent</a:t>
                      </a:r>
                      <a:r>
                        <a:rPr lang="en-GB" baseline="0" dirty="0" smtClean="0"/>
                        <a:t> and Refractory </a:t>
                      </a:r>
                      <a:r>
                        <a:rPr lang="en-GB" baseline="0" smtClean="0"/>
                        <a:t>Ascites Due </a:t>
                      </a:r>
                      <a:r>
                        <a:rPr lang="en-GB" baseline="0" dirty="0" smtClean="0"/>
                        <a:t>to Liver Cirrhosis – Overview and treatment overview</a:t>
                      </a:r>
                      <a:endParaRPr lang="en-GB" dirty="0"/>
                    </a:p>
                  </a:txBody>
                  <a:tcPr/>
                </a:tc>
                <a:tc>
                  <a:txBody>
                    <a:bodyPr/>
                    <a:lstStyle/>
                    <a:p>
                      <a:r>
                        <a:rPr lang="en-GB" dirty="0" smtClean="0"/>
                        <a:t>Dr Saab,</a:t>
                      </a:r>
                      <a:r>
                        <a:rPr lang="en-GB" baseline="0" dirty="0" smtClean="0"/>
                        <a:t> </a:t>
                      </a:r>
                    </a:p>
                    <a:p>
                      <a:r>
                        <a:rPr lang="en-GB" baseline="0" dirty="0" smtClean="0"/>
                        <a:t>UCLA</a:t>
                      </a:r>
                      <a:endParaRPr lang="en-GB" dirty="0"/>
                    </a:p>
                  </a:txBody>
                  <a:tcPr/>
                </a:tc>
                <a:extLst>
                  <a:ext uri="{0D108BD9-81ED-4DB2-BD59-A6C34878D82A}">
                    <a16:rowId xmlns:a16="http://schemas.microsoft.com/office/drawing/2014/main" val="1022575884"/>
                  </a:ext>
                </a:extLst>
              </a:tr>
              <a:tr h="370840">
                <a:tc>
                  <a:txBody>
                    <a:bodyPr/>
                    <a:lstStyle/>
                    <a:p>
                      <a:r>
                        <a:rPr lang="en-GB" dirty="0" smtClean="0"/>
                        <a:t>POSEIDON</a:t>
                      </a:r>
                      <a:r>
                        <a:rPr lang="en-GB" baseline="0" dirty="0" smtClean="0"/>
                        <a:t> &amp; Patient Preference Studies </a:t>
                      </a:r>
                      <a:endParaRPr lang="en-GB" dirty="0"/>
                    </a:p>
                  </a:txBody>
                  <a:tcPr/>
                </a:tc>
                <a:tc>
                  <a:txBody>
                    <a:bodyPr/>
                    <a:lstStyle/>
                    <a:p>
                      <a:r>
                        <a:rPr lang="en-GB" dirty="0" smtClean="0"/>
                        <a:t>Dr Gijs Klarenbeek,</a:t>
                      </a:r>
                      <a:r>
                        <a:rPr lang="en-GB" baseline="0" dirty="0" smtClean="0"/>
                        <a:t> </a:t>
                      </a:r>
                    </a:p>
                    <a:p>
                      <a:r>
                        <a:rPr lang="en-GB" baseline="0" dirty="0" smtClean="0"/>
                        <a:t>Chief Medical Officer</a:t>
                      </a:r>
                      <a:endParaRPr lang="en-GB" dirty="0"/>
                    </a:p>
                  </a:txBody>
                  <a:tcPr/>
                </a:tc>
                <a:extLst>
                  <a:ext uri="{0D108BD9-81ED-4DB2-BD59-A6C34878D82A}">
                    <a16:rowId xmlns:a16="http://schemas.microsoft.com/office/drawing/2014/main" val="3670284959"/>
                  </a:ext>
                </a:extLst>
              </a:tr>
              <a:tr h="370840">
                <a:tc>
                  <a:txBody>
                    <a:bodyPr/>
                    <a:lstStyle/>
                    <a:p>
                      <a:r>
                        <a:rPr lang="en-GB" dirty="0" smtClean="0"/>
                        <a:t>What the POSEIDON</a:t>
                      </a:r>
                      <a:r>
                        <a:rPr lang="en-GB" baseline="0" dirty="0" smtClean="0"/>
                        <a:t> results mean for patients and physicians, and experience from the POSEIDON study</a:t>
                      </a:r>
                      <a:endParaRPr lang="en-GB" dirty="0"/>
                    </a:p>
                  </a:txBody>
                  <a:tcPr/>
                </a:tc>
                <a:tc>
                  <a:txBody>
                    <a:bodyPr/>
                    <a:lstStyle/>
                    <a:p>
                      <a:r>
                        <a:rPr lang="en-GB" dirty="0" smtClean="0"/>
                        <a:t>Dr </a:t>
                      </a:r>
                      <a:r>
                        <a:rPr lang="en-GB" dirty="0" err="1" smtClean="0"/>
                        <a:t>Pagadala</a:t>
                      </a:r>
                      <a:r>
                        <a:rPr lang="en-GB" dirty="0" smtClean="0"/>
                        <a:t>, </a:t>
                      </a:r>
                    </a:p>
                    <a:p>
                      <a:r>
                        <a:rPr lang="en-GB" dirty="0" smtClean="0"/>
                        <a:t>Methodist Dallas Medical </a:t>
                      </a:r>
                      <a:r>
                        <a:rPr lang="en-GB" dirty="0" err="1" smtClean="0"/>
                        <a:t>Center</a:t>
                      </a:r>
                      <a:endParaRPr lang="en-GB" dirty="0"/>
                    </a:p>
                  </a:txBody>
                  <a:tcPr/>
                </a:tc>
                <a:extLst>
                  <a:ext uri="{0D108BD9-81ED-4DB2-BD59-A6C34878D82A}">
                    <a16:rowId xmlns:a16="http://schemas.microsoft.com/office/drawing/2014/main" val="1546507809"/>
                  </a:ext>
                </a:extLst>
              </a:tr>
              <a:tr h="370840">
                <a:tc>
                  <a:txBody>
                    <a:bodyPr/>
                    <a:lstStyle/>
                    <a:p>
                      <a:r>
                        <a:rPr lang="en-GB" dirty="0" smtClean="0"/>
                        <a:t>US</a:t>
                      </a:r>
                      <a:r>
                        <a:rPr lang="en-GB" baseline="0" dirty="0" smtClean="0"/>
                        <a:t> market opportunity &amp; Commercial Roll-Out Plans</a:t>
                      </a:r>
                      <a:endParaRPr lang="en-GB" dirty="0"/>
                    </a:p>
                  </a:txBody>
                  <a:tcPr/>
                </a:tc>
                <a:tc>
                  <a:txBody>
                    <a:bodyPr/>
                    <a:lstStyle/>
                    <a:p>
                      <a:r>
                        <a:rPr lang="en-GB" dirty="0" smtClean="0"/>
                        <a:t>Martijn Blom, </a:t>
                      </a:r>
                    </a:p>
                    <a:p>
                      <a:r>
                        <a:rPr lang="en-GB" dirty="0" smtClean="0"/>
                        <a:t>Chief Commercial</a:t>
                      </a:r>
                      <a:r>
                        <a:rPr lang="en-GB" baseline="0" dirty="0" smtClean="0"/>
                        <a:t> Officer</a:t>
                      </a:r>
                      <a:endParaRPr lang="en-GB" dirty="0"/>
                    </a:p>
                  </a:txBody>
                  <a:tcPr/>
                </a:tc>
                <a:extLst>
                  <a:ext uri="{0D108BD9-81ED-4DB2-BD59-A6C34878D82A}">
                    <a16:rowId xmlns:a16="http://schemas.microsoft.com/office/drawing/2014/main" val="172955048"/>
                  </a:ext>
                </a:extLst>
              </a:tr>
              <a:tr h="370840">
                <a:tc>
                  <a:txBody>
                    <a:bodyPr/>
                    <a:lstStyle/>
                    <a:p>
                      <a:r>
                        <a:rPr lang="en-GB" dirty="0" smtClean="0"/>
                        <a:t>Wrap Up</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Ian Crosbie,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CEO</a:t>
                      </a:r>
                    </a:p>
                  </a:txBody>
                  <a:tcPr/>
                </a:tc>
                <a:extLst>
                  <a:ext uri="{0D108BD9-81ED-4DB2-BD59-A6C34878D82A}">
                    <a16:rowId xmlns:a16="http://schemas.microsoft.com/office/drawing/2014/main" val="3110670942"/>
                  </a:ext>
                </a:extLst>
              </a:tr>
              <a:tr h="322897">
                <a:tc>
                  <a:txBody>
                    <a:bodyPr/>
                    <a:lstStyle/>
                    <a:p>
                      <a:r>
                        <a:rPr lang="en-GB" dirty="0" smtClean="0"/>
                        <a:t>Q&amp;A</a:t>
                      </a:r>
                      <a:endParaRPr lang="en-GB" dirty="0"/>
                    </a:p>
                  </a:txBody>
                  <a:tcPr/>
                </a:tc>
                <a:tc>
                  <a:txBody>
                    <a:bodyPr/>
                    <a:lstStyle/>
                    <a:p>
                      <a:r>
                        <a:rPr lang="en-GB" dirty="0" smtClean="0"/>
                        <a:t>All</a:t>
                      </a:r>
                      <a:endParaRPr lang="en-GB" dirty="0"/>
                    </a:p>
                  </a:txBody>
                  <a:tcPr/>
                </a:tc>
                <a:extLst>
                  <a:ext uri="{0D108BD9-81ED-4DB2-BD59-A6C34878D82A}">
                    <a16:rowId xmlns:a16="http://schemas.microsoft.com/office/drawing/2014/main" val="3338559772"/>
                  </a:ext>
                </a:extLst>
              </a:tr>
            </a:tbl>
          </a:graphicData>
        </a:graphic>
      </p:graphicFrame>
      <p:sp>
        <p:nvSpPr>
          <p:cNvPr id="5" name="Slide Number Placeholder 4"/>
          <p:cNvSpPr>
            <a:spLocks noGrp="1"/>
          </p:cNvSpPr>
          <p:nvPr>
            <p:ph type="sldNum" sz="quarter" idx="17"/>
          </p:nvPr>
        </p:nvSpPr>
        <p:spPr/>
        <p:txBody>
          <a:bodyPr/>
          <a:lstStyle/>
          <a:p>
            <a:pPr>
              <a:defRPr/>
            </a:pPr>
            <a:fld id="{1B5C562C-421F-4A59-8EDA-B9FCCC30ADA0}" type="slidenum">
              <a:rPr lang="en-US" smtClean="0"/>
              <a:pPr>
                <a:defRPr/>
              </a:pPr>
              <a:t>5</a:t>
            </a:fld>
            <a:endParaRPr lang="en-US" dirty="0"/>
          </a:p>
        </p:txBody>
      </p:sp>
    </p:spTree>
    <p:extLst>
      <p:ext uri="{BB962C8B-B14F-4D97-AF65-F5344CB8AC3E}">
        <p14:creationId xmlns:p14="http://schemas.microsoft.com/office/powerpoint/2010/main" val="8388099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602638" y="4403558"/>
            <a:ext cx="5796366" cy="511388"/>
          </a:xfrm>
        </p:spPr>
        <p:txBody>
          <a:bodyPr/>
          <a:lstStyle/>
          <a:p>
            <a:r>
              <a:rPr lang="en-GB" dirty="0" smtClean="0"/>
              <a:t>Ian Crosbie, </a:t>
            </a:r>
          </a:p>
          <a:p>
            <a:r>
              <a:rPr lang="en-GB" dirty="0" smtClean="0"/>
              <a:t>CEO</a:t>
            </a:r>
            <a:endParaRPr lang="en-GB" dirty="0"/>
          </a:p>
        </p:txBody>
      </p:sp>
      <p:sp>
        <p:nvSpPr>
          <p:cNvPr id="6" name="Text Placeholder 5"/>
          <p:cNvSpPr>
            <a:spLocks noGrp="1"/>
          </p:cNvSpPr>
          <p:nvPr>
            <p:ph type="body" sz="quarter" idx="10"/>
          </p:nvPr>
        </p:nvSpPr>
        <p:spPr/>
        <p:txBody>
          <a:bodyPr/>
          <a:lstStyle/>
          <a:p>
            <a:r>
              <a:rPr lang="en-GB" dirty="0" smtClean="0"/>
              <a:t>Introduction</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6</a:t>
            </a:fld>
            <a:endParaRPr lang="en-US" dirty="0"/>
          </a:p>
        </p:txBody>
      </p:sp>
    </p:spTree>
    <p:extLst>
      <p:ext uri="{BB962C8B-B14F-4D97-AF65-F5344CB8AC3E}">
        <p14:creationId xmlns:p14="http://schemas.microsoft.com/office/powerpoint/2010/main" val="3037240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11571" t="26169" r="18278" b="28103"/>
          <a:stretch/>
        </p:blipFill>
        <p:spPr>
          <a:xfrm>
            <a:off x="2722822" y="1619095"/>
            <a:ext cx="1201847" cy="782628"/>
          </a:xfrm>
          <a:prstGeom prst="rect">
            <a:avLst/>
          </a:prstGeom>
        </p:spPr>
      </p:pic>
      <p:sp>
        <p:nvSpPr>
          <p:cNvPr id="2" name="Rectangle 1"/>
          <p:cNvSpPr/>
          <p:nvPr/>
        </p:nvSpPr>
        <p:spPr>
          <a:xfrm>
            <a:off x="703912" y="1464713"/>
            <a:ext cx="5280208" cy="4199754"/>
          </a:xfrm>
          <a:prstGeom prst="rect">
            <a:avLst/>
          </a:prstGeom>
          <a:solidFill>
            <a:srgbClr val="00518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l="23862" t="13525" r="22451"/>
          <a:stretch/>
        </p:blipFill>
        <p:spPr>
          <a:xfrm>
            <a:off x="8462809" y="1588194"/>
            <a:ext cx="750770" cy="1208012"/>
          </a:xfrm>
          <a:prstGeom prst="rect">
            <a:avLst/>
          </a:prstGeom>
        </p:spPr>
      </p:pic>
      <p:sp>
        <p:nvSpPr>
          <p:cNvPr id="10" name="Title 9"/>
          <p:cNvSpPr>
            <a:spLocks noGrp="1"/>
          </p:cNvSpPr>
          <p:nvPr>
            <p:ph type="title"/>
          </p:nvPr>
        </p:nvSpPr>
        <p:spPr>
          <a:xfrm>
            <a:off x="1102406" y="452927"/>
            <a:ext cx="11303937" cy="470019"/>
          </a:xfrm>
        </p:spPr>
        <p:txBody>
          <a:bodyPr/>
          <a:lstStyle/>
          <a:p>
            <a:r>
              <a:rPr lang="en-GB" dirty="0" smtClean="0"/>
              <a:t>Focus on alfapump US commercialisation </a:t>
            </a:r>
            <a:endParaRPr lang="en-US" dirty="0"/>
          </a:p>
        </p:txBody>
      </p:sp>
      <p:sp>
        <p:nvSpPr>
          <p:cNvPr id="12" name="Text Placeholder 11"/>
          <p:cNvSpPr>
            <a:spLocks noGrp="1"/>
          </p:cNvSpPr>
          <p:nvPr>
            <p:ph type="body" sz="quarter" idx="14"/>
          </p:nvPr>
        </p:nvSpPr>
        <p:spPr>
          <a:xfrm>
            <a:off x="837517" y="2674599"/>
            <a:ext cx="4972456" cy="1841758"/>
          </a:xfrm>
        </p:spPr>
        <p:txBody>
          <a:bodyPr/>
          <a:lstStyle/>
          <a:p>
            <a:pPr marL="0" indent="0" algn="ctr">
              <a:buNone/>
            </a:pPr>
            <a:r>
              <a:rPr lang="en-GB" dirty="0" smtClean="0">
                <a:solidFill>
                  <a:schemeClr val="accent2"/>
                </a:solidFill>
                <a:latin typeface="Arial Black" panose="020B0A04020102020204" pitchFamily="34" charset="0"/>
              </a:rPr>
              <a:t>alfapump</a:t>
            </a:r>
            <a:endParaRPr lang="en-GB" sz="800" b="1" dirty="0" smtClean="0">
              <a:solidFill>
                <a:schemeClr val="accent2"/>
              </a:solidFill>
              <a:latin typeface="+mn-lt"/>
            </a:endParaRPr>
          </a:p>
          <a:p>
            <a:pPr algn="ctr"/>
            <a:r>
              <a:rPr lang="en-GB" b="1" dirty="0" smtClean="0">
                <a:solidFill>
                  <a:schemeClr val="accent2"/>
                </a:solidFill>
                <a:latin typeface="+mn-lt"/>
              </a:rPr>
              <a:t>US FDA approved device for recurrent &amp; refractory ascites due to liver cirrhosis</a:t>
            </a:r>
          </a:p>
          <a:p>
            <a:pPr algn="ctr"/>
            <a:r>
              <a:rPr lang="en-GB" b="1" dirty="0" smtClean="0">
                <a:solidFill>
                  <a:schemeClr val="accent2"/>
                </a:solidFill>
                <a:latin typeface="+mn-lt"/>
              </a:rPr>
              <a:t>Strategic objective is successful US commercialisation</a:t>
            </a:r>
          </a:p>
          <a:p>
            <a:pPr algn="ctr"/>
            <a:r>
              <a:rPr lang="en-GB" b="1" dirty="0" smtClean="0">
                <a:solidFill>
                  <a:schemeClr val="accent2"/>
                </a:solidFill>
                <a:latin typeface="+mn-lt"/>
              </a:rPr>
              <a:t>Focus of Sequana Medical activities &amp; financing at public company level</a:t>
            </a:r>
            <a:r>
              <a:rPr lang="en-GB" dirty="0" smtClean="0">
                <a:solidFill>
                  <a:schemeClr val="accent2"/>
                </a:solidFill>
                <a:latin typeface="Arial Black" panose="020B0A04020102020204" pitchFamily="34" charset="0"/>
              </a:rPr>
              <a:t> </a:t>
            </a:r>
          </a:p>
        </p:txBody>
      </p:sp>
      <p:sp>
        <p:nvSpPr>
          <p:cNvPr id="11" name="Content Placeholder 10"/>
          <p:cNvSpPr>
            <a:spLocks noGrp="1"/>
          </p:cNvSpPr>
          <p:nvPr>
            <p:ph sz="quarter" idx="13"/>
          </p:nvPr>
        </p:nvSpPr>
        <p:spPr>
          <a:xfrm>
            <a:off x="1127466" y="931388"/>
            <a:ext cx="10723157" cy="333375"/>
          </a:xfrm>
        </p:spPr>
        <p:txBody>
          <a:bodyPr/>
          <a:lstStyle/>
          <a:p>
            <a:r>
              <a:rPr lang="en-US" dirty="0" smtClean="0"/>
              <a:t>Sequana Medical Financing Will be Focused on alfapump® </a:t>
            </a:r>
            <a:r>
              <a:rPr lang="en-US" dirty="0" err="1" smtClean="0"/>
              <a:t>Commercialisation</a:t>
            </a:r>
            <a:r>
              <a:rPr lang="en-US" dirty="0" smtClean="0"/>
              <a:t> in the US</a:t>
            </a:r>
            <a:endParaRPr lang="en-US" dirty="0"/>
          </a:p>
        </p:txBody>
      </p:sp>
      <p:sp>
        <p:nvSpPr>
          <p:cNvPr id="13" name="Text Placeholder 11"/>
          <p:cNvSpPr txBox="1">
            <a:spLocks/>
          </p:cNvSpPr>
          <p:nvPr/>
        </p:nvSpPr>
        <p:spPr bwMode="auto">
          <a:xfrm>
            <a:off x="6147131" y="2610431"/>
            <a:ext cx="521911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lang="en-US" altLang="en-US" sz="1800" kern="1200">
                <a:solidFill>
                  <a:schemeClr val="accent4"/>
                </a:solidFill>
                <a:latin typeface="Arial" panose="020B0604020202020204" pitchFamily="34" charset="0"/>
                <a:ea typeface="Source Sans Pro Light" panose="020B0403030403020204" pitchFamily="34" charset="0"/>
                <a:cs typeface="Source Sans Pro Light" panose="020B0403030403020204" pitchFamily="34" charset="0"/>
              </a:defRPr>
            </a:lvl1pPr>
            <a:lvl2pPr marL="444500" indent="-179388" algn="l" rtl="0" eaLnBrk="0" fontAlgn="base" hangingPunct="0">
              <a:lnSpc>
                <a:spcPct val="90000"/>
              </a:lnSpc>
              <a:spcBef>
                <a:spcPts val="500"/>
              </a:spcBef>
              <a:spcAft>
                <a:spcPct val="0"/>
              </a:spcAft>
              <a:buFont typeface="Arial" panose="020B0604020202020204" pitchFamily="34" charset="0"/>
              <a:buChar char="•"/>
              <a:defRPr lang="en-US" altLang="en-US" sz="1600" kern="1200">
                <a:solidFill>
                  <a:schemeClr val="accent4"/>
                </a:solidFill>
                <a:latin typeface="Arial" panose="020B0604020202020204" pitchFamily="34" charset="0"/>
                <a:ea typeface="Source Sans Pro Light" panose="020B0403030403020204" pitchFamily="34" charset="0"/>
                <a:cs typeface="Source Sans Pro Light" panose="020B0403030403020204" pitchFamily="34" charset="0"/>
              </a:defRPr>
            </a:lvl2pPr>
            <a:lvl3pPr marL="623888" indent="-179388" algn="l" rtl="0" eaLnBrk="0" fontAlgn="base" hangingPunct="0">
              <a:lnSpc>
                <a:spcPct val="90000"/>
              </a:lnSpc>
              <a:spcBef>
                <a:spcPts val="500"/>
              </a:spcBef>
              <a:spcAft>
                <a:spcPct val="0"/>
              </a:spcAft>
              <a:buFont typeface="Arial" panose="020B0604020202020204" pitchFamily="34" charset="0"/>
              <a:buChar char="•"/>
              <a:defRPr lang="en-US" altLang="en-US" sz="1400" kern="1200">
                <a:solidFill>
                  <a:schemeClr val="accent4"/>
                </a:solidFill>
                <a:latin typeface="Arial" panose="020B0604020202020204" pitchFamily="34" charset="0"/>
                <a:ea typeface="Source Sans Pro Light" panose="020B0403030403020204" pitchFamily="34" charset="0"/>
                <a:cs typeface="Source Sans Pro Light" panose="020B0403030403020204" pitchFamily="34" charset="0"/>
              </a:defRPr>
            </a:lvl3pPr>
            <a:lvl4pPr marL="803275" indent="-179388" algn="l" rtl="0" eaLnBrk="0" fontAlgn="base" hangingPunct="0">
              <a:lnSpc>
                <a:spcPct val="90000"/>
              </a:lnSpc>
              <a:spcBef>
                <a:spcPts val="500"/>
              </a:spcBef>
              <a:spcAft>
                <a:spcPct val="0"/>
              </a:spcAft>
              <a:buFont typeface="Arial" panose="020B0604020202020204" pitchFamily="34" charset="0"/>
              <a:buChar char="•"/>
              <a:defRPr lang="en-US" altLang="en-US" sz="1200" kern="1200">
                <a:solidFill>
                  <a:schemeClr val="accent4"/>
                </a:solidFill>
                <a:latin typeface="Arial" panose="020B0604020202020204" pitchFamily="34" charset="0"/>
                <a:ea typeface="Source Sans Pro Light" panose="020B0403030403020204" pitchFamily="34" charset="0"/>
                <a:cs typeface="Source Sans Pro Light" panose="020B0403030403020204" pitchFamily="34" charset="0"/>
              </a:defRPr>
            </a:lvl4pPr>
            <a:lvl5pPr marL="982663" indent="-179388" algn="l" rtl="0" eaLnBrk="0" fontAlgn="base" hangingPunct="0">
              <a:lnSpc>
                <a:spcPct val="90000"/>
              </a:lnSpc>
              <a:spcBef>
                <a:spcPts val="500"/>
              </a:spcBef>
              <a:spcAft>
                <a:spcPct val="0"/>
              </a:spcAft>
              <a:buFont typeface="Arial" panose="020B0604020202020204" pitchFamily="34" charset="0"/>
              <a:buChar char="•"/>
              <a:defRPr lang="en-US" altLang="en-US" sz="1200" kern="1200">
                <a:solidFill>
                  <a:schemeClr val="accent4"/>
                </a:solidFill>
                <a:latin typeface="Arial" panose="020B0604020202020204" pitchFamily="34" charset="0"/>
                <a:ea typeface="Source Sans Pro Light" panose="020B0403030403020204" pitchFamily="34" charset="0"/>
                <a:cs typeface="Source Sans Pro Light" panose="020B04030304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smtClean="0">
                <a:solidFill>
                  <a:schemeClr val="accent6"/>
                </a:solidFill>
                <a:latin typeface="Arial Black" panose="020B0A04020102020204" pitchFamily="34" charset="0"/>
              </a:rPr>
              <a:t>DSR</a:t>
            </a:r>
            <a:endParaRPr lang="en-GB" sz="800" dirty="0" smtClean="0">
              <a:solidFill>
                <a:schemeClr val="accent6"/>
              </a:solidFill>
              <a:latin typeface="Arial Black" panose="020B0A04020102020204" pitchFamily="34" charset="0"/>
            </a:endParaRPr>
          </a:p>
          <a:p>
            <a:pPr algn="ctr"/>
            <a:r>
              <a:rPr lang="en-GB" b="1" dirty="0" smtClean="0">
                <a:solidFill>
                  <a:schemeClr val="accent6"/>
                </a:solidFill>
                <a:latin typeface="+mn-lt"/>
              </a:rPr>
              <a:t>Drug development program for </a:t>
            </a:r>
            <a:r>
              <a:rPr lang="en-GB" b="1" dirty="0" err="1" smtClean="0">
                <a:solidFill>
                  <a:schemeClr val="accent6"/>
                </a:solidFill>
                <a:latin typeface="+mn-lt"/>
              </a:rPr>
              <a:t>cardiorenal</a:t>
            </a:r>
            <a:r>
              <a:rPr lang="en-GB" b="1" dirty="0" smtClean="0">
                <a:solidFill>
                  <a:schemeClr val="accent6"/>
                </a:solidFill>
                <a:latin typeface="+mn-lt"/>
              </a:rPr>
              <a:t> syndrome &amp; diuretic resistance in heart failure</a:t>
            </a:r>
          </a:p>
          <a:p>
            <a:pPr algn="ctr"/>
            <a:r>
              <a:rPr lang="en-GB" b="1" dirty="0" smtClean="0">
                <a:solidFill>
                  <a:schemeClr val="accent6"/>
                </a:solidFill>
                <a:latin typeface="+mn-lt"/>
              </a:rPr>
              <a:t>Clinical proof of concept published in European Journal of Heart Failure</a:t>
            </a:r>
          </a:p>
          <a:p>
            <a:pPr marL="179388" lvl="1" algn="ctr">
              <a:spcBef>
                <a:spcPts val="1000"/>
              </a:spcBef>
              <a:spcAft>
                <a:spcPts val="0"/>
              </a:spcAft>
              <a:buClr>
                <a:schemeClr val="accent6"/>
              </a:buClr>
              <a:defRPr/>
            </a:pPr>
            <a:r>
              <a:rPr lang="en-GB" altLang="en-US" sz="1800" b="1" dirty="0" smtClean="0">
                <a:solidFill>
                  <a:schemeClr val="accent6"/>
                </a:solidFill>
                <a:latin typeface="+mn-lt"/>
              </a:rPr>
              <a:t>100% owned subsidiary (“DSR Co”)</a:t>
            </a:r>
          </a:p>
          <a:p>
            <a:pPr marL="179388" lvl="1" algn="ctr">
              <a:spcBef>
                <a:spcPts val="1000"/>
              </a:spcBef>
              <a:spcAft>
                <a:spcPts val="0"/>
              </a:spcAft>
              <a:buClr>
                <a:schemeClr val="accent6"/>
              </a:buClr>
              <a:defRPr/>
            </a:pPr>
            <a:r>
              <a:rPr lang="en-GB" altLang="en-US" sz="1800" b="1" dirty="0" smtClean="0">
                <a:solidFill>
                  <a:schemeClr val="accent6"/>
                </a:solidFill>
                <a:latin typeface="+mn-lt"/>
              </a:rPr>
              <a:t>Future financing planned through private financing at DSR Co level</a:t>
            </a:r>
            <a:endParaRPr lang="en-US" altLang="en-US" sz="1800" b="1" dirty="0" smtClean="0">
              <a:solidFill>
                <a:schemeClr val="accent6"/>
              </a:solidFill>
              <a:latin typeface="+mn-lt"/>
            </a:endParaRPr>
          </a:p>
          <a:p>
            <a:endParaRPr lang="en-GB" sz="1600" dirty="0">
              <a:solidFill>
                <a:schemeClr val="accent6"/>
              </a:solidFill>
              <a:latin typeface="+mj-lt"/>
            </a:endParaRPr>
          </a:p>
        </p:txBody>
      </p:sp>
      <p:sp>
        <p:nvSpPr>
          <p:cNvPr id="18" name="Slide Number Placeholder 4"/>
          <p:cNvSpPr>
            <a:spLocks noGrp="1"/>
          </p:cNvSpPr>
          <p:nvPr>
            <p:ph type="sldNum" sz="quarter" idx="17"/>
          </p:nvPr>
        </p:nvSpPr>
        <p:spPr>
          <a:xfrm>
            <a:off x="9020175" y="6321425"/>
            <a:ext cx="2743200" cy="365125"/>
          </a:xfrm>
        </p:spPr>
        <p:txBody>
          <a:bodyPr/>
          <a:lstStyle/>
          <a:p>
            <a:pPr>
              <a:defRPr/>
            </a:pPr>
            <a:fld id="{1B5C562C-421F-4A59-8EDA-B9FCCC30ADA0}" type="slidenum">
              <a:rPr lang="en-US" smtClean="0"/>
              <a:pPr>
                <a:defRPr/>
              </a:pPr>
              <a:t>7</a:t>
            </a:fld>
            <a:endParaRPr lang="en-US" dirty="0"/>
          </a:p>
        </p:txBody>
      </p:sp>
      <p:sp>
        <p:nvSpPr>
          <p:cNvPr id="19" name="Rectangle 18"/>
          <p:cNvSpPr/>
          <p:nvPr/>
        </p:nvSpPr>
        <p:spPr>
          <a:xfrm>
            <a:off x="6147131" y="1464713"/>
            <a:ext cx="5382126" cy="4199754"/>
          </a:xfrm>
          <a:prstGeom prst="rect">
            <a:avLst/>
          </a:prstGeom>
          <a:solidFill>
            <a:srgbClr val="00518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77625" y="1464713"/>
            <a:ext cx="5292241" cy="4166066"/>
          </a:xfrm>
          <a:prstGeom prst="rect">
            <a:avLst/>
          </a:prstGeom>
          <a:noFill/>
          <a:ln w="76200">
            <a:solidFill>
              <a:srgbClr val="005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921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2406" y="1448603"/>
            <a:ext cx="10712605" cy="4259178"/>
          </a:xfrm>
          <a:prstGeom prst="rect">
            <a:avLst/>
          </a:prstGeom>
          <a:solidFill>
            <a:schemeClr val="accent3">
              <a:lumMod val="60000"/>
              <a:lumOff val="40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2" name="Title 1"/>
          <p:cNvSpPr>
            <a:spLocks noGrp="1"/>
          </p:cNvSpPr>
          <p:nvPr>
            <p:ph type="title"/>
          </p:nvPr>
        </p:nvSpPr>
        <p:spPr/>
        <p:txBody>
          <a:bodyPr/>
          <a:lstStyle/>
          <a:p>
            <a:r>
              <a:rPr lang="en-GB" dirty="0" smtClean="0"/>
              <a:t>alfapump – highly attractive US opportunity</a:t>
            </a:r>
            <a:endParaRPr lang="en-GB" dirty="0"/>
          </a:p>
        </p:txBody>
      </p:sp>
      <p:sp>
        <p:nvSpPr>
          <p:cNvPr id="3" name="Text Placeholder 2"/>
          <p:cNvSpPr>
            <a:spLocks noGrp="1"/>
          </p:cNvSpPr>
          <p:nvPr>
            <p:ph type="body" sz="quarter" idx="14"/>
          </p:nvPr>
        </p:nvSpPr>
        <p:spPr>
          <a:xfrm>
            <a:off x="1128713" y="1503363"/>
            <a:ext cx="10557961" cy="4435475"/>
          </a:xfrm>
        </p:spPr>
        <p:txBody>
          <a:bodyPr/>
          <a:lstStyle/>
          <a:p>
            <a:pPr algn="just"/>
            <a:r>
              <a:rPr lang="en-GB" b="1" dirty="0" smtClean="0">
                <a:solidFill>
                  <a:srgbClr val="005187"/>
                </a:solidFill>
              </a:rPr>
              <a:t>Recurrent and Refractory </a:t>
            </a:r>
            <a:r>
              <a:rPr lang="en-GB" b="1" dirty="0">
                <a:solidFill>
                  <a:srgbClr val="005187"/>
                </a:solidFill>
              </a:rPr>
              <a:t>L</a:t>
            </a:r>
            <a:r>
              <a:rPr lang="en-GB" b="1" dirty="0" smtClean="0">
                <a:solidFill>
                  <a:srgbClr val="005187"/>
                </a:solidFill>
              </a:rPr>
              <a:t>iver Ascites </a:t>
            </a:r>
            <a:r>
              <a:rPr lang="en-GB" dirty="0" smtClean="0"/>
              <a:t>- $2 billion market with 9% CAGR driven by </a:t>
            </a:r>
            <a:r>
              <a:rPr lang="en-GB" dirty="0" smtClean="0"/>
              <a:t>MASH/NASH </a:t>
            </a:r>
            <a:r>
              <a:rPr lang="en-GB" dirty="0" smtClean="0"/>
              <a:t>&amp; alcoholic liver disease</a:t>
            </a:r>
          </a:p>
          <a:p>
            <a:pPr algn="just"/>
            <a:r>
              <a:rPr lang="en-GB" b="1" dirty="0" smtClean="0">
                <a:solidFill>
                  <a:srgbClr val="005187"/>
                </a:solidFill>
              </a:rPr>
              <a:t>Potential to Transform Underserved Market </a:t>
            </a:r>
            <a:r>
              <a:rPr lang="en-GB" dirty="0" smtClean="0"/>
              <a:t>– Clear unmet clinical needs from standard of care that is not defended by commercial player, and no competitive devices in development</a:t>
            </a:r>
          </a:p>
          <a:p>
            <a:pPr algn="just"/>
            <a:r>
              <a:rPr lang="en-GB" b="1" dirty="0" smtClean="0">
                <a:solidFill>
                  <a:srgbClr val="005187"/>
                </a:solidFill>
              </a:rPr>
              <a:t>Strong Clinical Message </a:t>
            </a:r>
            <a:r>
              <a:rPr lang="en-GB" dirty="0" smtClean="0"/>
              <a:t>– POSEIDON pivotal study clearly met efficacy and safety end points</a:t>
            </a:r>
          </a:p>
          <a:p>
            <a:pPr algn="just"/>
            <a:r>
              <a:rPr lang="en-GB" b="1" dirty="0" err="1" smtClean="0">
                <a:solidFill>
                  <a:srgbClr val="005187"/>
                </a:solidFill>
              </a:rPr>
              <a:t>Derisked</a:t>
            </a:r>
            <a:r>
              <a:rPr lang="en-GB" b="1" dirty="0" smtClean="0">
                <a:solidFill>
                  <a:srgbClr val="005187"/>
                </a:solidFill>
              </a:rPr>
              <a:t> Reimbursement </a:t>
            </a:r>
            <a:r>
              <a:rPr lang="en-GB" dirty="0" smtClean="0"/>
              <a:t>– Existing coding, together with NTAP and focus on specialist centers</a:t>
            </a:r>
          </a:p>
          <a:p>
            <a:pPr algn="just"/>
            <a:r>
              <a:rPr lang="en-GB" b="1" dirty="0" smtClean="0">
                <a:solidFill>
                  <a:srgbClr val="005187"/>
                </a:solidFill>
              </a:rPr>
              <a:t>Direct Specialty Sales Model Launching H2 2025 </a:t>
            </a:r>
            <a:r>
              <a:rPr lang="en-GB" dirty="0" smtClean="0"/>
              <a:t>- Small specialty salesforce focused on liver transplant centers</a:t>
            </a:r>
          </a:p>
          <a:p>
            <a:pPr algn="just"/>
            <a:r>
              <a:rPr lang="en-GB" b="1" dirty="0">
                <a:solidFill>
                  <a:srgbClr val="005187"/>
                </a:solidFill>
              </a:rPr>
              <a:t>Positive Market Feedback</a:t>
            </a:r>
            <a:r>
              <a:rPr lang="en-GB" dirty="0">
                <a:solidFill>
                  <a:srgbClr val="005187"/>
                </a:solidFill>
              </a:rPr>
              <a:t> </a:t>
            </a:r>
            <a:r>
              <a:rPr lang="en-GB" dirty="0"/>
              <a:t>– Clear need for improved treatment options from clinicians &amp; patients</a:t>
            </a:r>
          </a:p>
          <a:p>
            <a:pPr algn="just"/>
            <a:r>
              <a:rPr lang="en-GB" b="1" dirty="0" smtClean="0">
                <a:solidFill>
                  <a:srgbClr val="005187"/>
                </a:solidFill>
              </a:rPr>
              <a:t>Platform </a:t>
            </a:r>
            <a:r>
              <a:rPr lang="en-GB" b="1" dirty="0">
                <a:solidFill>
                  <a:srgbClr val="005187"/>
                </a:solidFill>
              </a:rPr>
              <a:t>for Sustained Market Leadership </a:t>
            </a:r>
            <a:r>
              <a:rPr lang="en-GB" dirty="0"/>
              <a:t>– </a:t>
            </a:r>
            <a:r>
              <a:rPr lang="en-GB" dirty="0" smtClean="0"/>
              <a:t>Real long term barriers to direct competitors from PMA </a:t>
            </a:r>
            <a:r>
              <a:rPr lang="en-GB" dirty="0"/>
              <a:t>and FDA Breakthrough Device </a:t>
            </a:r>
            <a:r>
              <a:rPr lang="en-GB" dirty="0" smtClean="0"/>
              <a:t>Designation, plus granted </a:t>
            </a:r>
            <a:r>
              <a:rPr lang="en-GB" dirty="0"/>
              <a:t>IP and extensive </a:t>
            </a:r>
            <a:r>
              <a:rPr lang="en-GB" dirty="0" smtClean="0"/>
              <a:t>know-how</a:t>
            </a:r>
            <a:endParaRPr lang="en-GB" dirty="0"/>
          </a:p>
          <a:p>
            <a:pPr algn="just"/>
            <a:r>
              <a:rPr lang="en-GB" b="1" dirty="0" smtClean="0">
                <a:solidFill>
                  <a:srgbClr val="005187"/>
                </a:solidFill>
              </a:rPr>
              <a:t>Established and Experienced Leadership </a:t>
            </a:r>
            <a:r>
              <a:rPr lang="en-GB" dirty="0" smtClean="0"/>
              <a:t>– </a:t>
            </a:r>
            <a:r>
              <a:rPr lang="en-GB" dirty="0" err="1" smtClean="0"/>
              <a:t>Derisking</a:t>
            </a:r>
            <a:r>
              <a:rPr lang="en-GB" dirty="0" smtClean="0"/>
              <a:t> scale-up &amp; commercial rollout</a:t>
            </a:r>
          </a:p>
        </p:txBody>
      </p:sp>
      <p:sp>
        <p:nvSpPr>
          <p:cNvPr id="4" name="Content Placeholder 3"/>
          <p:cNvSpPr>
            <a:spLocks noGrp="1"/>
          </p:cNvSpPr>
          <p:nvPr>
            <p:ph sz="quarter" idx="13"/>
          </p:nvPr>
        </p:nvSpPr>
        <p:spPr/>
        <p:txBody>
          <a:bodyPr/>
          <a:lstStyle/>
          <a:p>
            <a:r>
              <a:rPr lang="en-GB" dirty="0" smtClean="0"/>
              <a:t>US PMA approval in large and growing market with attractive dynamics and direct specialty sales model</a:t>
            </a:r>
            <a:endParaRPr lang="en-GB" dirty="0"/>
          </a:p>
        </p:txBody>
      </p:sp>
      <p:sp>
        <p:nvSpPr>
          <p:cNvPr id="5" name="Slide Number Placeholder 4"/>
          <p:cNvSpPr>
            <a:spLocks noGrp="1"/>
          </p:cNvSpPr>
          <p:nvPr>
            <p:ph type="sldNum" sz="quarter" idx="17"/>
          </p:nvPr>
        </p:nvSpPr>
        <p:spPr/>
        <p:txBody>
          <a:bodyPr/>
          <a:lstStyle/>
          <a:p>
            <a:pPr>
              <a:defRPr/>
            </a:pPr>
            <a:fld id="{1B5C562C-421F-4A59-8EDA-B9FCCC30ADA0}" type="slidenum">
              <a:rPr lang="en-US" smtClean="0"/>
              <a:pPr>
                <a:defRPr/>
              </a:pPr>
              <a:t>8</a:t>
            </a:fld>
            <a:endParaRPr lang="en-US" dirty="0"/>
          </a:p>
        </p:txBody>
      </p:sp>
      <p:pic>
        <p:nvPicPr>
          <p:cNvPr id="7" name="Picture 6"/>
          <p:cNvPicPr>
            <a:picLocks noChangeAspect="1"/>
          </p:cNvPicPr>
          <p:nvPr/>
        </p:nvPicPr>
        <p:blipFill rotWithShape="1">
          <a:blip r:embed="rId2"/>
          <a:srcRect l="11571" t="19959" r="13222" b="16821"/>
          <a:stretch/>
        </p:blipFill>
        <p:spPr>
          <a:xfrm>
            <a:off x="195944" y="120454"/>
            <a:ext cx="906462" cy="761196"/>
          </a:xfrm>
          <a:prstGeom prst="rect">
            <a:avLst/>
          </a:prstGeom>
        </p:spPr>
      </p:pic>
    </p:spTree>
    <p:extLst>
      <p:ext uri="{BB962C8B-B14F-4D97-AF65-F5344CB8AC3E}">
        <p14:creationId xmlns:p14="http://schemas.microsoft.com/office/powerpoint/2010/main" val="2586952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725" y="452438"/>
            <a:ext cx="10958730" cy="469900"/>
          </a:xfrm>
        </p:spPr>
        <p:txBody>
          <a:bodyPr/>
          <a:lstStyle/>
          <a:p>
            <a:r>
              <a:rPr lang="en-US" dirty="0" smtClean="0">
                <a:solidFill>
                  <a:srgbClr val="005187"/>
                </a:solidFill>
              </a:rPr>
              <a:t>US Approval Received</a:t>
            </a:r>
            <a:r>
              <a:rPr lang="en-US" baseline="30000" dirty="0" smtClean="0">
                <a:solidFill>
                  <a:srgbClr val="005187"/>
                </a:solidFill>
              </a:rPr>
              <a:t>(1) </a:t>
            </a:r>
            <a:r>
              <a:rPr lang="en-US" dirty="0" smtClean="0">
                <a:solidFill>
                  <a:srgbClr val="005187"/>
                </a:solidFill>
              </a:rPr>
              <a:t>– US Launch Planned for H2 25</a:t>
            </a:r>
            <a:endParaRPr lang="en-US" dirty="0">
              <a:solidFill>
                <a:srgbClr val="005187"/>
              </a:solidFill>
            </a:endParaRPr>
          </a:p>
        </p:txBody>
      </p:sp>
      <p:sp>
        <p:nvSpPr>
          <p:cNvPr id="6" name="Content Placeholder 5"/>
          <p:cNvSpPr>
            <a:spLocks noGrp="1"/>
          </p:cNvSpPr>
          <p:nvPr>
            <p:ph sz="quarter" idx="13"/>
          </p:nvPr>
        </p:nvSpPr>
        <p:spPr/>
        <p:txBody>
          <a:bodyPr/>
          <a:lstStyle/>
          <a:p>
            <a:r>
              <a:rPr lang="en-GB" dirty="0" smtClean="0"/>
              <a:t>Broad Indication for Use, Minimal Contraindications and No Post Approval Study Requirements</a:t>
            </a:r>
            <a:endParaRPr lang="en-GB" dirty="0"/>
          </a:p>
        </p:txBody>
      </p:sp>
      <p:sp>
        <p:nvSpPr>
          <p:cNvPr id="5" name="Slide Number Placeholder 4"/>
          <p:cNvSpPr>
            <a:spLocks noGrp="1"/>
          </p:cNvSpPr>
          <p:nvPr>
            <p:ph type="sldNum" sz="quarter" idx="4294967295"/>
          </p:nvPr>
        </p:nvSpPr>
        <p:spPr>
          <a:xfrm>
            <a:off x="9448800" y="6321425"/>
            <a:ext cx="2743200" cy="365125"/>
          </a:xfrm>
        </p:spPr>
        <p:txBody>
          <a:bodyPr/>
          <a:lstStyle/>
          <a:p>
            <a:pPr>
              <a:defRPr/>
            </a:pPr>
            <a:fld id="{1B5C562C-421F-4A59-8EDA-B9FCCC30ADA0}" type="slidenum">
              <a:rPr lang="en-US" smtClean="0"/>
              <a:pPr>
                <a:defRPr/>
              </a:pPr>
              <a:t>9</a:t>
            </a:fld>
            <a:endParaRPr lang="en-US" dirty="0"/>
          </a:p>
        </p:txBody>
      </p:sp>
      <p:pic>
        <p:nvPicPr>
          <p:cNvPr id="10" name="Picture 9"/>
          <p:cNvPicPr>
            <a:picLocks noChangeAspect="1"/>
          </p:cNvPicPr>
          <p:nvPr/>
        </p:nvPicPr>
        <p:blipFill rotWithShape="1">
          <a:blip r:embed="rId3"/>
          <a:srcRect l="11571" t="19959" r="13222" b="16821"/>
          <a:stretch/>
        </p:blipFill>
        <p:spPr>
          <a:xfrm>
            <a:off x="195944" y="120454"/>
            <a:ext cx="906462" cy="761196"/>
          </a:xfrm>
          <a:prstGeom prst="rect">
            <a:avLst/>
          </a:prstGeom>
        </p:spPr>
      </p:pic>
      <p:sp>
        <p:nvSpPr>
          <p:cNvPr id="11" name="Rectangle: Rounded Corners 2">
            <a:extLst>
              <a:ext uri="{FF2B5EF4-FFF2-40B4-BE49-F238E27FC236}">
                <a16:creationId xmlns:a16="http://schemas.microsoft.com/office/drawing/2014/main" id="{29E7DEB6-6127-ADF2-FC98-49953033DA85}"/>
              </a:ext>
            </a:extLst>
          </p:cNvPr>
          <p:cNvSpPr/>
          <p:nvPr/>
        </p:nvSpPr>
        <p:spPr>
          <a:xfrm>
            <a:off x="763328" y="1554196"/>
            <a:ext cx="10665341" cy="24443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lumMod val="65000"/>
                    <a:lumOff val="35000"/>
                  </a:schemeClr>
                </a:solidFill>
                <a:effectLst/>
                <a:latin typeface="+mj-lt"/>
                <a:ea typeface="Calibri" panose="020F0502020204030204" pitchFamily="34" charset="0"/>
              </a:rPr>
              <a:t>The </a:t>
            </a:r>
            <a:r>
              <a:rPr lang="en-US" sz="2400" b="1" i="1" dirty="0" err="1" smtClean="0">
                <a:solidFill>
                  <a:schemeClr val="tx1">
                    <a:lumMod val="65000"/>
                    <a:lumOff val="35000"/>
                  </a:schemeClr>
                </a:solidFill>
                <a:effectLst/>
                <a:latin typeface="+mj-lt"/>
                <a:ea typeface="Calibri" panose="020F0502020204030204" pitchFamily="34" charset="0"/>
              </a:rPr>
              <a:t>alfa</a:t>
            </a:r>
            <a:r>
              <a:rPr lang="en-US" sz="2400" i="1" dirty="0" err="1" smtClean="0">
                <a:solidFill>
                  <a:schemeClr val="tx1">
                    <a:lumMod val="65000"/>
                    <a:lumOff val="35000"/>
                  </a:schemeClr>
                </a:solidFill>
                <a:effectLst/>
                <a:latin typeface="+mj-lt"/>
                <a:ea typeface="Calibri" panose="020F0502020204030204" pitchFamily="34" charset="0"/>
              </a:rPr>
              <a:t>pump</a:t>
            </a:r>
            <a:r>
              <a:rPr lang="en-US" sz="2400" i="1" baseline="30000" dirty="0" smtClean="0">
                <a:solidFill>
                  <a:schemeClr val="tx1">
                    <a:lumMod val="65000"/>
                    <a:lumOff val="35000"/>
                  </a:schemeClr>
                </a:solidFill>
                <a:effectLst/>
                <a:latin typeface="+mj-lt"/>
                <a:ea typeface="Calibri" panose="020F0502020204030204" pitchFamily="34" charset="0"/>
              </a:rPr>
              <a:t>®</a:t>
            </a:r>
            <a:r>
              <a:rPr lang="en-US" sz="2400" i="1" dirty="0" smtClean="0">
                <a:solidFill>
                  <a:schemeClr val="tx1">
                    <a:lumMod val="65000"/>
                    <a:lumOff val="35000"/>
                  </a:schemeClr>
                </a:solidFill>
                <a:effectLst/>
                <a:latin typeface="+mj-lt"/>
                <a:ea typeface="Calibri" panose="020F0502020204030204" pitchFamily="34" charset="0"/>
              </a:rPr>
              <a:t> </a:t>
            </a:r>
            <a:r>
              <a:rPr lang="en-US" sz="2400" i="1" dirty="0">
                <a:solidFill>
                  <a:schemeClr val="tx1">
                    <a:lumMod val="65000"/>
                    <a:lumOff val="35000"/>
                  </a:schemeClr>
                </a:solidFill>
                <a:effectLst/>
                <a:latin typeface="+mj-lt"/>
                <a:ea typeface="Calibri" panose="020F0502020204030204" pitchFamily="34" charset="0"/>
              </a:rPr>
              <a:t>system is intended for single patient use only in adult patients with refractory or recurrent ascites due to liver cirrhosis. </a:t>
            </a:r>
            <a:endParaRPr lang="en-US" sz="2400" i="1" dirty="0" smtClean="0">
              <a:solidFill>
                <a:schemeClr val="tx1">
                  <a:lumMod val="65000"/>
                  <a:lumOff val="35000"/>
                </a:schemeClr>
              </a:solidFill>
              <a:effectLst/>
              <a:latin typeface="+mj-lt"/>
              <a:ea typeface="Calibri" panose="020F0502020204030204" pitchFamily="34" charset="0"/>
            </a:endParaRPr>
          </a:p>
          <a:p>
            <a:pPr algn="ctr"/>
            <a:endParaRPr lang="en-US" sz="2400" i="1" dirty="0" smtClean="0">
              <a:solidFill>
                <a:schemeClr val="tx1">
                  <a:lumMod val="65000"/>
                  <a:lumOff val="35000"/>
                </a:schemeClr>
              </a:solidFill>
              <a:effectLst/>
              <a:latin typeface="+mj-lt"/>
              <a:ea typeface="Calibri" panose="020F0502020204030204" pitchFamily="34" charset="0"/>
            </a:endParaRPr>
          </a:p>
          <a:p>
            <a:pPr algn="ctr"/>
            <a:r>
              <a:rPr lang="en-US" sz="2400" i="1" dirty="0" smtClean="0">
                <a:solidFill>
                  <a:schemeClr val="tx1">
                    <a:lumMod val="65000"/>
                    <a:lumOff val="35000"/>
                  </a:schemeClr>
                </a:solidFill>
                <a:effectLst/>
                <a:latin typeface="+mj-lt"/>
                <a:ea typeface="Calibri" panose="020F0502020204030204" pitchFamily="34" charset="0"/>
              </a:rPr>
              <a:t>It </a:t>
            </a:r>
            <a:r>
              <a:rPr lang="en-US" sz="2400" i="1" dirty="0">
                <a:solidFill>
                  <a:schemeClr val="tx1">
                    <a:lumMod val="65000"/>
                    <a:lumOff val="35000"/>
                  </a:schemeClr>
                </a:solidFill>
                <a:effectLst/>
                <a:latin typeface="+mj-lt"/>
                <a:ea typeface="Calibri" panose="020F0502020204030204" pitchFamily="34" charset="0"/>
              </a:rPr>
              <a:t>is indicated for the removal of excess peritoneal fluid from the peritoneal cavity into the bladder, where it can be eliminated through normal urination.</a:t>
            </a:r>
          </a:p>
        </p:txBody>
      </p:sp>
      <p:sp>
        <p:nvSpPr>
          <p:cNvPr id="14" name="TextBox 13">
            <a:extLst>
              <a:ext uri="{FF2B5EF4-FFF2-40B4-BE49-F238E27FC236}">
                <a16:creationId xmlns:a16="http://schemas.microsoft.com/office/drawing/2014/main" id="{7A3DF03E-FB39-2025-ED4C-1F41842F9E8F}"/>
              </a:ext>
            </a:extLst>
          </p:cNvPr>
          <p:cNvSpPr txBox="1"/>
          <p:nvPr/>
        </p:nvSpPr>
        <p:spPr>
          <a:xfrm>
            <a:off x="979925" y="4146664"/>
            <a:ext cx="10232146" cy="1015663"/>
          </a:xfrm>
          <a:prstGeom prst="rect">
            <a:avLst/>
          </a:prstGeom>
          <a:solidFill>
            <a:schemeClr val="accent3">
              <a:lumMod val="60000"/>
              <a:lumOff val="40000"/>
            </a:schemeClr>
          </a:solidFill>
          <a:ln>
            <a:noFill/>
          </a:ln>
        </p:spPr>
        <p:txBody>
          <a:bodyPr wrap="square" rtlCol="0">
            <a:spAutoFit/>
          </a:bodyPr>
          <a:lstStyle/>
          <a:p>
            <a:pPr algn="ctr"/>
            <a:r>
              <a:rPr lang="en-US" sz="2000" u="sng" dirty="0" smtClean="0">
                <a:solidFill>
                  <a:schemeClr val="tx1">
                    <a:lumMod val="65000"/>
                    <a:lumOff val="35000"/>
                  </a:schemeClr>
                </a:solidFill>
                <a:latin typeface="+mn-lt"/>
              </a:rPr>
              <a:t>Contraindications: </a:t>
            </a:r>
          </a:p>
          <a:p>
            <a:pPr algn="ctr"/>
            <a:r>
              <a:rPr lang="en-US" sz="2000" dirty="0" err="1" smtClean="0">
                <a:solidFill>
                  <a:schemeClr val="tx1">
                    <a:lumMod val="65000"/>
                    <a:lumOff val="35000"/>
                  </a:schemeClr>
                </a:solidFill>
                <a:latin typeface="+mn-lt"/>
              </a:rPr>
              <a:t>i</a:t>
            </a:r>
            <a:r>
              <a:rPr lang="en-US" sz="2000" dirty="0" smtClean="0">
                <a:solidFill>
                  <a:schemeClr val="tx1">
                    <a:lumMod val="65000"/>
                    <a:lumOff val="35000"/>
                  </a:schemeClr>
                </a:solidFill>
                <a:latin typeface="+mn-lt"/>
              </a:rPr>
              <a:t>) </a:t>
            </a:r>
            <a:r>
              <a:rPr lang="en-US" sz="2000" dirty="0">
                <a:solidFill>
                  <a:schemeClr val="tx1">
                    <a:lumMod val="65000"/>
                    <a:lumOff val="35000"/>
                  </a:schemeClr>
                </a:solidFill>
                <a:latin typeface="+mn-lt"/>
              </a:rPr>
              <a:t>The </a:t>
            </a:r>
            <a:r>
              <a:rPr lang="en-US" sz="2000" b="1" dirty="0" err="1">
                <a:solidFill>
                  <a:schemeClr val="tx1">
                    <a:lumMod val="65000"/>
                    <a:lumOff val="35000"/>
                  </a:schemeClr>
                </a:solidFill>
                <a:latin typeface="+mn-lt"/>
              </a:rPr>
              <a:t>alfa</a:t>
            </a:r>
            <a:r>
              <a:rPr lang="en-US" sz="2000" dirty="0" err="1">
                <a:solidFill>
                  <a:schemeClr val="tx1">
                    <a:lumMod val="65000"/>
                    <a:lumOff val="35000"/>
                  </a:schemeClr>
                </a:solidFill>
                <a:latin typeface="+mn-lt"/>
              </a:rPr>
              <a:t>pump</a:t>
            </a:r>
            <a:r>
              <a:rPr lang="en-GB" sz="2000" dirty="0">
                <a:solidFill>
                  <a:schemeClr val="tx1">
                    <a:lumMod val="65000"/>
                    <a:lumOff val="35000"/>
                  </a:schemeClr>
                </a:solidFill>
                <a:latin typeface="+mn-lt"/>
              </a:rPr>
              <a:t>® System</a:t>
            </a:r>
            <a:r>
              <a:rPr lang="en-US" sz="2000" dirty="0">
                <a:solidFill>
                  <a:schemeClr val="tx1">
                    <a:lumMod val="65000"/>
                    <a:lumOff val="35000"/>
                  </a:schemeClr>
                </a:solidFill>
                <a:latin typeface="+mn-lt"/>
              </a:rPr>
              <a:t> is MRI </a:t>
            </a:r>
            <a:r>
              <a:rPr lang="en-US" sz="2000" dirty="0" smtClean="0">
                <a:solidFill>
                  <a:schemeClr val="tx1">
                    <a:lumMod val="65000"/>
                    <a:lumOff val="35000"/>
                  </a:schemeClr>
                </a:solidFill>
                <a:latin typeface="+mn-lt"/>
              </a:rPr>
              <a:t>unsafe, and </a:t>
            </a:r>
          </a:p>
          <a:p>
            <a:pPr algn="ctr"/>
            <a:r>
              <a:rPr lang="en-US" sz="2000" dirty="0" smtClean="0">
                <a:solidFill>
                  <a:schemeClr val="tx1">
                    <a:lumMod val="65000"/>
                    <a:lumOff val="35000"/>
                  </a:schemeClr>
                </a:solidFill>
                <a:latin typeface="+mn-lt"/>
              </a:rPr>
              <a:t>ii) Hyperbaric </a:t>
            </a:r>
            <a:r>
              <a:rPr lang="en-US" sz="2000" dirty="0">
                <a:solidFill>
                  <a:schemeClr val="tx1">
                    <a:lumMod val="65000"/>
                    <a:lumOff val="35000"/>
                  </a:schemeClr>
                </a:solidFill>
                <a:latin typeface="+mn-lt"/>
              </a:rPr>
              <a:t>oxygen therapy is contraindicated</a:t>
            </a:r>
          </a:p>
        </p:txBody>
      </p:sp>
      <p:sp>
        <p:nvSpPr>
          <p:cNvPr id="9" name="TextBox 8">
            <a:extLst>
              <a:ext uri="{FF2B5EF4-FFF2-40B4-BE49-F238E27FC236}">
                <a16:creationId xmlns:a16="http://schemas.microsoft.com/office/drawing/2014/main" id="{7A3DF03E-FB39-2025-ED4C-1F41842F9E8F}"/>
              </a:ext>
            </a:extLst>
          </p:cNvPr>
          <p:cNvSpPr txBox="1"/>
          <p:nvPr/>
        </p:nvSpPr>
        <p:spPr>
          <a:xfrm>
            <a:off x="979925" y="5310496"/>
            <a:ext cx="10232146" cy="1015663"/>
          </a:xfrm>
          <a:prstGeom prst="rect">
            <a:avLst/>
          </a:prstGeom>
          <a:solidFill>
            <a:schemeClr val="accent3">
              <a:lumMod val="60000"/>
              <a:lumOff val="40000"/>
            </a:schemeClr>
          </a:solidFill>
          <a:ln>
            <a:noFill/>
          </a:ln>
        </p:spPr>
        <p:txBody>
          <a:bodyPr wrap="square" rtlCol="0">
            <a:spAutoFit/>
          </a:bodyPr>
          <a:lstStyle/>
          <a:p>
            <a:pPr algn="ctr"/>
            <a:r>
              <a:rPr lang="en-US" sz="2000" u="sng" dirty="0" smtClean="0">
                <a:solidFill>
                  <a:schemeClr val="tx1">
                    <a:lumMod val="65000"/>
                    <a:lumOff val="35000"/>
                  </a:schemeClr>
                </a:solidFill>
                <a:latin typeface="+mj-lt"/>
              </a:rPr>
              <a:t>No post approval study requirements</a:t>
            </a:r>
          </a:p>
          <a:p>
            <a:pPr algn="ctr"/>
            <a:r>
              <a:rPr lang="en-US" sz="2000" dirty="0" smtClean="0">
                <a:solidFill>
                  <a:schemeClr val="tx1">
                    <a:lumMod val="65000"/>
                    <a:lumOff val="35000"/>
                  </a:schemeClr>
                </a:solidFill>
                <a:latin typeface="+mj-lt"/>
              </a:rPr>
              <a:t>Plan for structured collection of real world data ongoing – required to drive adoption, support additional publications and expand reimbursement</a:t>
            </a:r>
            <a:endParaRPr lang="en-US" sz="2000" dirty="0">
              <a:solidFill>
                <a:schemeClr val="tx1">
                  <a:lumMod val="65000"/>
                  <a:lumOff val="35000"/>
                </a:schemeClr>
              </a:solidFill>
              <a:latin typeface="+mj-lt"/>
            </a:endParaRPr>
          </a:p>
        </p:txBody>
      </p:sp>
      <p:sp>
        <p:nvSpPr>
          <p:cNvPr id="12" name="object 6">
            <a:extLst>
              <a:ext uri="{FF2B5EF4-FFF2-40B4-BE49-F238E27FC236}">
                <a16:creationId xmlns:a16="http://schemas.microsoft.com/office/drawing/2014/main" id="{A1B0A44D-093C-438E-A1E3-1C4E93F80EE6}"/>
              </a:ext>
            </a:extLst>
          </p:cNvPr>
          <p:cNvSpPr txBox="1"/>
          <p:nvPr/>
        </p:nvSpPr>
        <p:spPr>
          <a:xfrm>
            <a:off x="185853" y="6566826"/>
            <a:ext cx="11368314" cy="356792"/>
          </a:xfrm>
          <a:prstGeom prst="rect">
            <a:avLst/>
          </a:prstGeom>
        </p:spPr>
        <p:txBody>
          <a:bodyPr lIns="0" tIns="11516" rIns="0" bIns="0"/>
          <a:lstStyle>
            <a:lvl1pPr marL="11113" defTabSz="828675">
              <a:tabLst>
                <a:tab pos="3100388" algn="l"/>
              </a:tabLst>
              <a:defRPr>
                <a:solidFill>
                  <a:schemeClr val="tx1"/>
                </a:solidFill>
                <a:latin typeface="Calibri" panose="020F0502020204030204" pitchFamily="34" charset="0"/>
              </a:defRPr>
            </a:lvl1pPr>
            <a:lvl2pPr marL="742950" indent="-285750" defTabSz="828675">
              <a:tabLst>
                <a:tab pos="3100388" algn="l"/>
              </a:tabLst>
              <a:defRPr>
                <a:solidFill>
                  <a:schemeClr val="tx1"/>
                </a:solidFill>
                <a:latin typeface="Calibri" panose="020F0502020204030204" pitchFamily="34" charset="0"/>
              </a:defRPr>
            </a:lvl2pPr>
            <a:lvl3pPr marL="1143000" indent="-228600" defTabSz="828675">
              <a:tabLst>
                <a:tab pos="3100388" algn="l"/>
              </a:tabLst>
              <a:defRPr>
                <a:solidFill>
                  <a:schemeClr val="tx1"/>
                </a:solidFill>
                <a:latin typeface="Calibri" panose="020F0502020204030204" pitchFamily="34" charset="0"/>
              </a:defRPr>
            </a:lvl3pPr>
            <a:lvl4pPr marL="1600200" indent="-228600" defTabSz="828675">
              <a:tabLst>
                <a:tab pos="3100388" algn="l"/>
              </a:tabLst>
              <a:defRPr>
                <a:solidFill>
                  <a:schemeClr val="tx1"/>
                </a:solidFill>
                <a:latin typeface="Calibri" panose="020F0502020204030204" pitchFamily="34" charset="0"/>
              </a:defRPr>
            </a:lvl4pPr>
            <a:lvl5pPr marL="2057400" indent="-228600" defTabSz="828675">
              <a:tabLst>
                <a:tab pos="3100388" algn="l"/>
              </a:tabLst>
              <a:defRPr>
                <a:solidFill>
                  <a:schemeClr val="tx1"/>
                </a:solidFill>
                <a:latin typeface="Calibri" panose="020F0502020204030204" pitchFamily="34" charset="0"/>
              </a:defRPr>
            </a:lvl5pPr>
            <a:lvl6pPr marL="2514600" indent="-228600" defTabSz="828675" eaLnBrk="0" fontAlgn="base" hangingPunct="0">
              <a:spcBef>
                <a:spcPct val="0"/>
              </a:spcBef>
              <a:spcAft>
                <a:spcPct val="0"/>
              </a:spcAft>
              <a:tabLst>
                <a:tab pos="3100388" algn="l"/>
              </a:tabLst>
              <a:defRPr>
                <a:solidFill>
                  <a:schemeClr val="tx1"/>
                </a:solidFill>
                <a:latin typeface="Calibri" panose="020F0502020204030204" pitchFamily="34" charset="0"/>
              </a:defRPr>
            </a:lvl6pPr>
            <a:lvl7pPr marL="2971800" indent="-228600" defTabSz="828675" eaLnBrk="0" fontAlgn="base" hangingPunct="0">
              <a:spcBef>
                <a:spcPct val="0"/>
              </a:spcBef>
              <a:spcAft>
                <a:spcPct val="0"/>
              </a:spcAft>
              <a:tabLst>
                <a:tab pos="3100388" algn="l"/>
              </a:tabLst>
              <a:defRPr>
                <a:solidFill>
                  <a:schemeClr val="tx1"/>
                </a:solidFill>
                <a:latin typeface="Calibri" panose="020F0502020204030204" pitchFamily="34" charset="0"/>
              </a:defRPr>
            </a:lvl7pPr>
            <a:lvl8pPr marL="3429000" indent="-228600" defTabSz="828675" eaLnBrk="0" fontAlgn="base" hangingPunct="0">
              <a:spcBef>
                <a:spcPct val="0"/>
              </a:spcBef>
              <a:spcAft>
                <a:spcPct val="0"/>
              </a:spcAft>
              <a:tabLst>
                <a:tab pos="3100388" algn="l"/>
              </a:tabLst>
              <a:defRPr>
                <a:solidFill>
                  <a:schemeClr val="tx1"/>
                </a:solidFill>
                <a:latin typeface="Calibri" panose="020F0502020204030204" pitchFamily="34" charset="0"/>
              </a:defRPr>
            </a:lvl8pPr>
            <a:lvl9pPr marL="3886200" indent="-228600" defTabSz="828675" eaLnBrk="0" fontAlgn="base" hangingPunct="0">
              <a:spcBef>
                <a:spcPct val="0"/>
              </a:spcBef>
              <a:spcAft>
                <a:spcPct val="0"/>
              </a:spcAft>
              <a:tabLst>
                <a:tab pos="3100388" algn="l"/>
              </a:tabLst>
              <a:defRPr>
                <a:solidFill>
                  <a:schemeClr val="tx1"/>
                </a:solidFill>
                <a:latin typeface="Calibri" panose="020F0502020204030204" pitchFamily="34" charset="0"/>
              </a:defRPr>
            </a:lvl9pPr>
          </a:lstStyle>
          <a:p>
            <a:pPr marL="239713" lvl="0" indent="-228600">
              <a:buAutoNum type="arabicParenBoth"/>
              <a:defRPr/>
            </a:pPr>
            <a:r>
              <a:rPr lang="en-US" sz="900" dirty="0" smtClean="0">
                <a:solidFill>
                  <a:schemeClr val="tx1">
                    <a:lumMod val="65000"/>
                    <a:lumOff val="35000"/>
                  </a:schemeClr>
                </a:solidFill>
                <a:latin typeface="+mn-lt"/>
                <a:ea typeface="Calibri" panose="020F0502020204030204" pitchFamily="34" charset="0"/>
              </a:rPr>
              <a:t>https</a:t>
            </a:r>
            <a:r>
              <a:rPr lang="en-US" sz="900" dirty="0">
                <a:solidFill>
                  <a:schemeClr val="tx1">
                    <a:lumMod val="65000"/>
                    <a:lumOff val="35000"/>
                  </a:schemeClr>
                </a:solidFill>
                <a:latin typeface="+mn-lt"/>
                <a:ea typeface="Calibri" panose="020F0502020204030204" pitchFamily="34" charset="0"/>
              </a:rPr>
              <a:t>://www.accessdata.fda.gov/scripts/cdrh/cfdocs/cfpma/pma.cfm?id=P230044</a:t>
            </a:r>
            <a:endParaRPr lang="en-GB" sz="900" i="1" dirty="0" smtClean="0">
              <a:solidFill>
                <a:schemeClr val="tx1">
                  <a:lumMod val="65000"/>
                  <a:lumOff val="35000"/>
                </a:schemeClr>
              </a:solidFill>
              <a:latin typeface="+mn-lt"/>
              <a:cs typeface="Calibri" panose="020F0502020204030204" pitchFamily="34" charset="0"/>
            </a:endParaRPr>
          </a:p>
        </p:txBody>
      </p:sp>
    </p:spTree>
    <p:extLst>
      <p:ext uri="{BB962C8B-B14F-4D97-AF65-F5344CB8AC3E}">
        <p14:creationId xmlns:p14="http://schemas.microsoft.com/office/powerpoint/2010/main" val="11384344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
      <a:dk1>
        <a:srgbClr val="000000"/>
      </a:dk1>
      <a:lt1>
        <a:sysClr val="window" lastClr="FFFFFF"/>
      </a:lt1>
      <a:dk2>
        <a:srgbClr val="000000"/>
      </a:dk2>
      <a:lt2>
        <a:srgbClr val="FFFFFF"/>
      </a:lt2>
      <a:accent1>
        <a:srgbClr val="005187"/>
      </a:accent1>
      <a:accent2>
        <a:srgbClr val="0092A7"/>
      </a:accent2>
      <a:accent3>
        <a:srgbClr val="4EB9E0"/>
      </a:accent3>
      <a:accent4>
        <a:srgbClr val="5F5F5F"/>
      </a:accent4>
      <a:accent5>
        <a:srgbClr val="7CB297"/>
      </a:accent5>
      <a:accent6>
        <a:srgbClr val="EE7D11"/>
      </a:accent6>
      <a:hlink>
        <a:srgbClr val="000000"/>
      </a:hlink>
      <a:folHlink>
        <a:srgbClr val="000000"/>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accent4"/>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ysClr val="window" lastClr="FFFFFF"/>
      </a:lt1>
      <a:dk2>
        <a:srgbClr val="000000"/>
      </a:dk2>
      <a:lt2>
        <a:srgbClr val="FFFFFF"/>
      </a:lt2>
      <a:accent1>
        <a:srgbClr val="005187"/>
      </a:accent1>
      <a:accent2>
        <a:srgbClr val="0092A7"/>
      </a:accent2>
      <a:accent3>
        <a:srgbClr val="4EB9E0"/>
      </a:accent3>
      <a:accent4>
        <a:srgbClr val="5F5F5F"/>
      </a:accent4>
      <a:accent5>
        <a:srgbClr val="7CB297"/>
      </a:accent5>
      <a:accent6>
        <a:srgbClr val="EE7D11"/>
      </a:accent6>
      <a:hlink>
        <a:srgbClr val="000000"/>
      </a:hlink>
      <a:folHlink>
        <a:srgbClr val="000000"/>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accent4"/>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8FBD4CE2BB7D4FA91381457335B65B" ma:contentTypeVersion="13" ma:contentTypeDescription="Create a new document." ma:contentTypeScope="" ma:versionID="e6e260676a713f5026a910e82210dc09">
  <xsd:schema xmlns:xsd="http://www.w3.org/2001/XMLSchema" xmlns:xs="http://www.w3.org/2001/XMLSchema" xmlns:p="http://schemas.microsoft.com/office/2006/metadata/properties" xmlns:ns2="160eb70b-3455-40eb-9ef6-8376daf19b88" xmlns:ns3="20894960-79d9-4586-8114-95b2880f4cc6" targetNamespace="http://schemas.microsoft.com/office/2006/metadata/properties" ma:root="true" ma:fieldsID="59b16f3522e68da8a02393a1af429e09" ns2:_="" ns3:_="">
    <xsd:import namespace="160eb70b-3455-40eb-9ef6-8376daf19b88"/>
    <xsd:import namespace="20894960-79d9-4586-8114-95b2880f4cc6"/>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eb70b-3455-40eb-9ef6-8376daf19b8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0894960-79d9-4586-8114-95b2880f4cc6"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6B706B-55AE-48E0-9EF9-ADFB557AA1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0eb70b-3455-40eb-9ef6-8376daf19b88"/>
    <ds:schemaRef ds:uri="20894960-79d9-4586-8114-95b2880f4c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FF93AB-62C2-424D-B632-8A3503D23C89}">
  <ds:schemaRefs>
    <ds:schemaRef ds:uri="http://purl.org/dc/elements/1.1/"/>
    <ds:schemaRef ds:uri="http://schemas.microsoft.com/office/2006/documentManagement/types"/>
    <ds:schemaRef ds:uri="http://schemas.openxmlformats.org/package/2006/metadata/core-properties"/>
    <ds:schemaRef ds:uri="http://purl.org/dc/terms/"/>
    <ds:schemaRef ds:uri="20894960-79d9-4586-8114-95b2880f4cc6"/>
    <ds:schemaRef ds:uri="http://schemas.microsoft.com/office/2006/metadata/properties"/>
    <ds:schemaRef ds:uri="http://schemas.microsoft.com/office/infopath/2007/PartnerControls"/>
    <ds:schemaRef ds:uri="160eb70b-3455-40eb-9ef6-8376daf19b88"/>
    <ds:schemaRef ds:uri="http://www.w3.org/XML/1998/namespace"/>
    <ds:schemaRef ds:uri="http://purl.org/dc/dcmitype/"/>
  </ds:schemaRefs>
</ds:datastoreItem>
</file>

<file path=customXml/itemProps3.xml><?xml version="1.0" encoding="utf-8"?>
<ds:datastoreItem xmlns:ds="http://schemas.openxmlformats.org/officeDocument/2006/customXml" ds:itemID="{C799ADC5-1FE0-46B3-A6B0-884136B62D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48343</TotalTime>
  <Words>6397</Words>
  <Application>Microsoft Office PowerPoint</Application>
  <PresentationFormat>Widescreen</PresentationFormat>
  <Paragraphs>755</Paragraphs>
  <Slides>47</Slides>
  <Notes>17</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70" baseType="lpstr">
      <vt:lpstr>ACaslonPro-Regular</vt:lpstr>
      <vt:lpstr>Arial</vt:lpstr>
      <vt:lpstr>Arial Black</vt:lpstr>
      <vt:lpstr>Calibri</vt:lpstr>
      <vt:lpstr>Calibri Light</vt:lpstr>
      <vt:lpstr>Cambria</vt:lpstr>
      <vt:lpstr>Century Gothic</vt:lpstr>
      <vt:lpstr>Effra Light</vt:lpstr>
      <vt:lpstr>Georgia</vt:lpstr>
      <vt:lpstr>Gill Sans</vt:lpstr>
      <vt:lpstr>Google Sans</vt:lpstr>
      <vt:lpstr>Open Sans</vt:lpstr>
      <vt:lpstr>Open Sans Semibold</vt:lpstr>
      <vt:lpstr>OpenSans-Semibold</vt:lpstr>
      <vt:lpstr>Roboto</vt:lpstr>
      <vt:lpstr>Roboto Black</vt:lpstr>
      <vt:lpstr>Source Sans Pro Light</vt:lpstr>
      <vt:lpstr>Tahoma</vt:lpstr>
      <vt:lpstr>Times New Roman</vt:lpstr>
      <vt:lpstr>Wingdings</vt:lpstr>
      <vt:lpstr>Office Theme</vt:lpstr>
      <vt:lpstr>1_Office Theme</vt:lpstr>
      <vt:lpstr>think-cell Slide</vt:lpstr>
      <vt:lpstr>PowerPoint Presentation</vt:lpstr>
      <vt:lpstr>Disclaimers</vt:lpstr>
      <vt:lpstr>Disclaimers (cont’d)</vt:lpstr>
      <vt:lpstr>Presenters</vt:lpstr>
      <vt:lpstr>US Commercial Roll-Out of alfapump®</vt:lpstr>
      <vt:lpstr>PowerPoint Presentation</vt:lpstr>
      <vt:lpstr>Focus on alfapump US commercialisation </vt:lpstr>
      <vt:lpstr>alfapump – highly attractive US opportunity</vt:lpstr>
      <vt:lpstr>US Approval Received(1) – US Launch Planned for H2 25</vt:lpstr>
      <vt:lpstr>Proven step change in therapy, over 1,000 implanted</vt:lpstr>
      <vt:lpstr>PowerPoint Presentation</vt:lpstr>
      <vt:lpstr>Cirrhosis - Epidemiology</vt:lpstr>
      <vt:lpstr>Ascites is a main complication of cirrhosis</vt:lpstr>
      <vt:lpstr>Unmet need for effective treatment to reduce need for repeated invasive procedures</vt:lpstr>
      <vt:lpstr>Patients with ascites suffer debilitating symptoms &amp; poor quality of life</vt:lpstr>
      <vt:lpstr>Survival in patients with refractory ascites declines rapidly</vt:lpstr>
      <vt:lpstr>Treatment options for recurrent / refractory ascites</vt:lpstr>
      <vt:lpstr>LVP is first-line treatment</vt:lpstr>
      <vt:lpstr>TIPS is Second-Line Treatment but Many Patients Are Not Eligible for the Procedure</vt:lpstr>
      <vt:lpstr>Other Secondary Treatment Options are Limited and Negatively impact QoL</vt:lpstr>
      <vt:lpstr>Summary</vt:lpstr>
      <vt:lpstr>PowerPoint Presentation</vt:lpstr>
      <vt:lpstr>Implant procedure</vt:lpstr>
      <vt:lpstr>POSEIDON - Successful North American pivotal study</vt:lpstr>
      <vt:lpstr>Impact on patient reported “Good Health Days”</vt:lpstr>
      <vt:lpstr>Primary safety endpoint through six months consistent with expected rate</vt:lpstr>
      <vt:lpstr>alfapump safety profile comparable to standard of care</vt:lpstr>
      <vt:lpstr>POSEIDON Overall Survival</vt:lpstr>
      <vt:lpstr>POSEIDON Overall Survival – favourable over SoC</vt:lpstr>
      <vt:lpstr>alfapump profile exceeding patient expectations</vt:lpstr>
      <vt:lpstr>Potential Market Expansion(1) </vt:lpstr>
      <vt:lpstr>PowerPoint Presentation</vt:lpstr>
      <vt:lpstr>Effectiveness demonstrated in POSEIDON</vt:lpstr>
      <vt:lpstr>Impact on Quality of Life</vt:lpstr>
      <vt:lpstr>Safety - Complications</vt:lpstr>
      <vt:lpstr>Center Experience</vt:lpstr>
      <vt:lpstr>PowerPoint Presentation</vt:lpstr>
      <vt:lpstr>$2bn US market for alfapump in 2025; 9% CAGR(1)</vt:lpstr>
      <vt:lpstr>Attractive pricing with derisked reimbursement</vt:lpstr>
      <vt:lpstr>US – Go direct to 90 liver transplant centers</vt:lpstr>
      <vt:lpstr>Commercial Roll-Out – Focus on High Quality Outcomes</vt:lpstr>
      <vt:lpstr>PMA &amp; Breakthrough Device Designation Are Key</vt:lpstr>
      <vt:lpstr>PowerPoint Presentation</vt:lpstr>
      <vt:lpstr>Highly experienced leadership team</vt:lpstr>
      <vt:lpstr>alfapump – highly attractive US opportunity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Sophie-Marie Steenkamp</dc:creator>
  <cp:lastModifiedBy>Ian Crosbie</cp:lastModifiedBy>
  <cp:revision>1842</cp:revision>
  <cp:lastPrinted>2022-06-20T09:30:06Z</cp:lastPrinted>
  <dcterms:created xsi:type="dcterms:W3CDTF">2016-10-26T11:13:46Z</dcterms:created>
  <dcterms:modified xsi:type="dcterms:W3CDTF">2025-01-08T09:43:27Z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15640380</vt:lpwstr>
  </property>
  <property fmtid="{D5CDD505-2E9C-101B-9397-08002B2CF9AE}" pid="3" name="NXPowerLiteSettings">
    <vt:lpwstr>874006B004C800</vt:lpwstr>
  </property>
  <property fmtid="{D5CDD505-2E9C-101B-9397-08002B2CF9AE}" pid="4" name="NXPowerLiteVersion">
    <vt:lpwstr>D7.1.14</vt:lpwstr>
  </property>
  <property fmtid="{D5CDD505-2E9C-101B-9397-08002B2CF9AE}" pid="5" name="ContentTypeId">
    <vt:lpwstr>0x010100D58FBD4CE2BB7D4FA91381457335B65B</vt:lpwstr>
  </property>
</Properties>
</file>